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4" r:id="rId5"/>
    <p:sldId id="260" r:id="rId6"/>
    <p:sldId id="263" r:id="rId7"/>
    <p:sldId id="265" r:id="rId8"/>
    <p:sldId id="286" r:id="rId9"/>
    <p:sldId id="287" r:id="rId10"/>
    <p:sldId id="288" r:id="rId11"/>
    <p:sldId id="290" r:id="rId12"/>
    <p:sldId id="289" r:id="rId13"/>
    <p:sldId id="291" r:id="rId14"/>
    <p:sldId id="292" r:id="rId15"/>
    <p:sldId id="294" r:id="rId16"/>
    <p:sldId id="295" r:id="rId17"/>
    <p:sldId id="293" r:id="rId18"/>
    <p:sldId id="296" r:id="rId19"/>
    <p:sldId id="298" r:id="rId20"/>
    <p:sldId id="299" r:id="rId21"/>
    <p:sldId id="300" r:id="rId22"/>
    <p:sldId id="301" r:id="rId23"/>
    <p:sldId id="302" r:id="rId24"/>
    <p:sldId id="303" r:id="rId25"/>
    <p:sldId id="304" r:id="rId26"/>
    <p:sldId id="305" r:id="rId27"/>
    <p:sldId id="297" r:id="rId28"/>
    <p:sldId id="271" r:id="rId29"/>
    <p:sldId id="307" r:id="rId30"/>
    <p:sldId id="308" r:id="rId31"/>
    <p:sldId id="258"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0" d="100"/>
          <a:sy n="110" d="100"/>
        </p:scale>
        <p:origin x="49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MY"/>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MY"/>
          </a:p>
        </p:txBody>
      </p:sp>
      <p:sp>
        <p:nvSpPr>
          <p:cNvPr id="4" name="Date Placeholder 3"/>
          <p:cNvSpPr>
            <a:spLocks noGrp="1"/>
          </p:cNvSpPr>
          <p:nvPr>
            <p:ph type="dt" sz="half" idx="10"/>
          </p:nvPr>
        </p:nvSpPr>
        <p:spPr/>
        <p:txBody>
          <a:bodyPr/>
          <a:lstStyle/>
          <a:p>
            <a:fld id="{FF3BE2D2-8554-4E72-93DB-4E0263BEB572}" type="datetimeFigureOut">
              <a:rPr lang="en-MY" smtClean="0"/>
              <a:t>28/01/2026</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9AF1C25C-67B1-47C1-97FE-DFAD8658BC31}" type="slidenum">
              <a:rPr lang="en-MY" smtClean="0"/>
              <a:t>‹#›</a:t>
            </a:fld>
            <a:endParaRPr lang="en-MY"/>
          </a:p>
        </p:txBody>
      </p:sp>
    </p:spTree>
    <p:extLst>
      <p:ext uri="{BB962C8B-B14F-4D97-AF65-F5344CB8AC3E}">
        <p14:creationId xmlns:p14="http://schemas.microsoft.com/office/powerpoint/2010/main" val="15187536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MY"/>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4" name="Date Placeholder 3"/>
          <p:cNvSpPr>
            <a:spLocks noGrp="1"/>
          </p:cNvSpPr>
          <p:nvPr>
            <p:ph type="dt" sz="half" idx="10"/>
          </p:nvPr>
        </p:nvSpPr>
        <p:spPr/>
        <p:txBody>
          <a:bodyPr/>
          <a:lstStyle/>
          <a:p>
            <a:fld id="{FF3BE2D2-8554-4E72-93DB-4E0263BEB572}" type="datetimeFigureOut">
              <a:rPr lang="en-MY" smtClean="0"/>
              <a:t>28/01/2026</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9AF1C25C-67B1-47C1-97FE-DFAD8658BC31}" type="slidenum">
              <a:rPr lang="en-MY" smtClean="0"/>
              <a:t>‹#›</a:t>
            </a:fld>
            <a:endParaRPr lang="en-MY"/>
          </a:p>
        </p:txBody>
      </p:sp>
    </p:spTree>
    <p:extLst>
      <p:ext uri="{BB962C8B-B14F-4D97-AF65-F5344CB8AC3E}">
        <p14:creationId xmlns:p14="http://schemas.microsoft.com/office/powerpoint/2010/main" val="27750504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MY"/>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4" name="Date Placeholder 3"/>
          <p:cNvSpPr>
            <a:spLocks noGrp="1"/>
          </p:cNvSpPr>
          <p:nvPr>
            <p:ph type="dt" sz="half" idx="10"/>
          </p:nvPr>
        </p:nvSpPr>
        <p:spPr/>
        <p:txBody>
          <a:bodyPr/>
          <a:lstStyle/>
          <a:p>
            <a:fld id="{FF3BE2D2-8554-4E72-93DB-4E0263BEB572}" type="datetimeFigureOut">
              <a:rPr lang="en-MY" smtClean="0"/>
              <a:t>28/01/2026</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9AF1C25C-67B1-47C1-97FE-DFAD8658BC31}" type="slidenum">
              <a:rPr lang="en-MY" smtClean="0"/>
              <a:t>‹#›</a:t>
            </a:fld>
            <a:endParaRPr lang="en-MY"/>
          </a:p>
        </p:txBody>
      </p:sp>
    </p:spTree>
    <p:extLst>
      <p:ext uri="{BB962C8B-B14F-4D97-AF65-F5344CB8AC3E}">
        <p14:creationId xmlns:p14="http://schemas.microsoft.com/office/powerpoint/2010/main" val="7007703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MY"/>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4" name="Date Placeholder 3"/>
          <p:cNvSpPr>
            <a:spLocks noGrp="1"/>
          </p:cNvSpPr>
          <p:nvPr>
            <p:ph type="dt" sz="half" idx="10"/>
          </p:nvPr>
        </p:nvSpPr>
        <p:spPr/>
        <p:txBody>
          <a:bodyPr/>
          <a:lstStyle/>
          <a:p>
            <a:fld id="{FF3BE2D2-8554-4E72-93DB-4E0263BEB572}" type="datetimeFigureOut">
              <a:rPr lang="en-MY" smtClean="0"/>
              <a:t>28/01/2026</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9AF1C25C-67B1-47C1-97FE-DFAD8658BC31}" type="slidenum">
              <a:rPr lang="en-MY" smtClean="0"/>
              <a:t>‹#›</a:t>
            </a:fld>
            <a:endParaRPr lang="en-MY"/>
          </a:p>
        </p:txBody>
      </p:sp>
    </p:spTree>
    <p:extLst>
      <p:ext uri="{BB962C8B-B14F-4D97-AF65-F5344CB8AC3E}">
        <p14:creationId xmlns:p14="http://schemas.microsoft.com/office/powerpoint/2010/main" val="8793452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MY"/>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F3BE2D2-8554-4E72-93DB-4E0263BEB572}" type="datetimeFigureOut">
              <a:rPr lang="en-MY" smtClean="0"/>
              <a:t>28/01/2026</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9AF1C25C-67B1-47C1-97FE-DFAD8658BC31}" type="slidenum">
              <a:rPr lang="en-MY" smtClean="0"/>
              <a:t>‹#›</a:t>
            </a:fld>
            <a:endParaRPr lang="en-MY"/>
          </a:p>
        </p:txBody>
      </p:sp>
    </p:spTree>
    <p:extLst>
      <p:ext uri="{BB962C8B-B14F-4D97-AF65-F5344CB8AC3E}">
        <p14:creationId xmlns:p14="http://schemas.microsoft.com/office/powerpoint/2010/main" val="5962499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MY"/>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5" name="Date Placeholder 4"/>
          <p:cNvSpPr>
            <a:spLocks noGrp="1"/>
          </p:cNvSpPr>
          <p:nvPr>
            <p:ph type="dt" sz="half" idx="10"/>
          </p:nvPr>
        </p:nvSpPr>
        <p:spPr/>
        <p:txBody>
          <a:bodyPr/>
          <a:lstStyle/>
          <a:p>
            <a:fld id="{FF3BE2D2-8554-4E72-93DB-4E0263BEB572}" type="datetimeFigureOut">
              <a:rPr lang="en-MY" smtClean="0"/>
              <a:t>28/01/2026</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9AF1C25C-67B1-47C1-97FE-DFAD8658BC31}" type="slidenum">
              <a:rPr lang="en-MY" smtClean="0"/>
              <a:t>‹#›</a:t>
            </a:fld>
            <a:endParaRPr lang="en-MY"/>
          </a:p>
        </p:txBody>
      </p:sp>
    </p:spTree>
    <p:extLst>
      <p:ext uri="{BB962C8B-B14F-4D97-AF65-F5344CB8AC3E}">
        <p14:creationId xmlns:p14="http://schemas.microsoft.com/office/powerpoint/2010/main" val="31221734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MY"/>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7" name="Date Placeholder 6"/>
          <p:cNvSpPr>
            <a:spLocks noGrp="1"/>
          </p:cNvSpPr>
          <p:nvPr>
            <p:ph type="dt" sz="half" idx="10"/>
          </p:nvPr>
        </p:nvSpPr>
        <p:spPr/>
        <p:txBody>
          <a:bodyPr/>
          <a:lstStyle/>
          <a:p>
            <a:fld id="{FF3BE2D2-8554-4E72-93DB-4E0263BEB572}" type="datetimeFigureOut">
              <a:rPr lang="en-MY" smtClean="0"/>
              <a:t>28/01/2026</a:t>
            </a:fld>
            <a:endParaRPr lang="en-MY"/>
          </a:p>
        </p:txBody>
      </p:sp>
      <p:sp>
        <p:nvSpPr>
          <p:cNvPr id="8" name="Footer Placeholder 7"/>
          <p:cNvSpPr>
            <a:spLocks noGrp="1"/>
          </p:cNvSpPr>
          <p:nvPr>
            <p:ph type="ftr" sz="quarter" idx="11"/>
          </p:nvPr>
        </p:nvSpPr>
        <p:spPr/>
        <p:txBody>
          <a:bodyPr/>
          <a:lstStyle/>
          <a:p>
            <a:endParaRPr lang="en-MY"/>
          </a:p>
        </p:txBody>
      </p:sp>
      <p:sp>
        <p:nvSpPr>
          <p:cNvPr id="9" name="Slide Number Placeholder 8"/>
          <p:cNvSpPr>
            <a:spLocks noGrp="1"/>
          </p:cNvSpPr>
          <p:nvPr>
            <p:ph type="sldNum" sz="quarter" idx="12"/>
          </p:nvPr>
        </p:nvSpPr>
        <p:spPr/>
        <p:txBody>
          <a:bodyPr/>
          <a:lstStyle/>
          <a:p>
            <a:fld id="{9AF1C25C-67B1-47C1-97FE-DFAD8658BC31}" type="slidenum">
              <a:rPr lang="en-MY" smtClean="0"/>
              <a:t>‹#›</a:t>
            </a:fld>
            <a:endParaRPr lang="en-MY"/>
          </a:p>
        </p:txBody>
      </p:sp>
    </p:spTree>
    <p:extLst>
      <p:ext uri="{BB962C8B-B14F-4D97-AF65-F5344CB8AC3E}">
        <p14:creationId xmlns:p14="http://schemas.microsoft.com/office/powerpoint/2010/main" val="37835156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MY"/>
          </a:p>
        </p:txBody>
      </p:sp>
      <p:sp>
        <p:nvSpPr>
          <p:cNvPr id="3" name="Date Placeholder 2"/>
          <p:cNvSpPr>
            <a:spLocks noGrp="1"/>
          </p:cNvSpPr>
          <p:nvPr>
            <p:ph type="dt" sz="half" idx="10"/>
          </p:nvPr>
        </p:nvSpPr>
        <p:spPr/>
        <p:txBody>
          <a:bodyPr/>
          <a:lstStyle/>
          <a:p>
            <a:fld id="{FF3BE2D2-8554-4E72-93DB-4E0263BEB572}" type="datetimeFigureOut">
              <a:rPr lang="en-MY" smtClean="0"/>
              <a:t>28/01/2026</a:t>
            </a:fld>
            <a:endParaRPr lang="en-MY"/>
          </a:p>
        </p:txBody>
      </p:sp>
      <p:sp>
        <p:nvSpPr>
          <p:cNvPr id="4" name="Footer Placeholder 3"/>
          <p:cNvSpPr>
            <a:spLocks noGrp="1"/>
          </p:cNvSpPr>
          <p:nvPr>
            <p:ph type="ftr" sz="quarter" idx="11"/>
          </p:nvPr>
        </p:nvSpPr>
        <p:spPr/>
        <p:txBody>
          <a:bodyPr/>
          <a:lstStyle/>
          <a:p>
            <a:endParaRPr lang="en-MY"/>
          </a:p>
        </p:txBody>
      </p:sp>
      <p:sp>
        <p:nvSpPr>
          <p:cNvPr id="5" name="Slide Number Placeholder 4"/>
          <p:cNvSpPr>
            <a:spLocks noGrp="1"/>
          </p:cNvSpPr>
          <p:nvPr>
            <p:ph type="sldNum" sz="quarter" idx="12"/>
          </p:nvPr>
        </p:nvSpPr>
        <p:spPr/>
        <p:txBody>
          <a:bodyPr/>
          <a:lstStyle/>
          <a:p>
            <a:fld id="{9AF1C25C-67B1-47C1-97FE-DFAD8658BC31}" type="slidenum">
              <a:rPr lang="en-MY" smtClean="0"/>
              <a:t>‹#›</a:t>
            </a:fld>
            <a:endParaRPr lang="en-MY"/>
          </a:p>
        </p:txBody>
      </p:sp>
    </p:spTree>
    <p:extLst>
      <p:ext uri="{BB962C8B-B14F-4D97-AF65-F5344CB8AC3E}">
        <p14:creationId xmlns:p14="http://schemas.microsoft.com/office/powerpoint/2010/main" val="943259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3BE2D2-8554-4E72-93DB-4E0263BEB572}" type="datetimeFigureOut">
              <a:rPr lang="en-MY" smtClean="0"/>
              <a:t>28/01/2026</a:t>
            </a:fld>
            <a:endParaRPr lang="en-MY"/>
          </a:p>
        </p:txBody>
      </p:sp>
      <p:sp>
        <p:nvSpPr>
          <p:cNvPr id="3" name="Footer Placeholder 2"/>
          <p:cNvSpPr>
            <a:spLocks noGrp="1"/>
          </p:cNvSpPr>
          <p:nvPr>
            <p:ph type="ftr" sz="quarter" idx="11"/>
          </p:nvPr>
        </p:nvSpPr>
        <p:spPr/>
        <p:txBody>
          <a:bodyPr/>
          <a:lstStyle/>
          <a:p>
            <a:endParaRPr lang="en-MY"/>
          </a:p>
        </p:txBody>
      </p:sp>
      <p:sp>
        <p:nvSpPr>
          <p:cNvPr id="4" name="Slide Number Placeholder 3"/>
          <p:cNvSpPr>
            <a:spLocks noGrp="1"/>
          </p:cNvSpPr>
          <p:nvPr>
            <p:ph type="sldNum" sz="quarter" idx="12"/>
          </p:nvPr>
        </p:nvSpPr>
        <p:spPr/>
        <p:txBody>
          <a:bodyPr/>
          <a:lstStyle/>
          <a:p>
            <a:fld id="{9AF1C25C-67B1-47C1-97FE-DFAD8658BC31}" type="slidenum">
              <a:rPr lang="en-MY" smtClean="0"/>
              <a:t>‹#›</a:t>
            </a:fld>
            <a:endParaRPr lang="en-MY"/>
          </a:p>
        </p:txBody>
      </p:sp>
    </p:spTree>
    <p:extLst>
      <p:ext uri="{BB962C8B-B14F-4D97-AF65-F5344CB8AC3E}">
        <p14:creationId xmlns:p14="http://schemas.microsoft.com/office/powerpoint/2010/main" val="21350484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MY"/>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F3BE2D2-8554-4E72-93DB-4E0263BEB572}" type="datetimeFigureOut">
              <a:rPr lang="en-MY" smtClean="0"/>
              <a:t>28/01/2026</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9AF1C25C-67B1-47C1-97FE-DFAD8658BC31}" type="slidenum">
              <a:rPr lang="en-MY" smtClean="0"/>
              <a:t>‹#›</a:t>
            </a:fld>
            <a:endParaRPr lang="en-MY"/>
          </a:p>
        </p:txBody>
      </p:sp>
    </p:spTree>
    <p:extLst>
      <p:ext uri="{BB962C8B-B14F-4D97-AF65-F5344CB8AC3E}">
        <p14:creationId xmlns:p14="http://schemas.microsoft.com/office/powerpoint/2010/main" val="42459001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MY"/>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MY"/>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F3BE2D2-8554-4E72-93DB-4E0263BEB572}" type="datetimeFigureOut">
              <a:rPr lang="en-MY" smtClean="0"/>
              <a:t>28/01/2026</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9AF1C25C-67B1-47C1-97FE-DFAD8658BC31}" type="slidenum">
              <a:rPr lang="en-MY" smtClean="0"/>
              <a:t>‹#›</a:t>
            </a:fld>
            <a:endParaRPr lang="en-MY"/>
          </a:p>
        </p:txBody>
      </p:sp>
    </p:spTree>
    <p:extLst>
      <p:ext uri="{BB962C8B-B14F-4D97-AF65-F5344CB8AC3E}">
        <p14:creationId xmlns:p14="http://schemas.microsoft.com/office/powerpoint/2010/main" val="23636578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MY"/>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3BE2D2-8554-4E72-93DB-4E0263BEB572}" type="datetimeFigureOut">
              <a:rPr lang="en-MY" smtClean="0"/>
              <a:t>28/01/2026</a:t>
            </a:fld>
            <a:endParaRPr lang="en-MY"/>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MY"/>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AF1C25C-67B1-47C1-97FE-DFAD8658BC31}" type="slidenum">
              <a:rPr lang="en-MY" smtClean="0"/>
              <a:t>‹#›</a:t>
            </a:fld>
            <a:endParaRPr lang="en-MY"/>
          </a:p>
        </p:txBody>
      </p:sp>
    </p:spTree>
    <p:extLst>
      <p:ext uri="{BB962C8B-B14F-4D97-AF65-F5344CB8AC3E}">
        <p14:creationId xmlns:p14="http://schemas.microsoft.com/office/powerpoint/2010/main" val="32216839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8AD2996-9D8D-40C3-8289-E24CA7E76F5E}"/>
              </a:ext>
            </a:extLst>
          </p:cNvPr>
          <p:cNvSpPr/>
          <p:nvPr/>
        </p:nvSpPr>
        <p:spPr>
          <a:xfrm>
            <a:off x="3431188" y="5815282"/>
            <a:ext cx="6793655" cy="400110"/>
          </a:xfrm>
          <a:prstGeom prst="rect">
            <a:avLst/>
          </a:prstGeom>
          <a:noFill/>
        </p:spPr>
        <p:txBody>
          <a:bodyPr wrap="none" lIns="91440" tIns="45720" rIns="91440" bIns="45720">
            <a:spAutoFit/>
          </a:bodyPr>
          <a:lstStyle/>
          <a:p>
            <a:pPr algn="ctr"/>
            <a:r>
              <a:rPr lang="en-US" sz="2000" b="1" cap="none" spc="0" dirty="0">
                <a:ln w="0"/>
                <a:solidFill>
                  <a:srgbClr val="FFFF00"/>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MESYUARAT </a:t>
            </a:r>
            <a:r>
              <a:rPr lang="en-US" sz="2000" b="1" dirty="0">
                <a:ln w="0"/>
                <a:solidFill>
                  <a:srgbClr val="FFFF00"/>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JAWATANKUASA TEKNIKAL ICT (JTICT)</a:t>
            </a:r>
            <a:endParaRPr lang="en-US" sz="2000" b="1" cap="none" spc="0" dirty="0">
              <a:ln w="0"/>
              <a:solidFill>
                <a:srgbClr val="FFFF00"/>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7642EA4F-9946-4E7D-9C00-A049424E5F4B}"/>
              </a:ext>
            </a:extLst>
          </p:cNvPr>
          <p:cNvSpPr/>
          <p:nvPr/>
        </p:nvSpPr>
        <p:spPr>
          <a:xfrm>
            <a:off x="8576442" y="6232806"/>
            <a:ext cx="1648401" cy="400110"/>
          </a:xfrm>
          <a:prstGeom prst="rect">
            <a:avLst/>
          </a:prstGeom>
          <a:noFill/>
        </p:spPr>
        <p:txBody>
          <a:bodyPr wrap="none" lIns="91440" tIns="45720" rIns="91440" bIns="45720">
            <a:spAutoFit/>
          </a:bodyPr>
          <a:lstStyle/>
          <a:p>
            <a:pPr algn="ctr"/>
            <a:r>
              <a:rPr lang="en-US" sz="2000" b="1" cap="none" spc="0" dirty="0">
                <a:ln w="0"/>
                <a:solidFill>
                  <a:srgbClr val="FFFF00"/>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BIL XX/2026</a:t>
            </a:r>
          </a:p>
        </p:txBody>
      </p:sp>
    </p:spTree>
    <p:extLst>
      <p:ext uri="{BB962C8B-B14F-4D97-AF65-F5344CB8AC3E}">
        <p14:creationId xmlns:p14="http://schemas.microsoft.com/office/powerpoint/2010/main" val="42021712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8244DA4-9B40-422A-8E8B-BD663E659F6E}"/>
              </a:ext>
            </a:extLst>
          </p:cNvPr>
          <p:cNvSpPr txBox="1"/>
          <p:nvPr/>
        </p:nvSpPr>
        <p:spPr>
          <a:xfrm>
            <a:off x="818606" y="227535"/>
            <a:ext cx="8395063" cy="707886"/>
          </a:xfrm>
          <a:prstGeom prst="rect">
            <a:avLst/>
          </a:prstGeom>
          <a:noFill/>
        </p:spPr>
        <p:txBody>
          <a:bodyPr wrap="square">
            <a:spAutoFit/>
          </a:bodyPr>
          <a:lstStyle/>
          <a:p>
            <a:pPr algn="ctr"/>
            <a:r>
              <a:rPr lang="fi-FI" sz="2000" b="1" dirty="0">
                <a:solidFill>
                  <a:srgbClr val="000000"/>
                </a:solidFill>
                <a:latin typeface="Arial" panose="020B0604020202020204" pitchFamily="34" charset="0"/>
                <a:ea typeface="MS PGothic" panose="020B0600070205080204" pitchFamily="34" charset="-128"/>
              </a:rPr>
              <a:t>PERINCIAN KOS: (C) PERISIAN </a:t>
            </a:r>
            <a:r>
              <a:rPr lang="en-US" sz="2000" b="1" dirty="0">
                <a:solidFill>
                  <a:schemeClr val="tx1"/>
                </a:solidFill>
                <a:latin typeface="Arial" panose="020B0604020202020204" pitchFamily="34" charset="0"/>
                <a:cs typeface="Arial" panose="020B0604020202020204" pitchFamily="34" charset="0"/>
              </a:rPr>
              <a:t>(TERMASUK PERISIAN KESELAMATAN)</a:t>
            </a:r>
            <a:endParaRPr lang="en-MY" sz="2000" dirty="0"/>
          </a:p>
        </p:txBody>
      </p:sp>
      <p:graphicFrame>
        <p:nvGraphicFramePr>
          <p:cNvPr id="5" name="Table 4">
            <a:extLst>
              <a:ext uri="{FF2B5EF4-FFF2-40B4-BE49-F238E27FC236}">
                <a16:creationId xmlns:a16="http://schemas.microsoft.com/office/drawing/2014/main" id="{12ACD4B9-3345-4296-9322-AFC992FDF16D}"/>
              </a:ext>
            </a:extLst>
          </p:cNvPr>
          <p:cNvGraphicFramePr>
            <a:graphicFrameLocks noGrp="1"/>
          </p:cNvGraphicFramePr>
          <p:nvPr>
            <p:extLst>
              <p:ext uri="{D42A27DB-BD31-4B8C-83A1-F6EECF244321}">
                <p14:modId xmlns:p14="http://schemas.microsoft.com/office/powerpoint/2010/main" val="1790709584"/>
              </p:ext>
            </p:extLst>
          </p:nvPr>
        </p:nvGraphicFramePr>
        <p:xfrm>
          <a:off x="394636" y="1571401"/>
          <a:ext cx="11232684" cy="3038819"/>
        </p:xfrm>
        <a:graphic>
          <a:graphicData uri="http://schemas.openxmlformats.org/drawingml/2006/table">
            <a:tbl>
              <a:tblPr firstRow="1" firstCol="1" bandRow="1">
                <a:tableStyleId>{5940675A-B579-460E-94D1-54222C63F5DA}</a:tableStyleId>
              </a:tblPr>
              <a:tblGrid>
                <a:gridCol w="599108">
                  <a:extLst>
                    <a:ext uri="{9D8B030D-6E8A-4147-A177-3AD203B41FA5}">
                      <a16:colId xmlns:a16="http://schemas.microsoft.com/office/drawing/2014/main" val="20000"/>
                    </a:ext>
                  </a:extLst>
                </a:gridCol>
                <a:gridCol w="3471630">
                  <a:extLst>
                    <a:ext uri="{9D8B030D-6E8A-4147-A177-3AD203B41FA5}">
                      <a16:colId xmlns:a16="http://schemas.microsoft.com/office/drawing/2014/main" val="20001"/>
                    </a:ext>
                  </a:extLst>
                </a:gridCol>
                <a:gridCol w="1259151">
                  <a:extLst>
                    <a:ext uri="{9D8B030D-6E8A-4147-A177-3AD203B41FA5}">
                      <a16:colId xmlns:a16="http://schemas.microsoft.com/office/drawing/2014/main" val="20002"/>
                    </a:ext>
                  </a:extLst>
                </a:gridCol>
                <a:gridCol w="1914525">
                  <a:extLst>
                    <a:ext uri="{9D8B030D-6E8A-4147-A177-3AD203B41FA5}">
                      <a16:colId xmlns:a16="http://schemas.microsoft.com/office/drawing/2014/main" val="1665933623"/>
                    </a:ext>
                  </a:extLst>
                </a:gridCol>
                <a:gridCol w="1600200">
                  <a:extLst>
                    <a:ext uri="{9D8B030D-6E8A-4147-A177-3AD203B41FA5}">
                      <a16:colId xmlns:a16="http://schemas.microsoft.com/office/drawing/2014/main" val="129156837"/>
                    </a:ext>
                  </a:extLst>
                </a:gridCol>
                <a:gridCol w="2388070">
                  <a:extLst>
                    <a:ext uri="{9D8B030D-6E8A-4147-A177-3AD203B41FA5}">
                      <a16:colId xmlns:a16="http://schemas.microsoft.com/office/drawing/2014/main" val="423108857"/>
                    </a:ext>
                  </a:extLst>
                </a:gridCol>
              </a:tblGrid>
              <a:tr h="741042">
                <a:tc>
                  <a:txBody>
                    <a:bodyPr/>
                    <a:lstStyle/>
                    <a:p>
                      <a:pPr marL="90170" algn="ctr">
                        <a:lnSpc>
                          <a:spcPct val="100000"/>
                        </a:lnSpc>
                        <a:spcAft>
                          <a:spcPts val="0"/>
                        </a:spcAft>
                      </a:pPr>
                      <a:r>
                        <a:rPr lang="ms-MY" sz="1600" b="1" dirty="0">
                          <a:effectLst/>
                          <a:latin typeface="Arial" panose="020B0604020202020204" pitchFamily="34" charset="0"/>
                          <a:cs typeface="Arial" panose="020B0604020202020204" pitchFamily="34" charset="0"/>
                        </a:rPr>
                        <a:t>BIL.</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PERKARA</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marL="26670" algn="ctr">
                        <a:lnSpc>
                          <a:spcPct val="100000"/>
                        </a:lnSpc>
                        <a:spcAft>
                          <a:spcPts val="0"/>
                        </a:spcAft>
                      </a:pPr>
                      <a:r>
                        <a:rPr lang="ms-MY" sz="1600" b="1" dirty="0">
                          <a:effectLst/>
                          <a:latin typeface="Arial" panose="020B0604020202020204" pitchFamily="34" charset="0"/>
                          <a:cs typeface="Arial" panose="020B0604020202020204" pitchFamily="34" charset="0"/>
                        </a:rPr>
                        <a:t>KUANTITI</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HARGA SEUNIT</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JUMLAH</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CATATAN</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extLst>
                  <a:ext uri="{0D108BD9-81ED-4DB2-BD59-A6C34878D82A}">
                    <a16:rowId xmlns:a16="http://schemas.microsoft.com/office/drawing/2014/main" val="10000"/>
                  </a:ext>
                </a:extLst>
              </a:tr>
              <a:tr h="286097">
                <a:tc gridSpan="6">
                  <a:txBody>
                    <a:bodyPr/>
                    <a:lstStyle/>
                    <a:p>
                      <a:pPr algn="l" fontAlgn="ctr">
                        <a:lnSpc>
                          <a:spcPts val="1570"/>
                        </a:lnSpc>
                        <a:spcAft>
                          <a:spcPts val="0"/>
                        </a:spcAft>
                      </a:pPr>
                      <a:r>
                        <a:rPr lang="en-MY" sz="1600" b="1" kern="1200" dirty="0">
                          <a:effectLst/>
                          <a:latin typeface="Arial" panose="020B0604020202020204" pitchFamily="34" charset="0"/>
                          <a:cs typeface="Arial" panose="020B0604020202020204" pitchFamily="34" charset="0"/>
                        </a:rPr>
                        <a:t>(C) PERISIAN </a:t>
                      </a:r>
                      <a:r>
                        <a:rPr lang="en-US" sz="1600" b="1" dirty="0">
                          <a:solidFill>
                            <a:schemeClr val="tx1"/>
                          </a:solidFill>
                          <a:latin typeface="Arial" panose="020B0604020202020204" pitchFamily="34" charset="0"/>
                          <a:cs typeface="Arial" panose="020B0604020202020204" pitchFamily="34" charset="0"/>
                        </a:rPr>
                        <a:t>(TERMASUK PERISIAN KESELAMATAN)</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hMerge="1">
                  <a:txBody>
                    <a:bodyPr/>
                    <a:lstStyle/>
                    <a:p>
                      <a:pPr fontAlgn="ctr">
                        <a:lnSpc>
                          <a:spcPts val="1570"/>
                        </a:lnSpc>
                        <a:spcAft>
                          <a:spcPts val="0"/>
                        </a:spcAft>
                      </a:pPr>
                      <a:endParaRPr lang="ms-MY" sz="1600" dirty="0">
                        <a:effectLst/>
                        <a:latin typeface="+mj-lt"/>
                        <a:ea typeface="Times New Roman"/>
                      </a:endParaRPr>
                    </a:p>
                  </a:txBody>
                  <a:tcPr marL="9523" marR="9523" marT="9524" marB="0" anchor="ctr"/>
                </a:tc>
                <a:tc hMerge="1">
                  <a:txBody>
                    <a:bodyPr/>
                    <a:lstStyle/>
                    <a:p>
                      <a:endParaRPr lang="ms-MY"/>
                    </a:p>
                  </a:txBody>
                  <a:tcPr/>
                </a:tc>
                <a:tc hMerge="1">
                  <a:txBody>
                    <a:bodyPr/>
                    <a:lstStyle/>
                    <a:p>
                      <a:endParaRPr lang="en-MY"/>
                    </a:p>
                  </a:txBody>
                  <a:tcPr/>
                </a:tc>
                <a:tc hMerge="1">
                  <a:txBody>
                    <a:bodyPr/>
                    <a:lstStyle/>
                    <a:p>
                      <a:endParaRPr lang="en-MY"/>
                    </a:p>
                  </a:txBody>
                  <a:tcPr/>
                </a:tc>
                <a:tc hMerge="1">
                  <a:txBody>
                    <a:bodyPr/>
                    <a:lstStyle/>
                    <a:p>
                      <a:pPr algn="l" fontAlgn="ctr">
                        <a:lnSpc>
                          <a:spcPts val="1570"/>
                        </a:lnSpc>
                        <a:spcAft>
                          <a:spcPts val="0"/>
                        </a:spcAft>
                      </a:pP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extLst>
                  <a:ext uri="{0D108BD9-81ED-4DB2-BD59-A6C34878D82A}">
                    <a16:rowId xmlns:a16="http://schemas.microsoft.com/office/drawing/2014/main" val="10001"/>
                  </a:ext>
                </a:extLst>
              </a:tr>
              <a:tr h="253363">
                <a:tc>
                  <a:txBody>
                    <a:bodyPr/>
                    <a:lstStyle/>
                    <a:p>
                      <a:pPr algn="ctr" fontAlgn="ctr">
                        <a:lnSpc>
                          <a:spcPts val="1570"/>
                        </a:lnSpc>
                        <a:spcAft>
                          <a:spcPts val="0"/>
                        </a:spcAft>
                      </a:pPr>
                      <a:r>
                        <a:rPr lang="en-MY" sz="1600" kern="1200" dirty="0">
                          <a:effectLst/>
                          <a:latin typeface="Arial" panose="020B0604020202020204" pitchFamily="34" charset="0"/>
                          <a:cs typeface="Arial" panose="020B0604020202020204" pitchFamily="34" charset="0"/>
                        </a:rPr>
                        <a:t>1.</a:t>
                      </a: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fontAlgn="ctr">
                        <a:lnSpc>
                          <a:spcPts val="1570"/>
                        </a:lnSpc>
                        <a:spcAft>
                          <a:spcPts val="0"/>
                        </a:spcAft>
                      </a:pP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spcAft>
                          <a:spcPts val="0"/>
                        </a:spcAft>
                      </a:pPr>
                      <a:r>
                        <a:rPr lang="en-US" sz="1600" dirty="0">
                          <a:latin typeface="Arial" panose="020B0604020202020204" pitchFamily="34" charset="0"/>
                          <a:cs typeface="Arial" panose="020B0604020202020204" pitchFamily="34" charset="0"/>
                        </a:rPr>
                        <a:t>XX</a:t>
                      </a:r>
                      <a:endParaRPr lang="ms-MY" sz="16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a:latin typeface="Arial" panose="020B0604020202020204" pitchFamily="34" charset="0"/>
                          <a:cs typeface="Arial" panose="020B0604020202020204" pitchFamily="34" charset="0"/>
                        </a:rPr>
                        <a:t>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2"/>
                  </a:ext>
                </a:extLst>
              </a:tr>
              <a:tr h="269018">
                <a:tc>
                  <a:txBody>
                    <a:bodyPr/>
                    <a:lstStyle/>
                    <a:p>
                      <a:pPr algn="ctr" fontAlgn="ctr">
                        <a:lnSpc>
                          <a:spcPts val="1570"/>
                        </a:lnSpc>
                        <a:spcAft>
                          <a:spcPts val="0"/>
                        </a:spcAft>
                      </a:pPr>
                      <a:r>
                        <a:rPr lang="en-MY" sz="1600" kern="1200" dirty="0">
                          <a:effectLst/>
                          <a:latin typeface="Arial" panose="020B0604020202020204" pitchFamily="34" charset="0"/>
                          <a:cs typeface="Arial" panose="020B0604020202020204" pitchFamily="34" charset="0"/>
                        </a:rPr>
                        <a:t>2.</a:t>
                      </a: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fontAlgn="ctr">
                        <a:lnSpc>
                          <a:spcPts val="1570"/>
                        </a:lnSpc>
                        <a:spcAft>
                          <a:spcPts val="0"/>
                        </a:spcAft>
                      </a:pP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spcAft>
                          <a:spcPts val="0"/>
                        </a:spcAft>
                      </a:pPr>
                      <a:r>
                        <a:rPr lang="en-US" sz="1600" dirty="0">
                          <a:latin typeface="Arial" panose="020B0604020202020204" pitchFamily="34" charset="0"/>
                          <a:cs typeface="Arial" panose="020B0604020202020204" pitchFamily="34" charset="0"/>
                        </a:rPr>
                        <a:t>XX</a:t>
                      </a:r>
                      <a:endParaRPr lang="ms-MY" sz="16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a:latin typeface="Arial" panose="020B0604020202020204" pitchFamily="34" charset="0"/>
                          <a:cs typeface="Arial" panose="020B0604020202020204" pitchFamily="34" charset="0"/>
                        </a:rPr>
                        <a:t>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3"/>
                  </a:ext>
                </a:extLst>
              </a:tr>
              <a:tr h="258768">
                <a:tc>
                  <a:txBody>
                    <a:bodyPr/>
                    <a:lstStyle/>
                    <a:p>
                      <a:pPr algn="ctr" fontAlgn="ctr">
                        <a:lnSpc>
                          <a:spcPts val="1570"/>
                        </a:lnSpc>
                        <a:spcAft>
                          <a:spcPts val="0"/>
                        </a:spcAft>
                      </a:pPr>
                      <a:r>
                        <a:rPr lang="en-MY" sz="1600" kern="1200" dirty="0">
                          <a:effectLst/>
                          <a:latin typeface="Arial" panose="020B0604020202020204" pitchFamily="34" charset="0"/>
                          <a:cs typeface="Arial" panose="020B0604020202020204" pitchFamily="34" charset="0"/>
                        </a:rPr>
                        <a:t>3.</a:t>
                      </a: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fontAlgn="ctr">
                        <a:lnSpc>
                          <a:spcPts val="1570"/>
                        </a:lnSpc>
                        <a:spcAft>
                          <a:spcPts val="0"/>
                        </a:spcAft>
                      </a:pP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spcAft>
                          <a:spcPts val="0"/>
                        </a:spcAft>
                      </a:pPr>
                      <a:r>
                        <a:rPr lang="en-US" sz="1600">
                          <a:latin typeface="Arial" panose="020B0604020202020204" pitchFamily="34" charset="0"/>
                          <a:cs typeface="Arial" panose="020B0604020202020204" pitchFamily="34" charset="0"/>
                        </a:rPr>
                        <a:t>XX</a:t>
                      </a:r>
                      <a:endParaRPr lang="ms-MY" sz="16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4"/>
                  </a:ext>
                </a:extLst>
              </a:tr>
              <a:tr h="269018">
                <a:tc>
                  <a:txBody>
                    <a:bodyPr/>
                    <a:lstStyle/>
                    <a:p>
                      <a:pPr algn="ctr" fontAlgn="ctr">
                        <a:lnSpc>
                          <a:spcPts val="1570"/>
                        </a:lnSpc>
                        <a:spcAft>
                          <a:spcPts val="0"/>
                        </a:spcAft>
                      </a:pPr>
                      <a:r>
                        <a:rPr lang="en-MY" sz="1600" kern="1200" dirty="0">
                          <a:effectLst/>
                          <a:latin typeface="Arial" panose="020B0604020202020204" pitchFamily="34" charset="0"/>
                          <a:cs typeface="Arial" panose="020B0604020202020204" pitchFamily="34" charset="0"/>
                        </a:rPr>
                        <a:t>4.</a:t>
                      </a: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fontAlgn="ctr">
                        <a:lnSpc>
                          <a:spcPts val="1570"/>
                        </a:lnSpc>
                        <a:spcAft>
                          <a:spcPts val="0"/>
                        </a:spcAft>
                      </a:pP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spcAft>
                          <a:spcPts val="0"/>
                        </a:spcAft>
                      </a:pPr>
                      <a:r>
                        <a:rPr lang="en-US" sz="1600">
                          <a:latin typeface="Arial" panose="020B0604020202020204" pitchFamily="34" charset="0"/>
                          <a:cs typeface="Arial" panose="020B0604020202020204" pitchFamily="34" charset="0"/>
                        </a:rPr>
                        <a:t>XX</a:t>
                      </a:r>
                      <a:endParaRPr lang="ms-MY" sz="16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5"/>
                  </a:ext>
                </a:extLst>
              </a:tr>
              <a:tr h="26901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MY" sz="1600" kern="1200" dirty="0">
                          <a:effectLst/>
                          <a:latin typeface="Arial" panose="020B0604020202020204" pitchFamily="34" charset="0"/>
                          <a:cs typeface="Arial" panose="020B0604020202020204" pitchFamily="34" charset="0"/>
                        </a:rPr>
                        <a:t>5.</a:t>
                      </a: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endParaRPr lang="ms-MY" sz="1600" dirty="0">
                        <a:effectLst/>
                        <a:latin typeface="Arial" panose="020B0604020202020204" pitchFamily="34" charset="0"/>
                        <a:cs typeface="Arial" panose="020B0604020202020204" pitchFamily="34" charset="0"/>
                      </a:endParaRPr>
                    </a:p>
                  </a:txBody>
                  <a:tcPr marL="9523" marR="9523" marT="9524" marB="0" anchor="ctr"/>
                </a:tc>
                <a:tc>
                  <a:txBody>
                    <a:bodyPr/>
                    <a:lstStyle/>
                    <a:p>
                      <a:pPr algn="ctr">
                        <a:spcAft>
                          <a:spcPts val="0"/>
                        </a:spcAft>
                      </a:pPr>
                      <a:r>
                        <a:rPr lang="en-US" sz="1600" dirty="0">
                          <a:latin typeface="Arial" panose="020B0604020202020204" pitchFamily="34" charset="0"/>
                          <a:cs typeface="Arial" panose="020B0604020202020204" pitchFamily="34" charset="0"/>
                        </a:rPr>
                        <a:t>XX</a:t>
                      </a:r>
                      <a:endParaRPr lang="ms-MY" sz="16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6"/>
                  </a:ext>
                </a:extLst>
              </a:tr>
              <a:tr h="269018">
                <a:tc>
                  <a:txBody>
                    <a:bodyPr/>
                    <a:lstStyle/>
                    <a:p>
                      <a:pPr algn="r">
                        <a:spcAft>
                          <a:spcPts val="0"/>
                        </a:spcAft>
                      </a:pPr>
                      <a:endParaRPr lang="ms-MY" sz="1600" b="1" dirty="0">
                        <a:effectLst/>
                        <a:latin typeface="Arial" panose="020B0604020202020204" pitchFamily="34" charset="0"/>
                        <a:ea typeface="Times New Roman"/>
                        <a:cs typeface="Arial" panose="020B0604020202020204" pitchFamily="34" charset="0"/>
                      </a:endParaRPr>
                    </a:p>
                  </a:txBody>
                  <a:tcPr marL="9523" marR="9523" marT="9525" marB="0" anchor="ctr"/>
                </a:tc>
                <a:tc gridSpan="3">
                  <a:txBody>
                    <a:bodyPr/>
                    <a:lstStyle/>
                    <a:p>
                      <a:pPr algn="ctr">
                        <a:spcAft>
                          <a:spcPts val="0"/>
                        </a:spcAft>
                      </a:pPr>
                      <a:r>
                        <a:rPr lang="en-US" sz="1700" b="1" kern="1200" dirty="0">
                          <a:effectLst/>
                          <a:latin typeface="Arial" panose="020B0604020202020204" pitchFamily="34" charset="0"/>
                          <a:cs typeface="Arial" panose="020B0604020202020204" pitchFamily="34" charset="0"/>
                        </a:rPr>
                        <a:t>JUMLAH (C) </a:t>
                      </a:r>
                      <a:r>
                        <a:rPr lang="en-MY" sz="1700" b="1" kern="1200" dirty="0">
                          <a:effectLst/>
                          <a:latin typeface="Arial" panose="020B0604020202020204" pitchFamily="34" charset="0"/>
                          <a:cs typeface="Arial" panose="020B0604020202020204" pitchFamily="34" charset="0"/>
                        </a:rPr>
                        <a:t>PERISIAN </a:t>
                      </a:r>
                      <a:r>
                        <a:rPr lang="en-US" sz="1700" b="1" dirty="0">
                          <a:solidFill>
                            <a:schemeClr val="tx1"/>
                          </a:solidFill>
                          <a:latin typeface="Arial" panose="020B0604020202020204" pitchFamily="34" charset="0"/>
                          <a:cs typeface="Arial" panose="020B0604020202020204" pitchFamily="34" charset="0"/>
                        </a:rPr>
                        <a:t>(TERMASUK PERISIAN KESELAMATAN)</a:t>
                      </a:r>
                      <a:r>
                        <a:rPr lang="en-US" sz="1600" b="1" kern="1200" dirty="0">
                          <a:effectLst/>
                          <a:latin typeface="Arial" panose="020B0604020202020204" pitchFamily="34" charset="0"/>
                          <a:cs typeface="Arial" panose="020B0604020202020204" pitchFamily="34" charset="0"/>
                        </a:rPr>
                        <a:t> </a:t>
                      </a:r>
                      <a:endParaRPr lang="ms-MY" sz="1600" b="1" dirty="0">
                        <a:effectLst/>
                        <a:latin typeface="Arial" panose="020B0604020202020204" pitchFamily="34" charset="0"/>
                        <a:ea typeface="Times New Roman"/>
                        <a:cs typeface="Arial" panose="020B0604020202020204" pitchFamily="34" charset="0"/>
                      </a:endParaRPr>
                    </a:p>
                  </a:txBody>
                  <a:tcPr marL="9523" marR="9523" marT="9525" marB="0" anchor="ctr"/>
                </a:tc>
                <a:tc hMerge="1">
                  <a:txBody>
                    <a:bodyPr/>
                    <a:lstStyle/>
                    <a:p>
                      <a:endParaRPr lang="ms-MY" sz="1600">
                        <a:effectLst/>
                        <a:latin typeface="Arial" panose="020B0604020202020204" pitchFamily="34" charset="0"/>
                        <a:cs typeface="Arial" panose="020B0604020202020204" pitchFamily="34" charset="0"/>
                      </a:endParaRPr>
                    </a:p>
                  </a:txBody>
                  <a:tcPr marL="9523" marR="9523" marT="9525" marB="0" anchor="ctr"/>
                </a:tc>
                <a:tc hMerge="1">
                  <a:txBody>
                    <a:bodyPr/>
                    <a:lstStyle/>
                    <a:p>
                      <a:pPr algn="ctr">
                        <a:spcAft>
                          <a:spcPts val="0"/>
                        </a:spcAft>
                      </a:pPr>
                      <a:endParaRPr lang="ms-MY" sz="1600" b="1"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b="1" dirty="0">
                          <a:latin typeface="Arial" panose="020B0604020202020204" pitchFamily="34" charset="0"/>
                          <a:cs typeface="Arial" panose="020B0604020202020204" pitchFamily="34" charset="0"/>
                        </a:rPr>
                        <a:t>XXX,XXX.XX</a:t>
                      </a:r>
                      <a:endParaRPr lang="ms-MY" sz="1600" b="1"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b="1"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7"/>
                  </a:ext>
                </a:extLst>
              </a:tr>
            </a:tbl>
          </a:graphicData>
        </a:graphic>
      </p:graphicFrame>
      <p:sp>
        <p:nvSpPr>
          <p:cNvPr id="6" name="TextBox 5">
            <a:extLst>
              <a:ext uri="{FF2B5EF4-FFF2-40B4-BE49-F238E27FC236}">
                <a16:creationId xmlns:a16="http://schemas.microsoft.com/office/drawing/2014/main" id="{FA8066B1-BF01-4411-A1E5-50218E2798B5}"/>
              </a:ext>
            </a:extLst>
          </p:cNvPr>
          <p:cNvSpPr txBox="1">
            <a:spLocks noChangeArrowheads="1"/>
          </p:cNvSpPr>
          <p:nvPr/>
        </p:nvSpPr>
        <p:spPr bwMode="auto">
          <a:xfrm>
            <a:off x="612711" y="958808"/>
            <a:ext cx="7632700" cy="369332"/>
          </a:xfrm>
          <a:prstGeom prst="rect">
            <a:avLst/>
          </a:prstGeom>
          <a:solidFill>
            <a:schemeClr val="bg1"/>
          </a:solidFill>
          <a:ln>
            <a:noFill/>
          </a:ln>
        </p:spPr>
        <p:txBody>
          <a:bodyPr>
            <a:spAutoFit/>
          </a:bodyPr>
          <a:lstStyle>
            <a:lvl1pPr eaLnBrk="0" hangingPunct="0">
              <a:spcBef>
                <a:spcPct val="20000"/>
              </a:spcBef>
              <a:buFont typeface="Arial" pitchFamily="34" charset="0"/>
              <a:buChar char="•"/>
              <a:defRPr sz="3200">
                <a:solidFill>
                  <a:schemeClr val="tx1"/>
                </a:solidFill>
                <a:latin typeface="Calibri" pitchFamily="34" charset="0"/>
                <a:ea typeface="MS PGothic"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MS PGothic"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MS PGothic"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9pPr>
          </a:lstStyle>
          <a:p>
            <a:pPr algn="just">
              <a:buFont typeface="Arial" pitchFamily="34" charset="0"/>
              <a:buNone/>
            </a:pPr>
            <a:r>
              <a:rPr lang="ms-MY" altLang="ms-MY" sz="1800" b="1" u="sng" dirty="0">
                <a:latin typeface="Arial" panose="020B0604020202020204" pitchFamily="34" charset="0"/>
                <a:cs typeface="Arial" panose="020B0604020202020204" pitchFamily="34" charset="0"/>
              </a:rPr>
              <a:t>Perincian Peruntukan</a:t>
            </a:r>
            <a:r>
              <a:rPr lang="ms-MY" altLang="ms-MY" sz="1800" dirty="0">
                <a:latin typeface="Arial" panose="020B0604020202020204" pitchFamily="34" charset="0"/>
                <a:cs typeface="Arial" panose="020B0604020202020204" pitchFamily="34" charset="0"/>
              </a:rPr>
              <a:t>: </a:t>
            </a:r>
          </a:p>
        </p:txBody>
      </p:sp>
      <p:sp>
        <p:nvSpPr>
          <p:cNvPr id="7" name="TextBox 6">
            <a:extLst>
              <a:ext uri="{FF2B5EF4-FFF2-40B4-BE49-F238E27FC236}">
                <a16:creationId xmlns:a16="http://schemas.microsoft.com/office/drawing/2014/main" id="{D14EBF85-4DB2-481C-9112-DDC5D1BAEF89}"/>
              </a:ext>
            </a:extLst>
          </p:cNvPr>
          <p:cNvSpPr txBox="1">
            <a:spLocks noChangeArrowheads="1"/>
          </p:cNvSpPr>
          <p:nvPr/>
        </p:nvSpPr>
        <p:spPr bwMode="auto">
          <a:xfrm>
            <a:off x="620125" y="5460773"/>
            <a:ext cx="10959164" cy="1012585"/>
          </a:xfrm>
          <a:prstGeom prst="rect">
            <a:avLst/>
          </a:prstGeom>
          <a:solidFill>
            <a:schemeClr val="bg1"/>
          </a:solidFill>
          <a:ln>
            <a:noFill/>
          </a:ln>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ea typeface="MS PGothic"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MS PGothic"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MS PGothic"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9pPr>
          </a:lstStyle>
          <a:p>
            <a:pPr algn="just">
              <a:buFont typeface="Arial" pitchFamily="34" charset="0"/>
              <a:buNone/>
            </a:pPr>
            <a:r>
              <a:rPr lang="ms-MY" altLang="ms-MY" sz="1300" b="1" dirty="0">
                <a:latin typeface="Arial" panose="020B0604020202020204" pitchFamily="34" charset="0"/>
                <a:cs typeface="Arial" panose="020B0604020202020204" pitchFamily="34" charset="0"/>
              </a:rPr>
              <a:t>Nota:</a:t>
            </a:r>
          </a:p>
          <a:p>
            <a:pPr marL="342900" indent="-342900">
              <a:buFontTx/>
              <a:buAutoNum type="arabicPeriod"/>
            </a:pPr>
            <a:r>
              <a:rPr lang="ms-MY" altLang="ms-MY" sz="1300" dirty="0">
                <a:latin typeface="Arial" panose="020B0604020202020204" pitchFamily="34" charset="0"/>
                <a:cs typeface="Arial" panose="020B0604020202020204" pitchFamily="34" charset="0"/>
              </a:rPr>
              <a:t>Termasuk perisian keselamatan</a:t>
            </a:r>
          </a:p>
          <a:p>
            <a:pPr marL="342900" indent="-342900">
              <a:buFontTx/>
              <a:buAutoNum type="arabicPeriod"/>
            </a:pPr>
            <a:r>
              <a:rPr lang="ms-MY" altLang="ms-MY" sz="1300" dirty="0">
                <a:latin typeface="Arial" panose="020B0604020202020204" pitchFamily="34" charset="0"/>
                <a:cs typeface="Arial" panose="020B0604020202020204" pitchFamily="34" charset="0"/>
              </a:rPr>
              <a:t>Bilangan perisian hendaklah sama dengan bilangan pada </a:t>
            </a:r>
            <a:r>
              <a:rPr lang="ms-MY" altLang="ms-MY" sz="1300" i="1" dirty="0">
                <a:latin typeface="Arial" panose="020B0604020202020204" pitchFamily="34" charset="0"/>
                <a:cs typeface="Arial" panose="020B0604020202020204" pitchFamily="34" charset="0"/>
              </a:rPr>
              <a:t>Technology View</a:t>
            </a:r>
            <a:endParaRPr lang="ms-MY" altLang="ms-MY" sz="1300" dirty="0">
              <a:latin typeface="Arial" panose="020B0604020202020204" pitchFamily="34" charset="0"/>
              <a:cs typeface="Arial" panose="020B0604020202020204" pitchFamily="34" charset="0"/>
            </a:endParaRPr>
          </a:p>
          <a:p>
            <a:pPr marL="342900" indent="-342900" algn="just">
              <a:buFont typeface="Arial" pitchFamily="34" charset="0"/>
              <a:buAutoNum type="arabicPeriod"/>
            </a:pPr>
            <a:r>
              <a:rPr lang="ms-MY" altLang="ms-MY" sz="1300" dirty="0">
                <a:latin typeface="Arial" panose="020B0604020202020204" pitchFamily="34" charset="0"/>
                <a:cs typeface="Arial" panose="020B0604020202020204" pitchFamily="34" charset="0"/>
              </a:rPr>
              <a:t>Nyatakan </a:t>
            </a:r>
            <a:r>
              <a:rPr lang="ms-MY" altLang="ms-MY" sz="1300" i="1" dirty="0">
                <a:latin typeface="Arial" panose="020B0604020202020204" pitchFamily="34" charset="0"/>
                <a:cs typeface="Arial" panose="020B0604020202020204" pitchFamily="34" charset="0"/>
              </a:rPr>
              <a:t>perpetual</a:t>
            </a:r>
            <a:r>
              <a:rPr lang="ms-MY" altLang="ms-MY" sz="1300" dirty="0">
                <a:latin typeface="Arial" panose="020B0604020202020204" pitchFamily="34" charset="0"/>
                <a:cs typeface="Arial" panose="020B0604020202020204" pitchFamily="34" charset="0"/>
              </a:rPr>
              <a:t> atau </a:t>
            </a:r>
            <a:r>
              <a:rPr lang="ms-MY" altLang="ms-MY" sz="1300" i="1" dirty="0">
                <a:latin typeface="Arial" panose="020B0604020202020204" pitchFamily="34" charset="0"/>
                <a:cs typeface="Arial" panose="020B0604020202020204" pitchFamily="34" charset="0"/>
              </a:rPr>
              <a:t>subscription</a:t>
            </a:r>
          </a:p>
        </p:txBody>
      </p:sp>
      <p:sp>
        <p:nvSpPr>
          <p:cNvPr id="8" name="TextBox 7">
            <a:extLst>
              <a:ext uri="{FF2B5EF4-FFF2-40B4-BE49-F238E27FC236}">
                <a16:creationId xmlns:a16="http://schemas.microsoft.com/office/drawing/2014/main" id="{401B83EF-741B-49CD-ACE2-C32FC6BD3C3B}"/>
              </a:ext>
            </a:extLst>
          </p:cNvPr>
          <p:cNvSpPr txBox="1"/>
          <p:nvPr/>
        </p:nvSpPr>
        <p:spPr>
          <a:xfrm>
            <a:off x="8991581" y="6527479"/>
            <a:ext cx="3200420" cy="276999"/>
          </a:xfrm>
          <a:prstGeom prst="rect">
            <a:avLst/>
          </a:prstGeom>
          <a:noFill/>
        </p:spPr>
        <p:txBody>
          <a:bodyPr wrap="square">
            <a:spAutoFit/>
          </a:bodyPr>
          <a:lstStyle/>
          <a:p>
            <a:pPr algn="ctr">
              <a:buClr>
                <a:schemeClr val="accent1"/>
              </a:buClr>
              <a:buSzPct val="73000"/>
            </a:pPr>
            <a:r>
              <a:rPr lang="ms-MY" sz="1200" b="1" dirty="0">
                <a:solidFill>
                  <a:schemeClr val="bg1"/>
                </a:solidFill>
                <a:latin typeface="Arial" panose="020B0604020202020204" pitchFamily="34" charset="0"/>
                <a:cs typeface="Arial" panose="020B0604020202020204" pitchFamily="34" charset="0"/>
              </a:rPr>
              <a:t>*</a:t>
            </a:r>
            <a:r>
              <a:rPr lang="ms-MY" sz="1200" dirty="0">
                <a:solidFill>
                  <a:schemeClr val="bg1"/>
                </a:solidFill>
                <a:latin typeface="Arial" panose="020B0604020202020204" pitchFamily="34" charset="0"/>
                <a:cs typeface="Arial" panose="020B0604020202020204" pitchFamily="34" charset="0"/>
              </a:rPr>
              <a:t>Padam (delete) sekiranya tidak berkaitan</a:t>
            </a:r>
          </a:p>
        </p:txBody>
      </p:sp>
    </p:spTree>
    <p:extLst>
      <p:ext uri="{BB962C8B-B14F-4D97-AF65-F5344CB8AC3E}">
        <p14:creationId xmlns:p14="http://schemas.microsoft.com/office/powerpoint/2010/main" val="8456765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8244DA4-9B40-422A-8E8B-BD663E659F6E}"/>
              </a:ext>
            </a:extLst>
          </p:cNvPr>
          <p:cNvSpPr txBox="1"/>
          <p:nvPr/>
        </p:nvSpPr>
        <p:spPr>
          <a:xfrm>
            <a:off x="818606" y="323334"/>
            <a:ext cx="8395063" cy="400110"/>
          </a:xfrm>
          <a:prstGeom prst="rect">
            <a:avLst/>
          </a:prstGeom>
          <a:noFill/>
        </p:spPr>
        <p:txBody>
          <a:bodyPr wrap="square">
            <a:spAutoFit/>
          </a:bodyPr>
          <a:lstStyle/>
          <a:p>
            <a:pPr algn="ctr"/>
            <a:r>
              <a:rPr lang="fi-FI" sz="2000" b="1" dirty="0">
                <a:solidFill>
                  <a:srgbClr val="000000"/>
                </a:solidFill>
                <a:latin typeface="Arial" panose="020B0604020202020204" pitchFamily="34" charset="0"/>
                <a:ea typeface="MS PGothic" panose="020B0600070205080204" pitchFamily="34" charset="-128"/>
              </a:rPr>
              <a:t>PERINCIAN KOS: (D) </a:t>
            </a:r>
            <a:r>
              <a:rPr lang="en-US" sz="2000" b="1" dirty="0">
                <a:solidFill>
                  <a:srgbClr val="000000"/>
                </a:solidFill>
                <a:latin typeface="Arial" panose="020B0604020202020204" pitchFamily="34" charset="0"/>
                <a:ea typeface="MS PGothic" panose="020B0600070205080204" pitchFamily="34" charset="-128"/>
              </a:rPr>
              <a:t>RANGKAIAN DAN PERALATAN RANGKAIAN</a:t>
            </a:r>
            <a:endParaRPr lang="en-MY" sz="2000" dirty="0"/>
          </a:p>
        </p:txBody>
      </p:sp>
      <p:graphicFrame>
        <p:nvGraphicFramePr>
          <p:cNvPr id="5" name="Table 4">
            <a:extLst>
              <a:ext uri="{FF2B5EF4-FFF2-40B4-BE49-F238E27FC236}">
                <a16:creationId xmlns:a16="http://schemas.microsoft.com/office/drawing/2014/main" id="{CC55BA15-ED39-4B7C-B7B5-8315DF684464}"/>
              </a:ext>
            </a:extLst>
          </p:cNvPr>
          <p:cNvGraphicFramePr>
            <a:graphicFrameLocks noGrp="1"/>
          </p:cNvGraphicFramePr>
          <p:nvPr>
            <p:extLst>
              <p:ext uri="{D42A27DB-BD31-4B8C-83A1-F6EECF244321}">
                <p14:modId xmlns:p14="http://schemas.microsoft.com/office/powerpoint/2010/main" val="3334491604"/>
              </p:ext>
            </p:extLst>
          </p:nvPr>
        </p:nvGraphicFramePr>
        <p:xfrm>
          <a:off x="394636" y="1484314"/>
          <a:ext cx="11232684" cy="3054059"/>
        </p:xfrm>
        <a:graphic>
          <a:graphicData uri="http://schemas.openxmlformats.org/drawingml/2006/table">
            <a:tbl>
              <a:tblPr firstRow="1" firstCol="1" bandRow="1">
                <a:tableStyleId>{5940675A-B579-460E-94D1-54222C63F5DA}</a:tableStyleId>
              </a:tblPr>
              <a:tblGrid>
                <a:gridCol w="599108">
                  <a:extLst>
                    <a:ext uri="{9D8B030D-6E8A-4147-A177-3AD203B41FA5}">
                      <a16:colId xmlns:a16="http://schemas.microsoft.com/office/drawing/2014/main" val="20000"/>
                    </a:ext>
                  </a:extLst>
                </a:gridCol>
                <a:gridCol w="3471630">
                  <a:extLst>
                    <a:ext uri="{9D8B030D-6E8A-4147-A177-3AD203B41FA5}">
                      <a16:colId xmlns:a16="http://schemas.microsoft.com/office/drawing/2014/main" val="20001"/>
                    </a:ext>
                  </a:extLst>
                </a:gridCol>
                <a:gridCol w="1117279">
                  <a:extLst>
                    <a:ext uri="{9D8B030D-6E8A-4147-A177-3AD203B41FA5}">
                      <a16:colId xmlns:a16="http://schemas.microsoft.com/office/drawing/2014/main" val="20002"/>
                    </a:ext>
                  </a:extLst>
                </a:gridCol>
                <a:gridCol w="1588168">
                  <a:extLst>
                    <a:ext uri="{9D8B030D-6E8A-4147-A177-3AD203B41FA5}">
                      <a16:colId xmlns:a16="http://schemas.microsoft.com/office/drawing/2014/main" val="3545507069"/>
                    </a:ext>
                  </a:extLst>
                </a:gridCol>
                <a:gridCol w="1751798">
                  <a:extLst>
                    <a:ext uri="{9D8B030D-6E8A-4147-A177-3AD203B41FA5}">
                      <a16:colId xmlns:a16="http://schemas.microsoft.com/office/drawing/2014/main" val="3577712718"/>
                    </a:ext>
                  </a:extLst>
                </a:gridCol>
                <a:gridCol w="2704701">
                  <a:extLst>
                    <a:ext uri="{9D8B030D-6E8A-4147-A177-3AD203B41FA5}">
                      <a16:colId xmlns:a16="http://schemas.microsoft.com/office/drawing/2014/main" val="2831647093"/>
                    </a:ext>
                  </a:extLst>
                </a:gridCol>
              </a:tblGrid>
              <a:tr h="741042">
                <a:tc>
                  <a:txBody>
                    <a:bodyPr/>
                    <a:lstStyle/>
                    <a:p>
                      <a:pPr marL="90170" algn="ctr">
                        <a:lnSpc>
                          <a:spcPct val="100000"/>
                        </a:lnSpc>
                        <a:spcAft>
                          <a:spcPts val="0"/>
                        </a:spcAft>
                      </a:pPr>
                      <a:r>
                        <a:rPr lang="ms-MY" sz="1600" b="1" dirty="0">
                          <a:effectLst/>
                          <a:latin typeface="Arial" panose="020B0604020202020204" pitchFamily="34" charset="0"/>
                          <a:cs typeface="Arial" panose="020B0604020202020204" pitchFamily="34" charset="0"/>
                        </a:rPr>
                        <a:t>BIL.</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PERKARA</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marL="26670" algn="ctr">
                        <a:lnSpc>
                          <a:spcPct val="100000"/>
                        </a:lnSpc>
                        <a:spcAft>
                          <a:spcPts val="0"/>
                        </a:spcAft>
                      </a:pPr>
                      <a:r>
                        <a:rPr lang="ms-MY" sz="1600" b="1" dirty="0">
                          <a:effectLst/>
                          <a:latin typeface="Arial" panose="020B0604020202020204" pitchFamily="34" charset="0"/>
                          <a:cs typeface="Arial" panose="020B0604020202020204" pitchFamily="34" charset="0"/>
                        </a:rPr>
                        <a:t>KUANTITI</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HARGA SEUNIT</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JUMLAH</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CATATAN</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extLst>
                  <a:ext uri="{0D108BD9-81ED-4DB2-BD59-A6C34878D82A}">
                    <a16:rowId xmlns:a16="http://schemas.microsoft.com/office/drawing/2014/main" val="10000"/>
                  </a:ext>
                </a:extLst>
              </a:tr>
              <a:tr h="286097">
                <a:tc gridSpan="5">
                  <a:txBody>
                    <a:bodyPr/>
                    <a:lstStyle/>
                    <a:p>
                      <a:pPr algn="l" fontAlgn="ctr">
                        <a:lnSpc>
                          <a:spcPts val="1570"/>
                        </a:lnSpc>
                        <a:spcAft>
                          <a:spcPts val="0"/>
                        </a:spcAft>
                      </a:pPr>
                      <a:r>
                        <a:rPr lang="en-MY" sz="1600" b="1" kern="1200" dirty="0">
                          <a:effectLst/>
                          <a:latin typeface="Arial" panose="020B0604020202020204" pitchFamily="34" charset="0"/>
                          <a:cs typeface="Arial" panose="020B0604020202020204" pitchFamily="34" charset="0"/>
                        </a:rPr>
                        <a:t>(D) </a:t>
                      </a:r>
                      <a:r>
                        <a:rPr lang="en-US" sz="1600" b="1" dirty="0">
                          <a:solidFill>
                            <a:srgbClr val="000000"/>
                          </a:solidFill>
                          <a:latin typeface="Arial" panose="020B0604020202020204" pitchFamily="34" charset="0"/>
                          <a:ea typeface="MS PGothic" panose="020B0600070205080204" pitchFamily="34" charset="-128"/>
                        </a:rPr>
                        <a:t>RANGKAIAN DAN PERALATAN RANGKAIAN</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hMerge="1">
                  <a:txBody>
                    <a:bodyPr/>
                    <a:lstStyle/>
                    <a:p>
                      <a:pPr fontAlgn="ctr">
                        <a:lnSpc>
                          <a:spcPts val="1570"/>
                        </a:lnSpc>
                        <a:spcAft>
                          <a:spcPts val="0"/>
                        </a:spcAft>
                      </a:pPr>
                      <a:endParaRPr lang="ms-MY" sz="1600" dirty="0">
                        <a:effectLst/>
                        <a:latin typeface="+mj-lt"/>
                        <a:ea typeface="Times New Roman"/>
                      </a:endParaRPr>
                    </a:p>
                  </a:txBody>
                  <a:tcPr marL="9523" marR="9523" marT="9524" marB="0" anchor="ctr"/>
                </a:tc>
                <a:tc hMerge="1">
                  <a:txBody>
                    <a:bodyPr/>
                    <a:lstStyle/>
                    <a:p>
                      <a:endParaRPr lang="ms-MY"/>
                    </a:p>
                  </a:txBody>
                  <a:tcPr/>
                </a:tc>
                <a:tc hMerge="1">
                  <a:txBody>
                    <a:bodyPr/>
                    <a:lstStyle/>
                    <a:p>
                      <a:endParaRPr lang="en-MY"/>
                    </a:p>
                  </a:txBody>
                  <a:tcPr/>
                </a:tc>
                <a:tc hMerge="1">
                  <a:txBody>
                    <a:bodyPr/>
                    <a:lstStyle/>
                    <a:p>
                      <a:endParaRPr lang="en-MY"/>
                    </a:p>
                  </a:txBody>
                  <a:tcPr/>
                </a:tc>
                <a:tc>
                  <a:txBody>
                    <a:bodyPr/>
                    <a:lstStyle/>
                    <a:p>
                      <a:pPr algn="l" fontAlgn="ctr">
                        <a:lnSpc>
                          <a:spcPts val="1570"/>
                        </a:lnSpc>
                        <a:spcAft>
                          <a:spcPts val="0"/>
                        </a:spcAft>
                      </a:pP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extLst>
                  <a:ext uri="{0D108BD9-81ED-4DB2-BD59-A6C34878D82A}">
                    <a16:rowId xmlns:a16="http://schemas.microsoft.com/office/drawing/2014/main" val="10001"/>
                  </a:ext>
                </a:extLst>
              </a:tr>
              <a:tr h="253363">
                <a:tc>
                  <a:txBody>
                    <a:bodyPr/>
                    <a:lstStyle/>
                    <a:p>
                      <a:pPr algn="ctr" fontAlgn="ctr">
                        <a:lnSpc>
                          <a:spcPts val="1570"/>
                        </a:lnSpc>
                        <a:spcAft>
                          <a:spcPts val="0"/>
                        </a:spcAft>
                      </a:pPr>
                      <a:r>
                        <a:rPr lang="en-MY" sz="1600" kern="1200" dirty="0">
                          <a:effectLst/>
                          <a:latin typeface="Arial" panose="020B0604020202020204" pitchFamily="34" charset="0"/>
                          <a:cs typeface="Arial" panose="020B0604020202020204" pitchFamily="34" charset="0"/>
                        </a:rPr>
                        <a:t>1.</a:t>
                      </a: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fontAlgn="ctr">
                        <a:lnSpc>
                          <a:spcPts val="1570"/>
                        </a:lnSpc>
                        <a:spcAft>
                          <a:spcPts val="0"/>
                        </a:spcAft>
                      </a:pP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spcAft>
                          <a:spcPts val="0"/>
                        </a:spcAft>
                      </a:pPr>
                      <a:r>
                        <a:rPr lang="en-US" sz="1600" dirty="0">
                          <a:latin typeface="Arial" panose="020B0604020202020204" pitchFamily="34" charset="0"/>
                          <a:cs typeface="Arial" panose="020B0604020202020204" pitchFamily="34" charset="0"/>
                        </a:rPr>
                        <a:t>XX</a:t>
                      </a:r>
                      <a:endParaRPr lang="ms-MY" sz="16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2"/>
                  </a:ext>
                </a:extLst>
              </a:tr>
              <a:tr h="269018">
                <a:tc>
                  <a:txBody>
                    <a:bodyPr/>
                    <a:lstStyle/>
                    <a:p>
                      <a:pPr algn="ctr" fontAlgn="ctr">
                        <a:lnSpc>
                          <a:spcPts val="1570"/>
                        </a:lnSpc>
                        <a:spcAft>
                          <a:spcPts val="0"/>
                        </a:spcAft>
                      </a:pPr>
                      <a:r>
                        <a:rPr lang="en-MY" sz="1600" kern="1200" dirty="0">
                          <a:effectLst/>
                          <a:latin typeface="Arial" panose="020B0604020202020204" pitchFamily="34" charset="0"/>
                          <a:cs typeface="Arial" panose="020B0604020202020204" pitchFamily="34" charset="0"/>
                        </a:rPr>
                        <a:t>2.</a:t>
                      </a: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fontAlgn="ctr">
                        <a:lnSpc>
                          <a:spcPts val="1570"/>
                        </a:lnSpc>
                        <a:spcAft>
                          <a:spcPts val="0"/>
                        </a:spcAft>
                      </a:pP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spcAft>
                          <a:spcPts val="0"/>
                        </a:spcAft>
                      </a:pPr>
                      <a:r>
                        <a:rPr lang="en-US" sz="1600" dirty="0">
                          <a:latin typeface="Arial" panose="020B0604020202020204" pitchFamily="34" charset="0"/>
                          <a:cs typeface="Arial" panose="020B0604020202020204" pitchFamily="34" charset="0"/>
                        </a:rPr>
                        <a:t>XX</a:t>
                      </a:r>
                      <a:endParaRPr lang="ms-MY" sz="16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3"/>
                  </a:ext>
                </a:extLst>
              </a:tr>
              <a:tr h="258768">
                <a:tc>
                  <a:txBody>
                    <a:bodyPr/>
                    <a:lstStyle/>
                    <a:p>
                      <a:pPr algn="ctr" fontAlgn="ctr">
                        <a:lnSpc>
                          <a:spcPts val="1570"/>
                        </a:lnSpc>
                        <a:spcAft>
                          <a:spcPts val="0"/>
                        </a:spcAft>
                      </a:pPr>
                      <a:r>
                        <a:rPr lang="en-MY" sz="1600" kern="1200" dirty="0">
                          <a:effectLst/>
                          <a:latin typeface="Arial" panose="020B0604020202020204" pitchFamily="34" charset="0"/>
                          <a:cs typeface="Arial" panose="020B0604020202020204" pitchFamily="34" charset="0"/>
                        </a:rPr>
                        <a:t>3.</a:t>
                      </a: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fontAlgn="ctr">
                        <a:lnSpc>
                          <a:spcPts val="1570"/>
                        </a:lnSpc>
                        <a:spcAft>
                          <a:spcPts val="0"/>
                        </a:spcAft>
                      </a:pP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spcAft>
                          <a:spcPts val="0"/>
                        </a:spcAft>
                      </a:pPr>
                      <a:r>
                        <a:rPr lang="en-US" sz="1600">
                          <a:latin typeface="Arial" panose="020B0604020202020204" pitchFamily="34" charset="0"/>
                          <a:cs typeface="Arial" panose="020B0604020202020204" pitchFamily="34" charset="0"/>
                        </a:rPr>
                        <a:t>XX</a:t>
                      </a:r>
                      <a:endParaRPr lang="ms-MY" sz="16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4"/>
                  </a:ext>
                </a:extLst>
              </a:tr>
              <a:tr h="269018">
                <a:tc>
                  <a:txBody>
                    <a:bodyPr/>
                    <a:lstStyle/>
                    <a:p>
                      <a:pPr algn="ctr" fontAlgn="ctr">
                        <a:lnSpc>
                          <a:spcPts val="1570"/>
                        </a:lnSpc>
                        <a:spcAft>
                          <a:spcPts val="0"/>
                        </a:spcAft>
                      </a:pPr>
                      <a:r>
                        <a:rPr lang="en-MY" sz="1600" kern="1200" dirty="0">
                          <a:effectLst/>
                          <a:latin typeface="Arial" panose="020B0604020202020204" pitchFamily="34" charset="0"/>
                          <a:cs typeface="Arial" panose="020B0604020202020204" pitchFamily="34" charset="0"/>
                        </a:rPr>
                        <a:t>4.</a:t>
                      </a: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fontAlgn="ctr">
                        <a:lnSpc>
                          <a:spcPts val="1570"/>
                        </a:lnSpc>
                        <a:spcAft>
                          <a:spcPts val="0"/>
                        </a:spcAft>
                      </a:pP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spcAft>
                          <a:spcPts val="0"/>
                        </a:spcAft>
                      </a:pPr>
                      <a:r>
                        <a:rPr lang="en-US" sz="1600">
                          <a:latin typeface="Arial" panose="020B0604020202020204" pitchFamily="34" charset="0"/>
                          <a:cs typeface="Arial" panose="020B0604020202020204" pitchFamily="34" charset="0"/>
                        </a:rPr>
                        <a:t>XX</a:t>
                      </a:r>
                      <a:endParaRPr lang="ms-MY" sz="16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5"/>
                  </a:ext>
                </a:extLst>
              </a:tr>
              <a:tr h="26901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MY" sz="1600" kern="1200" dirty="0">
                          <a:effectLst/>
                          <a:latin typeface="Arial" panose="020B0604020202020204" pitchFamily="34" charset="0"/>
                          <a:cs typeface="Arial" panose="020B0604020202020204" pitchFamily="34" charset="0"/>
                        </a:rPr>
                        <a:t>5.</a:t>
                      </a: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endParaRPr lang="ms-MY" sz="1600" dirty="0">
                        <a:effectLst/>
                        <a:latin typeface="Arial" panose="020B0604020202020204" pitchFamily="34" charset="0"/>
                        <a:cs typeface="Arial" panose="020B0604020202020204" pitchFamily="34" charset="0"/>
                      </a:endParaRPr>
                    </a:p>
                  </a:txBody>
                  <a:tcPr marL="9523" marR="9523" marT="9524" marB="0" anchor="ctr"/>
                </a:tc>
                <a:tc>
                  <a:txBody>
                    <a:bodyPr/>
                    <a:lstStyle/>
                    <a:p>
                      <a:pPr algn="ctr">
                        <a:spcAft>
                          <a:spcPts val="0"/>
                        </a:spcAft>
                      </a:pPr>
                      <a:r>
                        <a:rPr lang="en-US" sz="1600" dirty="0">
                          <a:latin typeface="Arial" panose="020B0604020202020204" pitchFamily="34" charset="0"/>
                          <a:cs typeface="Arial" panose="020B0604020202020204" pitchFamily="34" charset="0"/>
                        </a:rPr>
                        <a:t>XX</a:t>
                      </a:r>
                      <a:endParaRPr lang="ms-MY" sz="16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6"/>
                  </a:ext>
                </a:extLst>
              </a:tr>
              <a:tr h="269018">
                <a:tc>
                  <a:txBody>
                    <a:bodyPr/>
                    <a:lstStyle/>
                    <a:p>
                      <a:pPr algn="r">
                        <a:spcAft>
                          <a:spcPts val="0"/>
                        </a:spcAft>
                      </a:pPr>
                      <a:endParaRPr lang="ms-MY" sz="1600" b="1" dirty="0">
                        <a:effectLst/>
                        <a:latin typeface="Arial" panose="020B0604020202020204" pitchFamily="34" charset="0"/>
                        <a:ea typeface="Times New Roman"/>
                        <a:cs typeface="Arial" panose="020B0604020202020204" pitchFamily="34" charset="0"/>
                      </a:endParaRPr>
                    </a:p>
                  </a:txBody>
                  <a:tcPr marL="9523" marR="9523" marT="9525" marB="0" anchor="ctr"/>
                </a:tc>
                <a:tc gridSpan="3">
                  <a:txBody>
                    <a:bodyPr/>
                    <a:lstStyle/>
                    <a:p>
                      <a:pPr algn="ctr">
                        <a:spcAft>
                          <a:spcPts val="0"/>
                        </a:spcAft>
                      </a:pPr>
                      <a:r>
                        <a:rPr lang="en-US" sz="1700" b="1" kern="1200" dirty="0">
                          <a:effectLst/>
                          <a:latin typeface="Arial" panose="020B0604020202020204" pitchFamily="34" charset="0"/>
                          <a:cs typeface="Arial" panose="020B0604020202020204" pitchFamily="34" charset="0"/>
                        </a:rPr>
                        <a:t>JUMLAH (D) RANGKAIAN </a:t>
                      </a:r>
                      <a:r>
                        <a:rPr lang="en-US" sz="1700" b="1" dirty="0">
                          <a:solidFill>
                            <a:srgbClr val="000000"/>
                          </a:solidFill>
                          <a:latin typeface="Arial" panose="020B0604020202020204" pitchFamily="34" charset="0"/>
                          <a:ea typeface="MS PGothic" panose="020B0600070205080204" pitchFamily="34" charset="-128"/>
                        </a:rPr>
                        <a:t>DAN PERALATAN RANGKAIAN</a:t>
                      </a:r>
                      <a:endParaRPr lang="ms-MY" sz="1700" b="1" dirty="0">
                        <a:effectLst/>
                        <a:latin typeface="Arial" panose="020B0604020202020204" pitchFamily="34" charset="0"/>
                        <a:ea typeface="Times New Roman"/>
                        <a:cs typeface="Arial" panose="020B0604020202020204" pitchFamily="34" charset="0"/>
                      </a:endParaRPr>
                    </a:p>
                  </a:txBody>
                  <a:tcPr marL="9523" marR="9523" marT="9525" marB="0" anchor="ctr"/>
                </a:tc>
                <a:tc hMerge="1">
                  <a:txBody>
                    <a:bodyPr/>
                    <a:lstStyle/>
                    <a:p>
                      <a:endParaRPr lang="ms-MY" sz="1600">
                        <a:effectLst/>
                        <a:latin typeface="Arial" panose="020B0604020202020204" pitchFamily="34" charset="0"/>
                        <a:cs typeface="Arial" panose="020B0604020202020204" pitchFamily="34" charset="0"/>
                      </a:endParaRPr>
                    </a:p>
                  </a:txBody>
                  <a:tcPr marL="9523" marR="9523" marT="9525" marB="0" anchor="ctr"/>
                </a:tc>
                <a:tc hMerge="1">
                  <a:txBody>
                    <a:bodyPr/>
                    <a:lstStyle/>
                    <a:p>
                      <a:endParaRPr lang="en-MY"/>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700" b="1" dirty="0">
                          <a:latin typeface="Arial" panose="020B0604020202020204" pitchFamily="34" charset="0"/>
                          <a:cs typeface="Arial" panose="020B0604020202020204" pitchFamily="34" charset="0"/>
                        </a:rPr>
                        <a:t>XXX,XXX.XX</a:t>
                      </a:r>
                      <a:endParaRPr lang="ms-MY" sz="1700" b="1"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b="1"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7"/>
                  </a:ext>
                </a:extLst>
              </a:tr>
            </a:tbl>
          </a:graphicData>
        </a:graphic>
      </p:graphicFrame>
      <p:sp>
        <p:nvSpPr>
          <p:cNvPr id="6" name="TextBox 5">
            <a:extLst>
              <a:ext uri="{FF2B5EF4-FFF2-40B4-BE49-F238E27FC236}">
                <a16:creationId xmlns:a16="http://schemas.microsoft.com/office/drawing/2014/main" id="{68155304-5B0B-45F5-9A3B-C8F815988091}"/>
              </a:ext>
            </a:extLst>
          </p:cNvPr>
          <p:cNvSpPr txBox="1">
            <a:spLocks noChangeArrowheads="1"/>
          </p:cNvSpPr>
          <p:nvPr/>
        </p:nvSpPr>
        <p:spPr bwMode="auto">
          <a:xfrm>
            <a:off x="620125" y="1015400"/>
            <a:ext cx="76327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ea typeface="MS PGothic"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MS PGothic"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MS PGothic"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9pPr>
          </a:lstStyle>
          <a:p>
            <a:pPr algn="just">
              <a:buFont typeface="Arial" pitchFamily="34" charset="0"/>
              <a:buNone/>
            </a:pPr>
            <a:r>
              <a:rPr lang="ms-MY" altLang="ms-MY" sz="1800" b="1" u="sng" dirty="0">
                <a:latin typeface="Arial" panose="020B0604020202020204" pitchFamily="34" charset="0"/>
                <a:cs typeface="Arial" panose="020B0604020202020204" pitchFamily="34" charset="0"/>
              </a:rPr>
              <a:t>Perincian Peruntukan</a:t>
            </a:r>
            <a:r>
              <a:rPr lang="ms-MY" altLang="ms-MY" sz="1800" dirty="0">
                <a:latin typeface="Arial" panose="020B0604020202020204" pitchFamily="34" charset="0"/>
                <a:cs typeface="Arial" panose="020B0604020202020204" pitchFamily="34" charset="0"/>
              </a:rPr>
              <a:t>: </a:t>
            </a:r>
          </a:p>
        </p:txBody>
      </p:sp>
      <p:sp>
        <p:nvSpPr>
          <p:cNvPr id="7" name="TextBox 6">
            <a:extLst>
              <a:ext uri="{FF2B5EF4-FFF2-40B4-BE49-F238E27FC236}">
                <a16:creationId xmlns:a16="http://schemas.microsoft.com/office/drawing/2014/main" id="{7CF1C23A-111E-4496-864F-D4FF5B8163C9}"/>
              </a:ext>
            </a:extLst>
          </p:cNvPr>
          <p:cNvSpPr txBox="1"/>
          <p:nvPr/>
        </p:nvSpPr>
        <p:spPr>
          <a:xfrm>
            <a:off x="8991581" y="6527479"/>
            <a:ext cx="3200420" cy="276999"/>
          </a:xfrm>
          <a:prstGeom prst="rect">
            <a:avLst/>
          </a:prstGeom>
          <a:noFill/>
        </p:spPr>
        <p:txBody>
          <a:bodyPr wrap="square">
            <a:spAutoFit/>
          </a:bodyPr>
          <a:lstStyle/>
          <a:p>
            <a:pPr algn="ctr">
              <a:buClr>
                <a:schemeClr val="accent1"/>
              </a:buClr>
              <a:buSzPct val="73000"/>
            </a:pPr>
            <a:r>
              <a:rPr lang="ms-MY" sz="1200" b="1" dirty="0">
                <a:solidFill>
                  <a:schemeClr val="bg1"/>
                </a:solidFill>
                <a:latin typeface="Arial" panose="020B0604020202020204" pitchFamily="34" charset="0"/>
                <a:cs typeface="Arial" panose="020B0604020202020204" pitchFamily="34" charset="0"/>
              </a:rPr>
              <a:t>*</a:t>
            </a:r>
            <a:r>
              <a:rPr lang="ms-MY" sz="1200" dirty="0">
                <a:solidFill>
                  <a:schemeClr val="bg1"/>
                </a:solidFill>
                <a:latin typeface="Arial" panose="020B0604020202020204" pitchFamily="34" charset="0"/>
                <a:cs typeface="Arial" panose="020B0604020202020204" pitchFamily="34" charset="0"/>
              </a:rPr>
              <a:t>Padam (delete) sekiranya tidak berkaitan</a:t>
            </a:r>
          </a:p>
        </p:txBody>
      </p:sp>
    </p:spTree>
    <p:extLst>
      <p:ext uri="{BB962C8B-B14F-4D97-AF65-F5344CB8AC3E}">
        <p14:creationId xmlns:p14="http://schemas.microsoft.com/office/powerpoint/2010/main" val="11882725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8244DA4-9B40-422A-8E8B-BD663E659F6E}"/>
              </a:ext>
            </a:extLst>
          </p:cNvPr>
          <p:cNvSpPr txBox="1"/>
          <p:nvPr/>
        </p:nvSpPr>
        <p:spPr>
          <a:xfrm>
            <a:off x="818606" y="323334"/>
            <a:ext cx="8395063" cy="400110"/>
          </a:xfrm>
          <a:prstGeom prst="rect">
            <a:avLst/>
          </a:prstGeom>
          <a:noFill/>
        </p:spPr>
        <p:txBody>
          <a:bodyPr wrap="square">
            <a:spAutoFit/>
          </a:bodyPr>
          <a:lstStyle/>
          <a:p>
            <a:pPr algn="ctr"/>
            <a:r>
              <a:rPr lang="fi-FI" sz="2000" b="1" dirty="0">
                <a:solidFill>
                  <a:srgbClr val="000000"/>
                </a:solidFill>
                <a:latin typeface="Arial" panose="020B0604020202020204" pitchFamily="34" charset="0"/>
                <a:ea typeface="MS PGothic" panose="020B0600070205080204" pitchFamily="34" charset="-128"/>
              </a:rPr>
              <a:t>PERINCIAN KOS: (E) PERKHIDMATAN ICT</a:t>
            </a:r>
            <a:endParaRPr lang="en-MY" sz="2000" dirty="0"/>
          </a:p>
        </p:txBody>
      </p:sp>
      <p:graphicFrame>
        <p:nvGraphicFramePr>
          <p:cNvPr id="8" name="Table 7">
            <a:extLst>
              <a:ext uri="{FF2B5EF4-FFF2-40B4-BE49-F238E27FC236}">
                <a16:creationId xmlns:a16="http://schemas.microsoft.com/office/drawing/2014/main" id="{255BD140-A7B9-4267-9692-FF3DB1FEE0C6}"/>
              </a:ext>
            </a:extLst>
          </p:cNvPr>
          <p:cNvGraphicFramePr>
            <a:graphicFrameLocks noGrp="1"/>
          </p:cNvGraphicFramePr>
          <p:nvPr>
            <p:extLst>
              <p:ext uri="{D42A27DB-BD31-4B8C-83A1-F6EECF244321}">
                <p14:modId xmlns:p14="http://schemas.microsoft.com/office/powerpoint/2010/main" val="3452204251"/>
              </p:ext>
            </p:extLst>
          </p:nvPr>
        </p:nvGraphicFramePr>
        <p:xfrm>
          <a:off x="580719" y="1619537"/>
          <a:ext cx="11415810" cy="3626585"/>
        </p:xfrm>
        <a:graphic>
          <a:graphicData uri="http://schemas.openxmlformats.org/drawingml/2006/table">
            <a:tbl>
              <a:tblPr firstRow="1" firstCol="1" bandRow="1">
                <a:tableStyleId>{5940675A-B579-460E-94D1-54222C63F5DA}</a:tableStyleId>
              </a:tblPr>
              <a:tblGrid>
                <a:gridCol w="760401">
                  <a:extLst>
                    <a:ext uri="{9D8B030D-6E8A-4147-A177-3AD203B41FA5}">
                      <a16:colId xmlns:a16="http://schemas.microsoft.com/office/drawing/2014/main" val="20000"/>
                    </a:ext>
                  </a:extLst>
                </a:gridCol>
                <a:gridCol w="2124751">
                  <a:extLst>
                    <a:ext uri="{9D8B030D-6E8A-4147-A177-3AD203B41FA5}">
                      <a16:colId xmlns:a16="http://schemas.microsoft.com/office/drawing/2014/main" val="439172136"/>
                    </a:ext>
                  </a:extLst>
                </a:gridCol>
                <a:gridCol w="974764">
                  <a:extLst>
                    <a:ext uri="{9D8B030D-6E8A-4147-A177-3AD203B41FA5}">
                      <a16:colId xmlns:a16="http://schemas.microsoft.com/office/drawing/2014/main" val="20002"/>
                    </a:ext>
                  </a:extLst>
                </a:gridCol>
                <a:gridCol w="1090911">
                  <a:extLst>
                    <a:ext uri="{9D8B030D-6E8A-4147-A177-3AD203B41FA5}">
                      <a16:colId xmlns:a16="http://schemas.microsoft.com/office/drawing/2014/main" val="1416810509"/>
                    </a:ext>
                  </a:extLst>
                </a:gridCol>
                <a:gridCol w="1090911">
                  <a:extLst>
                    <a:ext uri="{9D8B030D-6E8A-4147-A177-3AD203B41FA5}">
                      <a16:colId xmlns:a16="http://schemas.microsoft.com/office/drawing/2014/main" val="3274531977"/>
                    </a:ext>
                  </a:extLst>
                </a:gridCol>
                <a:gridCol w="1468251">
                  <a:extLst>
                    <a:ext uri="{9D8B030D-6E8A-4147-A177-3AD203B41FA5}">
                      <a16:colId xmlns:a16="http://schemas.microsoft.com/office/drawing/2014/main" val="2589531443"/>
                    </a:ext>
                  </a:extLst>
                </a:gridCol>
                <a:gridCol w="1470049">
                  <a:extLst>
                    <a:ext uri="{9D8B030D-6E8A-4147-A177-3AD203B41FA5}">
                      <a16:colId xmlns:a16="http://schemas.microsoft.com/office/drawing/2014/main" val="20006"/>
                    </a:ext>
                  </a:extLst>
                </a:gridCol>
                <a:gridCol w="2435772">
                  <a:extLst>
                    <a:ext uri="{9D8B030D-6E8A-4147-A177-3AD203B41FA5}">
                      <a16:colId xmlns:a16="http://schemas.microsoft.com/office/drawing/2014/main" val="2796925678"/>
                    </a:ext>
                  </a:extLst>
                </a:gridCol>
              </a:tblGrid>
              <a:tr h="360040">
                <a:tc>
                  <a:txBody>
                    <a:bodyPr/>
                    <a:lstStyle/>
                    <a:p>
                      <a:pPr marL="90170" algn="ctr">
                        <a:lnSpc>
                          <a:spcPct val="100000"/>
                        </a:lnSpc>
                        <a:spcAft>
                          <a:spcPts val="0"/>
                        </a:spcAft>
                      </a:pPr>
                      <a:r>
                        <a:rPr lang="ms-MY" sz="1600" b="1" noProof="0">
                          <a:effectLst/>
                          <a:latin typeface="Arial" panose="020B0604020202020204" pitchFamily="34" charset="0"/>
                          <a:cs typeface="Arial" panose="020B0604020202020204" pitchFamily="34" charset="0"/>
                        </a:rPr>
                        <a:t>BIL.</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algn="ctr">
                        <a:lnSpc>
                          <a:spcPct val="100000"/>
                        </a:lnSpc>
                        <a:spcAft>
                          <a:spcPts val="0"/>
                        </a:spcAft>
                      </a:pPr>
                      <a:r>
                        <a:rPr lang="ms-MY" sz="1600" b="1" noProof="0">
                          <a:effectLst/>
                          <a:latin typeface="Arial" panose="020B0604020202020204" pitchFamily="34" charset="0"/>
                          <a:cs typeface="Arial" panose="020B0604020202020204" pitchFamily="34" charset="0"/>
                        </a:rPr>
                        <a:t>PERKARA</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marL="26670" algn="ctr">
                        <a:lnSpc>
                          <a:spcPct val="100000"/>
                        </a:lnSpc>
                        <a:spcAft>
                          <a:spcPts val="0"/>
                        </a:spcAft>
                      </a:pPr>
                      <a:r>
                        <a:rPr lang="ms-MY" sz="1600" b="1" noProof="0">
                          <a:effectLst/>
                          <a:latin typeface="Arial" panose="020B0604020202020204" pitchFamily="34" charset="0"/>
                          <a:cs typeface="Arial" panose="020B0604020202020204" pitchFamily="34" charset="0"/>
                        </a:rPr>
                        <a:t>KUANTITI</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marL="26670" algn="ctr">
                        <a:lnSpc>
                          <a:spcPct val="100000"/>
                        </a:lnSpc>
                        <a:spcAft>
                          <a:spcPts val="0"/>
                        </a:spcAft>
                      </a:pPr>
                      <a:r>
                        <a:rPr lang="ms-MY" sz="1600" b="1" noProof="0">
                          <a:solidFill>
                            <a:schemeClr val="tx1"/>
                          </a:solidFill>
                          <a:effectLst/>
                          <a:latin typeface="Arial" panose="020B0604020202020204" pitchFamily="34" charset="0"/>
                          <a:ea typeface="Times New Roman"/>
                          <a:cs typeface="Arial" panose="020B0604020202020204" pitchFamily="34" charset="0"/>
                        </a:rPr>
                        <a:t>BIL. HARI</a:t>
                      </a:r>
                    </a:p>
                  </a:txBody>
                  <a:tcPr marL="0" marR="0" marT="0" marB="0" anchor="ctr"/>
                </a:tc>
                <a:tc>
                  <a:txBody>
                    <a:bodyPr/>
                    <a:lstStyle/>
                    <a:p>
                      <a:pPr marL="26670" algn="ctr">
                        <a:lnSpc>
                          <a:spcPct val="100000"/>
                        </a:lnSpc>
                        <a:spcAft>
                          <a:spcPts val="0"/>
                        </a:spcAft>
                      </a:pPr>
                      <a:r>
                        <a:rPr lang="ms-MY" sz="1600" b="1" i="1" noProof="0">
                          <a:effectLst/>
                          <a:latin typeface="Arial" panose="020B0604020202020204" pitchFamily="34" charset="0"/>
                          <a:cs typeface="Arial" panose="020B0604020202020204" pitchFamily="34" charset="0"/>
                        </a:rPr>
                        <a:t>MAN-DAY</a:t>
                      </a:r>
                    </a:p>
                    <a:p>
                      <a:pPr marL="26670" algn="ctr">
                        <a:lnSpc>
                          <a:spcPct val="100000"/>
                        </a:lnSpc>
                        <a:spcAft>
                          <a:spcPts val="0"/>
                        </a:spcAft>
                      </a:pPr>
                      <a:r>
                        <a:rPr lang="ms-MY" sz="1600" b="1" noProof="0">
                          <a:solidFill>
                            <a:schemeClr val="tx1"/>
                          </a:solidFill>
                          <a:effectLst/>
                          <a:latin typeface="Arial" panose="020B0604020202020204" pitchFamily="34" charset="0"/>
                          <a:ea typeface="Times New Roman"/>
                          <a:cs typeface="Arial" panose="020B0604020202020204" pitchFamily="34" charset="0"/>
                        </a:rPr>
                        <a:t>(Bil.</a:t>
                      </a:r>
                      <a:r>
                        <a:rPr lang="ms-MY" sz="1600" b="1" baseline="0" noProof="0">
                          <a:solidFill>
                            <a:schemeClr val="tx1"/>
                          </a:solidFill>
                          <a:effectLst/>
                          <a:latin typeface="Arial" panose="020B0604020202020204" pitchFamily="34" charset="0"/>
                          <a:ea typeface="Times New Roman"/>
                          <a:cs typeface="Arial" panose="020B0604020202020204" pitchFamily="34" charset="0"/>
                        </a:rPr>
                        <a:t> Orang X Bil. hari)</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algn="ctr">
                        <a:lnSpc>
                          <a:spcPct val="100000"/>
                        </a:lnSpc>
                        <a:spcAft>
                          <a:spcPts val="0"/>
                        </a:spcAft>
                      </a:pPr>
                      <a:r>
                        <a:rPr lang="ms-MY" sz="1600" b="1" noProof="0">
                          <a:effectLst/>
                          <a:latin typeface="Arial" panose="020B0604020202020204" pitchFamily="34" charset="0"/>
                          <a:cs typeface="Arial" panose="020B0604020202020204" pitchFamily="34" charset="0"/>
                        </a:rPr>
                        <a:t>HARGA </a:t>
                      </a:r>
                    </a:p>
                    <a:p>
                      <a:pPr algn="ctr">
                        <a:lnSpc>
                          <a:spcPct val="100000"/>
                        </a:lnSpc>
                        <a:spcAft>
                          <a:spcPts val="0"/>
                        </a:spcAft>
                      </a:pPr>
                      <a:r>
                        <a:rPr lang="ms-MY" sz="1600" b="1" i="1" noProof="0">
                          <a:effectLst/>
                          <a:latin typeface="Arial" panose="020B0604020202020204" pitchFamily="34" charset="0"/>
                          <a:cs typeface="Arial" panose="020B0604020202020204" pitchFamily="34" charset="0"/>
                        </a:rPr>
                        <a:t>MAN-DAY</a:t>
                      </a:r>
                    </a:p>
                    <a:p>
                      <a:pPr algn="ctr">
                        <a:lnSpc>
                          <a:spcPct val="100000"/>
                        </a:lnSpc>
                        <a:spcAft>
                          <a:spcPts val="0"/>
                        </a:spcAft>
                      </a:pPr>
                      <a:r>
                        <a:rPr lang="ms-MY" sz="1600" b="1" noProof="0">
                          <a:effectLst/>
                          <a:latin typeface="Arial" panose="020B0604020202020204" pitchFamily="34" charset="0"/>
                          <a:cs typeface="Arial" panose="020B0604020202020204" pitchFamily="34" charset="0"/>
                        </a:rPr>
                        <a:t>(RM)</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lnSpc>
                          <a:spcPct val="100000"/>
                        </a:lnSpc>
                        <a:spcAft>
                          <a:spcPts val="0"/>
                        </a:spcAft>
                      </a:pPr>
                      <a:r>
                        <a:rPr lang="ms-MY" sz="1600" b="1" noProof="0">
                          <a:effectLst/>
                          <a:latin typeface="Arial" panose="020B0604020202020204" pitchFamily="34" charset="0"/>
                          <a:cs typeface="Arial" panose="020B0604020202020204" pitchFamily="34" charset="0"/>
                        </a:rPr>
                        <a:t>JUMLAH</a:t>
                      </a:r>
                    </a:p>
                    <a:p>
                      <a:pPr algn="ctr">
                        <a:lnSpc>
                          <a:spcPct val="100000"/>
                        </a:lnSpc>
                        <a:spcAft>
                          <a:spcPts val="0"/>
                        </a:spcAft>
                      </a:pPr>
                      <a:r>
                        <a:rPr lang="ms-MY" sz="1600" b="1" noProof="0">
                          <a:effectLst/>
                          <a:latin typeface="Arial" panose="020B0604020202020204" pitchFamily="34" charset="0"/>
                          <a:cs typeface="Arial" panose="020B0604020202020204" pitchFamily="34" charset="0"/>
                        </a:rPr>
                        <a:t>(RM)</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lnSpc>
                          <a:spcPct val="100000"/>
                        </a:lnSpc>
                        <a:spcAft>
                          <a:spcPts val="0"/>
                        </a:spcAft>
                      </a:pPr>
                      <a:r>
                        <a:rPr lang="ms-MY" sz="1600" b="1" noProof="0">
                          <a:effectLst/>
                          <a:latin typeface="Arial" panose="020B0604020202020204" pitchFamily="34" charset="0"/>
                          <a:cs typeface="Arial" panose="020B0604020202020204" pitchFamily="34" charset="0"/>
                        </a:rPr>
                        <a:t>CATATAN</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extLst>
                  <a:ext uri="{0D108BD9-81ED-4DB2-BD59-A6C34878D82A}">
                    <a16:rowId xmlns:a16="http://schemas.microsoft.com/office/drawing/2014/main" val="10000"/>
                  </a:ext>
                </a:extLst>
              </a:tr>
              <a:tr h="286097">
                <a:tc gridSpan="7">
                  <a:txBody>
                    <a:bodyPr/>
                    <a:lstStyle/>
                    <a:p>
                      <a:pPr algn="l" fontAlgn="ctr">
                        <a:lnSpc>
                          <a:spcPts val="1570"/>
                        </a:lnSpc>
                        <a:spcAft>
                          <a:spcPts val="0"/>
                        </a:spcAft>
                      </a:pPr>
                      <a:r>
                        <a:rPr lang="ms-MY" sz="1600" b="1" kern="1200" noProof="0">
                          <a:effectLst/>
                          <a:latin typeface="Arial" panose="020B0604020202020204" pitchFamily="34" charset="0"/>
                          <a:cs typeface="Arial" panose="020B0604020202020204" pitchFamily="34" charset="0"/>
                        </a:rPr>
                        <a:t>(E) PERKHIDMATAN ICT</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hMerge="1">
                  <a:txBody>
                    <a:bodyPr/>
                    <a:lstStyle/>
                    <a:p>
                      <a:endParaRPr lang="en-MY"/>
                    </a:p>
                  </a:txBody>
                  <a:tcPr/>
                </a:tc>
                <a:tc hMerge="1">
                  <a:txBody>
                    <a:bodyPr/>
                    <a:lstStyle/>
                    <a:p>
                      <a:endParaRPr lang="en-US"/>
                    </a:p>
                  </a:txBody>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ms-MY"/>
                    </a:p>
                  </a:txBody>
                  <a:tcPr/>
                </a:tc>
                <a:tc>
                  <a:txBody>
                    <a:bodyPr/>
                    <a:lstStyle/>
                    <a:p>
                      <a:pPr algn="l" fontAlgn="ctr">
                        <a:lnSpc>
                          <a:spcPts val="1570"/>
                        </a:lnSpc>
                        <a:spcAft>
                          <a:spcPts val="0"/>
                        </a:spcAft>
                      </a:pP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extLst>
                  <a:ext uri="{0D108BD9-81ED-4DB2-BD59-A6C34878D82A}">
                    <a16:rowId xmlns:a16="http://schemas.microsoft.com/office/drawing/2014/main" val="10002"/>
                  </a:ext>
                </a:extLst>
              </a:tr>
              <a:tr h="253363">
                <a:tc>
                  <a:txBody>
                    <a:bodyPr/>
                    <a:lstStyle/>
                    <a:p>
                      <a:pPr algn="ctr" fontAlgn="ctr">
                        <a:lnSpc>
                          <a:spcPts val="1570"/>
                        </a:lnSpc>
                        <a:spcAft>
                          <a:spcPts val="0"/>
                        </a:spcAft>
                      </a:pPr>
                      <a:r>
                        <a:rPr lang="ms-MY" sz="1600" kern="1200" noProof="0">
                          <a:effectLst/>
                          <a:latin typeface="Arial" panose="020B0604020202020204" pitchFamily="34" charset="0"/>
                          <a:cs typeface="Arial" panose="020B0604020202020204" pitchFamily="34" charset="0"/>
                        </a:rPr>
                        <a:t>1.</a:t>
                      </a:r>
                      <a:endParaRPr lang="ms-MY" sz="1600" noProof="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fontAlgn="ctr">
                        <a:lnSpc>
                          <a:spcPts val="1570"/>
                        </a:lnSpc>
                        <a:spcAft>
                          <a:spcPts val="0"/>
                        </a:spcAft>
                      </a:pPr>
                      <a:r>
                        <a:rPr lang="ms-MY" sz="1600" i="1" noProof="0">
                          <a:effectLst/>
                          <a:latin typeface="Arial" panose="020B0604020202020204" pitchFamily="34" charset="0"/>
                          <a:cs typeface="Arial" panose="020B0604020202020204" pitchFamily="34" charset="0"/>
                        </a:rPr>
                        <a:t>Conversion</a:t>
                      </a:r>
                      <a:r>
                        <a:rPr lang="ms-MY" sz="1600" baseline="0" noProof="0">
                          <a:effectLst/>
                          <a:latin typeface="Arial" panose="020B0604020202020204" pitchFamily="34" charset="0"/>
                          <a:cs typeface="Arial" panose="020B0604020202020204" pitchFamily="34" charset="0"/>
                        </a:rPr>
                        <a:t> Data</a:t>
                      </a:r>
                      <a:endParaRPr lang="ms-MY" sz="1600" noProof="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spcAft>
                          <a:spcPts val="0"/>
                        </a:spcAft>
                      </a:pPr>
                      <a:r>
                        <a:rPr lang="ms-MY" sz="1600" baseline="0" noProof="0">
                          <a:effectLst/>
                          <a:latin typeface="Arial" panose="020B0604020202020204" pitchFamily="34" charset="0"/>
                          <a:ea typeface="Times New Roman"/>
                          <a:cs typeface="Arial" panose="020B0604020202020204" pitchFamily="34" charset="0"/>
                        </a:rPr>
                        <a:t>X orang</a:t>
                      </a:r>
                      <a:endParaRPr lang="ms-MY" sz="1600" noProof="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algn="ctr">
                        <a:spcAft>
                          <a:spcPts val="0"/>
                        </a:spcAft>
                      </a:pPr>
                      <a:r>
                        <a:rPr lang="ms-MY" sz="1600" noProof="0">
                          <a:effectLst/>
                          <a:latin typeface="Arial" panose="020B0604020202020204" pitchFamily="34" charset="0"/>
                          <a:ea typeface="Times New Roman"/>
                          <a:cs typeface="Arial" panose="020B0604020202020204" pitchFamily="34" charset="0"/>
                        </a:rPr>
                        <a:t>XX hari</a:t>
                      </a:r>
                    </a:p>
                  </a:txBody>
                  <a:tcPr marL="9523" marR="9523" marT="9525" marB="0" anchor="ctr"/>
                </a:tc>
                <a:tc>
                  <a:txBody>
                    <a:bodyPr/>
                    <a:lstStyle/>
                    <a:p>
                      <a:pPr algn="ctr">
                        <a:spcAft>
                          <a:spcPts val="0"/>
                        </a:spcAft>
                      </a:pPr>
                      <a:r>
                        <a:rPr lang="ms-MY" sz="1600" noProof="0">
                          <a:latin typeface="Arial" panose="020B0604020202020204" pitchFamily="34" charset="0"/>
                          <a:cs typeface="Arial" panose="020B0604020202020204" pitchFamily="34" charset="0"/>
                        </a:rPr>
                        <a:t>XX </a:t>
                      </a:r>
                      <a:endParaRPr lang="ms-MY" sz="1600" noProof="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600" noProof="0">
                          <a:latin typeface="Arial" panose="020B0604020202020204" pitchFamily="34" charset="0"/>
                          <a:cs typeface="Arial" panose="020B0604020202020204" pitchFamily="34" charset="0"/>
                        </a:rPr>
                        <a:t>XXX.XX</a:t>
                      </a:r>
                    </a:p>
                  </a:txBody>
                  <a:tcPr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600" noProof="0">
                          <a:latin typeface="Arial" panose="020B0604020202020204" pitchFamily="34" charset="0"/>
                          <a:cs typeface="Arial" panose="020B0604020202020204" pitchFamily="34" charset="0"/>
                        </a:rPr>
                        <a:t>XXX,XXX.XX</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600" kern="1200" noProof="0">
                          <a:solidFill>
                            <a:schemeClr val="tx1"/>
                          </a:solidFill>
                          <a:latin typeface="Arial" panose="020B0604020202020204" pitchFamily="34" charset="0"/>
                          <a:ea typeface="+mn-ea"/>
                          <a:cs typeface="Arial" panose="020B0604020202020204" pitchFamily="34" charset="0"/>
                        </a:rPr>
                        <a:t>Perincian kerja/aktiviti utama terlibat </a:t>
                      </a:r>
                    </a:p>
                  </a:txBody>
                  <a:tcPr/>
                </a:tc>
                <a:extLst>
                  <a:ext uri="{0D108BD9-81ED-4DB2-BD59-A6C34878D82A}">
                    <a16:rowId xmlns:a16="http://schemas.microsoft.com/office/drawing/2014/main" val="10003"/>
                  </a:ext>
                </a:extLst>
              </a:tr>
              <a:tr h="486799">
                <a:tc>
                  <a:txBody>
                    <a:bodyPr/>
                    <a:lstStyle/>
                    <a:p>
                      <a:pPr algn="ctr" fontAlgn="ctr">
                        <a:lnSpc>
                          <a:spcPts val="1570"/>
                        </a:lnSpc>
                        <a:spcAft>
                          <a:spcPts val="0"/>
                        </a:spcAft>
                      </a:pPr>
                      <a:r>
                        <a:rPr lang="ms-MY" sz="1600" kern="1200" noProof="0">
                          <a:effectLst/>
                          <a:latin typeface="Arial" panose="020B0604020202020204" pitchFamily="34" charset="0"/>
                          <a:cs typeface="Arial" panose="020B0604020202020204" pitchFamily="34" charset="0"/>
                        </a:rPr>
                        <a:t>2.</a:t>
                      </a:r>
                      <a:endParaRPr lang="ms-MY" sz="1600" noProof="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fontAlgn="ctr">
                        <a:lnSpc>
                          <a:spcPts val="1570"/>
                        </a:lnSpc>
                        <a:spcAft>
                          <a:spcPts val="0"/>
                        </a:spcAft>
                      </a:pPr>
                      <a:r>
                        <a:rPr lang="ms-MY" sz="1600" noProof="0">
                          <a:effectLst/>
                          <a:latin typeface="Arial" panose="020B0604020202020204" pitchFamily="34" charset="0"/>
                          <a:cs typeface="Arial" panose="020B0604020202020204" pitchFamily="34" charset="0"/>
                        </a:rPr>
                        <a:t>Pemasangan dan Konfigurasi</a:t>
                      </a:r>
                      <a:endParaRPr lang="ms-MY" sz="1600" noProof="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ms-MY" sz="1600" b="0" i="0" u="none" strike="noStrike" kern="1200" cap="none" spc="0" normalizeH="0" baseline="0" noProof="0">
                          <a:ln>
                            <a:noFill/>
                          </a:ln>
                          <a:solidFill>
                            <a:prstClr val="black"/>
                          </a:solidFill>
                          <a:effectLst/>
                          <a:uLnTx/>
                          <a:uFillTx/>
                          <a:latin typeface="Arial" panose="020B0604020202020204" pitchFamily="34" charset="0"/>
                          <a:ea typeface="Times New Roman"/>
                          <a:cs typeface="Arial" panose="020B0604020202020204" pitchFamily="34" charset="0"/>
                        </a:rPr>
                        <a:t>X orang</a:t>
                      </a:r>
                    </a:p>
                  </a:txBody>
                  <a:tcPr marL="9523" marR="9523" marT="9525" marB="0" anchor="ctr"/>
                </a:tc>
                <a:tc>
                  <a:txBody>
                    <a:bodyPr/>
                    <a:lstStyle/>
                    <a:p>
                      <a:pPr algn="ctr">
                        <a:spcAft>
                          <a:spcPts val="0"/>
                        </a:spcAft>
                      </a:pPr>
                      <a:r>
                        <a:rPr lang="ms-MY" sz="1600" noProof="0">
                          <a:effectLst/>
                          <a:latin typeface="Arial" panose="020B0604020202020204" pitchFamily="34" charset="0"/>
                          <a:ea typeface="Times New Roman"/>
                          <a:cs typeface="Arial" panose="020B0604020202020204" pitchFamily="34" charset="0"/>
                        </a:rPr>
                        <a:t>XX hari</a:t>
                      </a:r>
                    </a:p>
                  </a:txBody>
                  <a:tcPr marL="9523" marR="9523" marT="9525" marB="0" anchor="ctr"/>
                </a:tc>
                <a:tc>
                  <a:txBody>
                    <a:bodyPr/>
                    <a:lstStyle/>
                    <a:p>
                      <a:pPr algn="ctr">
                        <a:spcAft>
                          <a:spcPts val="0"/>
                        </a:spcAft>
                      </a:pPr>
                      <a:r>
                        <a:rPr lang="ms-MY" sz="1600" noProof="0">
                          <a:latin typeface="Arial" panose="020B0604020202020204" pitchFamily="34" charset="0"/>
                          <a:cs typeface="Arial" panose="020B0604020202020204" pitchFamily="34" charset="0"/>
                        </a:rPr>
                        <a:t>XX</a:t>
                      </a:r>
                      <a:endParaRPr lang="ms-MY" sz="1600" noProof="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600" noProof="0">
                          <a:latin typeface="Arial" panose="020B0604020202020204" pitchFamily="34" charset="0"/>
                          <a:cs typeface="Arial" panose="020B0604020202020204" pitchFamily="34" charset="0"/>
                        </a:rPr>
                        <a:t>XXX.XX</a:t>
                      </a:r>
                    </a:p>
                  </a:txBody>
                  <a:tcPr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600" noProof="0">
                          <a:latin typeface="Arial" panose="020B0604020202020204" pitchFamily="34" charset="0"/>
                          <a:cs typeface="Arial" panose="020B0604020202020204" pitchFamily="34" charset="0"/>
                        </a:rPr>
                        <a:t>XXX,XXX.XX</a:t>
                      </a:r>
                    </a:p>
                  </a:txBody>
                  <a:tcPr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noProof="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4"/>
                  </a:ext>
                </a:extLst>
              </a:tr>
              <a:tr h="269018">
                <a:tc>
                  <a:txBody>
                    <a:bodyPr/>
                    <a:lstStyle/>
                    <a:p>
                      <a:pPr algn="ctr" fontAlgn="ctr">
                        <a:lnSpc>
                          <a:spcPts val="1570"/>
                        </a:lnSpc>
                        <a:spcAft>
                          <a:spcPts val="0"/>
                        </a:spcAft>
                      </a:pPr>
                      <a:r>
                        <a:rPr lang="ms-MY" sz="1600" noProof="0">
                          <a:effectLst/>
                          <a:latin typeface="Arial" panose="020B0604020202020204" pitchFamily="34" charset="0"/>
                          <a:cs typeface="Arial" panose="020B0604020202020204" pitchFamily="34" charset="0"/>
                        </a:rPr>
                        <a:t>3.</a:t>
                      </a:r>
                      <a:endParaRPr lang="ms-MY" sz="1600" noProof="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fontAlgn="ctr">
                        <a:lnSpc>
                          <a:spcPts val="1570"/>
                        </a:lnSpc>
                        <a:spcAft>
                          <a:spcPts val="0"/>
                        </a:spcAft>
                      </a:pPr>
                      <a:r>
                        <a:rPr lang="ms-MY" sz="1600" noProof="0">
                          <a:effectLst/>
                          <a:latin typeface="Arial" panose="020B0604020202020204" pitchFamily="34" charset="0"/>
                          <a:cs typeface="Arial" panose="020B0604020202020204" pitchFamily="34" charset="0"/>
                        </a:rPr>
                        <a:t>Migrasi</a:t>
                      </a:r>
                      <a:r>
                        <a:rPr lang="ms-MY" sz="1600" baseline="0" noProof="0">
                          <a:effectLst/>
                          <a:latin typeface="Arial" panose="020B0604020202020204" pitchFamily="34" charset="0"/>
                          <a:cs typeface="Arial" panose="020B0604020202020204" pitchFamily="34" charset="0"/>
                        </a:rPr>
                        <a:t> Data</a:t>
                      </a:r>
                      <a:endParaRPr lang="ms-MY" sz="1600" noProof="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ms-MY" sz="1600" b="0" i="0" u="none" strike="noStrike" kern="1200" cap="none" spc="0" normalizeH="0" baseline="0" noProof="0">
                          <a:ln>
                            <a:noFill/>
                          </a:ln>
                          <a:solidFill>
                            <a:prstClr val="black"/>
                          </a:solidFill>
                          <a:effectLst/>
                          <a:uLnTx/>
                          <a:uFillTx/>
                          <a:latin typeface="Arial" panose="020B0604020202020204" pitchFamily="34" charset="0"/>
                          <a:ea typeface="Times New Roman"/>
                          <a:cs typeface="Arial" panose="020B0604020202020204" pitchFamily="34" charset="0"/>
                        </a:rPr>
                        <a:t>X orang</a:t>
                      </a:r>
                    </a:p>
                  </a:txBody>
                  <a:tcPr marL="9523" marR="9523" marT="9525" marB="0" anchor="ctr"/>
                </a:tc>
                <a:tc>
                  <a:txBody>
                    <a:bodyPr/>
                    <a:lstStyle/>
                    <a:p>
                      <a:pPr algn="ctr">
                        <a:spcAft>
                          <a:spcPts val="0"/>
                        </a:spcAft>
                      </a:pPr>
                      <a:r>
                        <a:rPr lang="ms-MY" sz="1600" noProof="0">
                          <a:effectLst/>
                          <a:latin typeface="Arial" panose="020B0604020202020204" pitchFamily="34" charset="0"/>
                          <a:ea typeface="Times New Roman"/>
                          <a:cs typeface="Arial" panose="020B0604020202020204" pitchFamily="34" charset="0"/>
                        </a:rPr>
                        <a:t>XX hari</a:t>
                      </a:r>
                    </a:p>
                  </a:txBody>
                  <a:tcPr marL="9523" marR="9523" marT="9525" marB="0" anchor="ctr"/>
                </a:tc>
                <a:tc>
                  <a:txBody>
                    <a:bodyPr/>
                    <a:lstStyle/>
                    <a:p>
                      <a:pPr algn="ctr">
                        <a:spcAft>
                          <a:spcPts val="0"/>
                        </a:spcAft>
                      </a:pPr>
                      <a:r>
                        <a:rPr lang="ms-MY" sz="1600" noProof="0">
                          <a:latin typeface="Arial" panose="020B0604020202020204" pitchFamily="34" charset="0"/>
                          <a:cs typeface="Arial" panose="020B0604020202020204" pitchFamily="34" charset="0"/>
                        </a:rPr>
                        <a:t>XX</a:t>
                      </a:r>
                      <a:endParaRPr lang="ms-MY" sz="1600" noProof="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600" noProof="0">
                          <a:latin typeface="Arial" panose="020B0604020202020204" pitchFamily="34" charset="0"/>
                          <a:cs typeface="Arial" panose="020B0604020202020204" pitchFamily="34" charset="0"/>
                        </a:rPr>
                        <a:t>XXX.XX</a:t>
                      </a:r>
                    </a:p>
                  </a:txBody>
                  <a:tcPr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600" noProof="0">
                          <a:latin typeface="Arial" panose="020B0604020202020204" pitchFamily="34" charset="0"/>
                          <a:cs typeface="Arial" panose="020B0604020202020204" pitchFamily="34" charset="0"/>
                        </a:rPr>
                        <a:t>XXX,XXX.XX</a:t>
                      </a:r>
                    </a:p>
                  </a:txBody>
                  <a:tcPr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noProof="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793607325"/>
                  </a:ext>
                </a:extLst>
              </a:tr>
              <a:tr h="269018">
                <a:tc>
                  <a:txBody>
                    <a:bodyPr/>
                    <a:lstStyle/>
                    <a:p>
                      <a:pPr algn="ctr" fontAlgn="ctr">
                        <a:lnSpc>
                          <a:spcPts val="1570"/>
                        </a:lnSpc>
                        <a:spcAft>
                          <a:spcPts val="0"/>
                        </a:spcAft>
                      </a:pPr>
                      <a:r>
                        <a:rPr lang="ms-MY" sz="1600" noProof="0">
                          <a:effectLst/>
                          <a:latin typeface="Arial" panose="020B0604020202020204" pitchFamily="34" charset="0"/>
                          <a:ea typeface="Times New Roman"/>
                          <a:cs typeface="Arial" panose="020B0604020202020204" pitchFamily="34" charset="0"/>
                        </a:rPr>
                        <a:t>4.</a:t>
                      </a:r>
                    </a:p>
                  </a:txBody>
                  <a:tcPr marL="9523" marR="9523" marT="9524" marB="0" anchor="ctr"/>
                </a:tc>
                <a:tc>
                  <a:txBody>
                    <a:bodyPr/>
                    <a:lstStyle/>
                    <a:p>
                      <a:pPr fontAlgn="ctr">
                        <a:lnSpc>
                          <a:spcPts val="1570"/>
                        </a:lnSpc>
                        <a:spcAft>
                          <a:spcPts val="0"/>
                        </a:spcAft>
                      </a:pPr>
                      <a:r>
                        <a:rPr lang="ms-MY" sz="1600" i="1" u="none" noProof="0">
                          <a:effectLst/>
                          <a:latin typeface="Arial" panose="020B0604020202020204" pitchFamily="34" charset="0"/>
                          <a:ea typeface="Times New Roman"/>
                          <a:cs typeface="Arial" panose="020B0604020202020204" pitchFamily="34" charset="0"/>
                        </a:rPr>
                        <a:t>Resident Engineer</a:t>
                      </a:r>
                    </a:p>
                  </a:txBody>
                  <a:tcPr marL="9523" marR="9523" marT="9524" marB="0" anchor="ctr"/>
                </a:tc>
                <a:tc>
                  <a:txBody>
                    <a:bodyPr/>
                    <a:lstStyle/>
                    <a:p>
                      <a:pPr algn="ctr">
                        <a:spcAft>
                          <a:spcPts val="0"/>
                        </a:spcAft>
                      </a:pPr>
                      <a:r>
                        <a:rPr lang="ms-MY" sz="1600" noProof="0">
                          <a:effectLst/>
                          <a:latin typeface="Arial" panose="020B0604020202020204" pitchFamily="34" charset="0"/>
                          <a:ea typeface="Times New Roman"/>
                          <a:cs typeface="Arial" panose="020B0604020202020204" pitchFamily="34" charset="0"/>
                        </a:rPr>
                        <a:t>X orang</a:t>
                      </a:r>
                    </a:p>
                  </a:txBody>
                  <a:tcPr marL="9523" marR="9523"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600" noProof="0">
                          <a:effectLst/>
                          <a:latin typeface="Arial" panose="020B0604020202020204" pitchFamily="34" charset="0"/>
                          <a:ea typeface="Times New Roman"/>
                          <a:cs typeface="Arial" panose="020B0604020202020204" pitchFamily="34" charset="0"/>
                        </a:rPr>
                        <a:t>XX hari</a:t>
                      </a:r>
                    </a:p>
                  </a:txBody>
                  <a:tcPr marL="9523" marR="9523" marT="9525" marB="0" anchor="ctr"/>
                </a:tc>
                <a:tc>
                  <a:txBody>
                    <a:bodyPr/>
                    <a:lstStyle/>
                    <a:p>
                      <a:pPr algn="ctr">
                        <a:spcAft>
                          <a:spcPts val="0"/>
                        </a:spcAft>
                      </a:pPr>
                      <a:r>
                        <a:rPr lang="ms-MY" sz="1600" noProof="0">
                          <a:latin typeface="Arial" panose="020B0604020202020204" pitchFamily="34" charset="0"/>
                          <a:cs typeface="Arial" panose="020B0604020202020204" pitchFamily="34" charset="0"/>
                        </a:rPr>
                        <a:t>XX</a:t>
                      </a:r>
                      <a:endParaRPr lang="ms-MY" sz="1600" noProof="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600" noProof="0">
                          <a:latin typeface="Arial" panose="020B0604020202020204" pitchFamily="34" charset="0"/>
                          <a:cs typeface="Arial" panose="020B0604020202020204" pitchFamily="34" charset="0"/>
                        </a:rPr>
                        <a:t>XXX.XX</a:t>
                      </a:r>
                    </a:p>
                  </a:txBody>
                  <a:tcPr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600" noProof="0">
                          <a:latin typeface="Arial" panose="020B0604020202020204" pitchFamily="34" charset="0"/>
                          <a:cs typeface="Arial" panose="020B0604020202020204" pitchFamily="34" charset="0"/>
                        </a:rPr>
                        <a:t>XXX,XXX.XX</a:t>
                      </a:r>
                    </a:p>
                  </a:txBody>
                  <a:tcPr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noProof="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4156015009"/>
                  </a:ext>
                </a:extLst>
              </a:tr>
              <a:tr h="356693">
                <a:tc>
                  <a:txBody>
                    <a:bodyPr/>
                    <a:lstStyle/>
                    <a:p>
                      <a:pPr algn="r">
                        <a:spcAft>
                          <a:spcPts val="0"/>
                        </a:spcAft>
                      </a:pPr>
                      <a:endParaRPr lang="ms-MY" sz="1600" b="1" noProof="0">
                        <a:effectLst/>
                        <a:latin typeface="Arial" panose="020B0604020202020204" pitchFamily="34" charset="0"/>
                        <a:ea typeface="Times New Roman"/>
                        <a:cs typeface="Arial" panose="020B0604020202020204" pitchFamily="34" charset="0"/>
                      </a:endParaRPr>
                    </a:p>
                  </a:txBody>
                  <a:tcPr marL="9523" marR="9523" marT="9525" marB="0" anchor="ctr"/>
                </a:tc>
                <a:tc gridSpan="5">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lang="ms-MY" sz="1800" b="1" kern="1200" noProof="0">
                        <a:effectLst/>
                        <a:latin typeface="Arial" panose="020B0604020202020204" pitchFamily="34" charset="0"/>
                        <a:cs typeface="Arial" panose="020B0604020202020204" pitchFamily="34" charset="0"/>
                      </a:endParaRPr>
                    </a:p>
                    <a:p>
                      <a:pPr marL="0" marR="0" lvl="0" indent="0" algn="r" defTabSz="914400" rtl="0" eaLnBrk="1" fontAlgn="auto" latinLnBrk="0" hangingPunct="1">
                        <a:lnSpc>
                          <a:spcPct val="100000"/>
                        </a:lnSpc>
                        <a:spcBef>
                          <a:spcPts val="0"/>
                        </a:spcBef>
                        <a:spcAft>
                          <a:spcPts val="0"/>
                        </a:spcAft>
                        <a:buClrTx/>
                        <a:buSzTx/>
                        <a:buFontTx/>
                        <a:buNone/>
                        <a:tabLst/>
                        <a:defRPr/>
                      </a:pPr>
                      <a:r>
                        <a:rPr lang="ms-MY" sz="1800" b="1" kern="1200" noProof="0">
                          <a:effectLst/>
                          <a:latin typeface="Arial" panose="020B0604020202020204" pitchFamily="34" charset="0"/>
                          <a:cs typeface="Arial" panose="020B0604020202020204" pitchFamily="34" charset="0"/>
                        </a:rPr>
                        <a:t>JUMLAH (E) PERKHIDMATAN ICT</a:t>
                      </a:r>
                      <a:endParaRPr lang="ms-MY" sz="1800" b="1" noProof="0">
                        <a:solidFill>
                          <a:schemeClr val="tx1"/>
                        </a:solidFill>
                        <a:effectLst/>
                        <a:latin typeface="Arial" panose="020B0604020202020204" pitchFamily="34" charset="0"/>
                        <a:ea typeface="Times New Roman"/>
                        <a:cs typeface="Arial" panose="020B0604020202020204" pitchFamily="34" charset="0"/>
                      </a:endParaRPr>
                    </a:p>
                    <a:p>
                      <a:endParaRPr lang="ms-MY" sz="2000" noProof="0"/>
                    </a:p>
                  </a:txBody>
                  <a:tcPr marL="9523" marR="9523" marT="9525" marB="0" anchor="ctr"/>
                </a:tc>
                <a:tc hMerge="1">
                  <a:txBody>
                    <a:bodyPr/>
                    <a:lstStyle/>
                    <a:p>
                      <a:endParaRPr lang="en-US"/>
                    </a:p>
                  </a:txBody>
                  <a:tcPr/>
                </a:tc>
                <a:tc hMerge="1">
                  <a:txBody>
                    <a:bodyPr/>
                    <a:lstStyle/>
                    <a:p>
                      <a:endParaRPr lang="en-MY"/>
                    </a:p>
                  </a:txBody>
                  <a:tcPr/>
                </a:tc>
                <a:tc hMerge="1">
                  <a:txBody>
                    <a:bodyPr/>
                    <a:lstStyle/>
                    <a:p>
                      <a:endParaRPr lang="en-MY"/>
                    </a:p>
                  </a:txBody>
                  <a:tcPr/>
                </a:tc>
                <a:tc hMerge="1">
                  <a:txBody>
                    <a:bodyPr/>
                    <a:lstStyle/>
                    <a:p>
                      <a:endParaRPr lang="en-MY"/>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700" b="1" noProof="0">
                          <a:latin typeface="Arial" panose="020B0604020202020204" pitchFamily="34" charset="0"/>
                          <a:cs typeface="Arial" panose="020B0604020202020204" pitchFamily="34" charset="0"/>
                        </a:rPr>
                        <a:t>XXX,XXX.XX</a:t>
                      </a:r>
                    </a:p>
                  </a:txBody>
                  <a:tcPr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b="1" noProof="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0005"/>
                  </a:ext>
                </a:extLst>
              </a:tr>
            </a:tbl>
          </a:graphicData>
        </a:graphic>
      </p:graphicFrame>
      <p:sp>
        <p:nvSpPr>
          <p:cNvPr id="9" name="TextBox 8">
            <a:extLst>
              <a:ext uri="{FF2B5EF4-FFF2-40B4-BE49-F238E27FC236}">
                <a16:creationId xmlns:a16="http://schemas.microsoft.com/office/drawing/2014/main" id="{E8A9772C-EF0E-4FAA-A6BA-E7A22A3B9EFE}"/>
              </a:ext>
            </a:extLst>
          </p:cNvPr>
          <p:cNvSpPr txBox="1">
            <a:spLocks noChangeArrowheads="1"/>
          </p:cNvSpPr>
          <p:nvPr/>
        </p:nvSpPr>
        <p:spPr bwMode="auto">
          <a:xfrm>
            <a:off x="783754" y="908720"/>
            <a:ext cx="76327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ea typeface="MS PGothic"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MS PGothic"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MS PGothic"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9pPr>
          </a:lstStyle>
          <a:p>
            <a:pPr algn="just">
              <a:buFont typeface="Arial" pitchFamily="34" charset="0"/>
              <a:buNone/>
            </a:pPr>
            <a:r>
              <a:rPr lang="ms-MY" altLang="ms-MY" sz="1800" b="1" u="sng" dirty="0">
                <a:latin typeface="Arial" panose="020B0604020202020204" pitchFamily="34" charset="0"/>
                <a:cs typeface="Arial" panose="020B0604020202020204" pitchFamily="34" charset="0"/>
              </a:rPr>
              <a:t>Perincian Peruntukan</a:t>
            </a:r>
            <a:r>
              <a:rPr lang="ms-MY" altLang="ms-MY" sz="1800" dirty="0">
                <a:latin typeface="Arial" panose="020B0604020202020204" pitchFamily="34" charset="0"/>
                <a:cs typeface="Arial" panose="020B0604020202020204" pitchFamily="34" charset="0"/>
              </a:rPr>
              <a:t>: </a:t>
            </a:r>
          </a:p>
        </p:txBody>
      </p:sp>
      <p:sp>
        <p:nvSpPr>
          <p:cNvPr id="10" name="TextBox 9">
            <a:extLst>
              <a:ext uri="{FF2B5EF4-FFF2-40B4-BE49-F238E27FC236}">
                <a16:creationId xmlns:a16="http://schemas.microsoft.com/office/drawing/2014/main" id="{44560A09-69CF-45C8-9F2C-CA30F00821AB}"/>
              </a:ext>
            </a:extLst>
          </p:cNvPr>
          <p:cNvSpPr txBox="1"/>
          <p:nvPr/>
        </p:nvSpPr>
        <p:spPr>
          <a:xfrm>
            <a:off x="583454" y="5265069"/>
            <a:ext cx="10644027" cy="1292662"/>
          </a:xfrm>
          <a:prstGeom prst="rect">
            <a:avLst/>
          </a:prstGeom>
          <a:solidFill>
            <a:schemeClr val="bg1"/>
          </a:solidFill>
        </p:spPr>
        <p:txBody>
          <a:bodyPr wrap="square" rtlCol="0">
            <a:spAutoFit/>
          </a:bodyPr>
          <a:lstStyle/>
          <a:p>
            <a:r>
              <a:rPr lang="ms-MY" sz="1300" b="1" dirty="0">
                <a:latin typeface="Arial" panose="020B0604020202020204" pitchFamily="34" charset="0"/>
                <a:cs typeface="Arial" panose="020B0604020202020204" pitchFamily="34" charset="0"/>
              </a:rPr>
              <a:t>Nota:</a:t>
            </a:r>
            <a:r>
              <a:rPr lang="ms-MY" sz="1300" dirty="0">
                <a:latin typeface="Arial" panose="020B0604020202020204" pitchFamily="34" charset="0"/>
                <a:cs typeface="Arial" panose="020B0604020202020204" pitchFamily="34" charset="0"/>
              </a:rPr>
              <a:t> </a:t>
            </a:r>
          </a:p>
          <a:p>
            <a:pPr marL="342900" indent="-342900">
              <a:buAutoNum type="arabicPeriod"/>
            </a:pPr>
            <a:r>
              <a:rPr lang="ms-MY" sz="1300" dirty="0">
                <a:latin typeface="Arial" panose="020B0604020202020204" pitchFamily="34" charset="0"/>
                <a:cs typeface="Arial" panose="020B0604020202020204" pitchFamily="34" charset="0"/>
              </a:rPr>
              <a:t>Peruntukan Belanja Pembangunan bagi perkhidmatan sokongan hanya bagi tempoh 3 bulan. Kementerian/agensi hendaklah menggunakan peruntukan Belanja Mengurus bagi perkhidmatan sokongan.</a:t>
            </a:r>
          </a:p>
          <a:p>
            <a:pPr marL="342900" indent="-342900">
              <a:buAutoNum type="arabicPeriod"/>
            </a:pPr>
            <a:r>
              <a:rPr lang="ms-MY" sz="1300" dirty="0">
                <a:latin typeface="Arial" panose="020B0604020202020204" pitchFamily="34" charset="0"/>
                <a:cs typeface="Arial" panose="020B0604020202020204" pitchFamily="34" charset="0"/>
              </a:rPr>
              <a:t>Sekiranya perkhidmatan berdasarkan gaji/upah pekerja, perlu menggunakan format ini.</a:t>
            </a:r>
          </a:p>
          <a:p>
            <a:pPr marL="342900" indent="-342900">
              <a:buAutoNum type="arabicPeriod"/>
            </a:pPr>
            <a:r>
              <a:rPr lang="ms-MY" sz="1300" dirty="0">
                <a:latin typeface="Arial" panose="020B0604020202020204" pitchFamily="34" charset="0"/>
                <a:cs typeface="Arial" panose="020B0604020202020204" pitchFamily="34" charset="0"/>
              </a:rPr>
              <a:t>Bilangan hari bekerja = 22 hari sebulan</a:t>
            </a:r>
          </a:p>
          <a:p>
            <a:pPr marL="342900" indent="-342900">
              <a:buAutoNum type="arabicPeriod"/>
            </a:pPr>
            <a:r>
              <a:rPr lang="ms-MY" sz="1300" dirty="0">
                <a:latin typeface="Arial" panose="020B0604020202020204" pitchFamily="34" charset="0"/>
                <a:cs typeface="Arial" panose="020B0604020202020204" pitchFamily="34" charset="0"/>
              </a:rPr>
              <a:t>Aktiviti bagi setiap perkhidmatan dikemaskini pada ruangan catatan</a:t>
            </a:r>
          </a:p>
        </p:txBody>
      </p:sp>
      <p:sp>
        <p:nvSpPr>
          <p:cNvPr id="6" name="TextBox 5">
            <a:extLst>
              <a:ext uri="{FF2B5EF4-FFF2-40B4-BE49-F238E27FC236}">
                <a16:creationId xmlns:a16="http://schemas.microsoft.com/office/drawing/2014/main" id="{C848B26C-6C51-4BC9-9285-3CCF75EBC259}"/>
              </a:ext>
            </a:extLst>
          </p:cNvPr>
          <p:cNvSpPr txBox="1"/>
          <p:nvPr/>
        </p:nvSpPr>
        <p:spPr>
          <a:xfrm>
            <a:off x="8991581" y="6527479"/>
            <a:ext cx="3200420" cy="276999"/>
          </a:xfrm>
          <a:prstGeom prst="rect">
            <a:avLst/>
          </a:prstGeom>
          <a:noFill/>
        </p:spPr>
        <p:txBody>
          <a:bodyPr wrap="square">
            <a:spAutoFit/>
          </a:bodyPr>
          <a:lstStyle/>
          <a:p>
            <a:pPr algn="ctr">
              <a:buClr>
                <a:schemeClr val="accent1"/>
              </a:buClr>
              <a:buSzPct val="73000"/>
            </a:pPr>
            <a:r>
              <a:rPr lang="ms-MY" sz="1200" b="1" dirty="0">
                <a:solidFill>
                  <a:schemeClr val="bg1"/>
                </a:solidFill>
                <a:latin typeface="Arial" panose="020B0604020202020204" pitchFamily="34" charset="0"/>
                <a:cs typeface="Arial" panose="020B0604020202020204" pitchFamily="34" charset="0"/>
              </a:rPr>
              <a:t>*</a:t>
            </a:r>
            <a:r>
              <a:rPr lang="ms-MY" sz="1200" dirty="0">
                <a:solidFill>
                  <a:schemeClr val="bg1"/>
                </a:solidFill>
                <a:latin typeface="Arial" panose="020B0604020202020204" pitchFamily="34" charset="0"/>
                <a:cs typeface="Arial" panose="020B0604020202020204" pitchFamily="34" charset="0"/>
              </a:rPr>
              <a:t>Padam (delete) sekiranya tidak berkaitan</a:t>
            </a:r>
          </a:p>
        </p:txBody>
      </p:sp>
    </p:spTree>
    <p:extLst>
      <p:ext uri="{BB962C8B-B14F-4D97-AF65-F5344CB8AC3E}">
        <p14:creationId xmlns:p14="http://schemas.microsoft.com/office/powerpoint/2010/main" val="22778584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8244DA4-9B40-422A-8E8B-BD663E659F6E}"/>
              </a:ext>
            </a:extLst>
          </p:cNvPr>
          <p:cNvSpPr txBox="1"/>
          <p:nvPr/>
        </p:nvSpPr>
        <p:spPr>
          <a:xfrm>
            <a:off x="818606" y="323334"/>
            <a:ext cx="8395063" cy="400110"/>
          </a:xfrm>
          <a:prstGeom prst="rect">
            <a:avLst/>
          </a:prstGeom>
          <a:noFill/>
        </p:spPr>
        <p:txBody>
          <a:bodyPr wrap="square">
            <a:spAutoFit/>
          </a:bodyPr>
          <a:lstStyle/>
          <a:p>
            <a:pPr algn="ctr"/>
            <a:r>
              <a:rPr lang="fi-FI" sz="2000" b="1" dirty="0">
                <a:solidFill>
                  <a:srgbClr val="000000"/>
                </a:solidFill>
                <a:latin typeface="Arial" panose="020B0604020202020204" pitchFamily="34" charset="0"/>
                <a:ea typeface="MS PGothic" panose="020B0600070205080204" pitchFamily="34" charset="-128"/>
              </a:rPr>
              <a:t>PERINCIAN KOS: (E) PERKHIDMATAN ICT</a:t>
            </a:r>
            <a:endParaRPr lang="en-MY" sz="2000" dirty="0"/>
          </a:p>
        </p:txBody>
      </p:sp>
      <p:graphicFrame>
        <p:nvGraphicFramePr>
          <p:cNvPr id="5" name="Table 4">
            <a:extLst>
              <a:ext uri="{FF2B5EF4-FFF2-40B4-BE49-F238E27FC236}">
                <a16:creationId xmlns:a16="http://schemas.microsoft.com/office/drawing/2014/main" id="{63489788-3859-46C9-B6EB-99BB35F4FAC5}"/>
              </a:ext>
            </a:extLst>
          </p:cNvPr>
          <p:cNvGraphicFramePr>
            <a:graphicFrameLocks noGrp="1"/>
          </p:cNvGraphicFramePr>
          <p:nvPr>
            <p:extLst>
              <p:ext uri="{D42A27DB-BD31-4B8C-83A1-F6EECF244321}">
                <p14:modId xmlns:p14="http://schemas.microsoft.com/office/powerpoint/2010/main" val="4235402380"/>
              </p:ext>
            </p:extLst>
          </p:nvPr>
        </p:nvGraphicFramePr>
        <p:xfrm>
          <a:off x="580719" y="1373537"/>
          <a:ext cx="11190979" cy="4088704"/>
        </p:xfrm>
        <a:graphic>
          <a:graphicData uri="http://schemas.openxmlformats.org/drawingml/2006/table">
            <a:tbl>
              <a:tblPr firstRow="1" firstCol="1" bandRow="1">
                <a:tableStyleId>{5940675A-B579-460E-94D1-54222C63F5DA}</a:tableStyleId>
              </a:tblPr>
              <a:tblGrid>
                <a:gridCol w="596885">
                  <a:extLst>
                    <a:ext uri="{9D8B030D-6E8A-4147-A177-3AD203B41FA5}">
                      <a16:colId xmlns:a16="http://schemas.microsoft.com/office/drawing/2014/main" val="20000"/>
                    </a:ext>
                  </a:extLst>
                </a:gridCol>
                <a:gridCol w="3236050">
                  <a:extLst>
                    <a:ext uri="{9D8B030D-6E8A-4147-A177-3AD203B41FA5}">
                      <a16:colId xmlns:a16="http://schemas.microsoft.com/office/drawing/2014/main" val="20001"/>
                    </a:ext>
                  </a:extLst>
                </a:gridCol>
                <a:gridCol w="1962055">
                  <a:extLst>
                    <a:ext uri="{9D8B030D-6E8A-4147-A177-3AD203B41FA5}">
                      <a16:colId xmlns:a16="http://schemas.microsoft.com/office/drawing/2014/main" val="20002"/>
                    </a:ext>
                  </a:extLst>
                </a:gridCol>
                <a:gridCol w="1994995">
                  <a:extLst>
                    <a:ext uri="{9D8B030D-6E8A-4147-A177-3AD203B41FA5}">
                      <a16:colId xmlns:a16="http://schemas.microsoft.com/office/drawing/2014/main" val="20003"/>
                    </a:ext>
                  </a:extLst>
                </a:gridCol>
                <a:gridCol w="1576997">
                  <a:extLst>
                    <a:ext uri="{9D8B030D-6E8A-4147-A177-3AD203B41FA5}">
                      <a16:colId xmlns:a16="http://schemas.microsoft.com/office/drawing/2014/main" val="20004"/>
                    </a:ext>
                  </a:extLst>
                </a:gridCol>
                <a:gridCol w="1823997">
                  <a:extLst>
                    <a:ext uri="{9D8B030D-6E8A-4147-A177-3AD203B41FA5}">
                      <a16:colId xmlns:a16="http://schemas.microsoft.com/office/drawing/2014/main" val="20005"/>
                    </a:ext>
                  </a:extLst>
                </a:gridCol>
              </a:tblGrid>
              <a:tr h="504709">
                <a:tc>
                  <a:txBody>
                    <a:bodyPr/>
                    <a:lstStyle/>
                    <a:p>
                      <a:pPr marL="90170" algn="ctr">
                        <a:lnSpc>
                          <a:spcPct val="100000"/>
                        </a:lnSpc>
                        <a:spcAft>
                          <a:spcPts val="0"/>
                        </a:spcAft>
                      </a:pPr>
                      <a:r>
                        <a:rPr lang="ms-MY" sz="1600" b="1" noProof="0" dirty="0">
                          <a:effectLst/>
                          <a:latin typeface="Arial" panose="020B0604020202020204" pitchFamily="34" charset="0"/>
                          <a:cs typeface="Arial" panose="020B0604020202020204" pitchFamily="34" charset="0"/>
                        </a:rPr>
                        <a:t>BIL.</a:t>
                      </a:r>
                      <a:endParaRPr lang="ms-MY" sz="1600" b="1" noProof="0"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algn="ctr">
                        <a:lnSpc>
                          <a:spcPct val="100000"/>
                        </a:lnSpc>
                        <a:spcAft>
                          <a:spcPts val="0"/>
                        </a:spcAft>
                      </a:pPr>
                      <a:r>
                        <a:rPr lang="ms-MY" sz="1600" b="1" noProof="0">
                          <a:effectLst/>
                          <a:latin typeface="Arial" panose="020B0604020202020204" pitchFamily="34" charset="0"/>
                          <a:cs typeface="Arial" panose="020B0604020202020204" pitchFamily="34" charset="0"/>
                        </a:rPr>
                        <a:t>PERKARA</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marL="26670" algn="ctr">
                        <a:lnSpc>
                          <a:spcPct val="100000"/>
                        </a:lnSpc>
                        <a:spcAft>
                          <a:spcPts val="0"/>
                        </a:spcAft>
                      </a:pPr>
                      <a:r>
                        <a:rPr lang="ms-MY" sz="1600" b="1" noProof="0">
                          <a:effectLst/>
                          <a:latin typeface="Arial" panose="020B0604020202020204" pitchFamily="34" charset="0"/>
                          <a:cs typeface="Arial" panose="020B0604020202020204" pitchFamily="34" charset="0"/>
                        </a:rPr>
                        <a:t>KUANTITI</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algn="ctr">
                        <a:lnSpc>
                          <a:spcPct val="100000"/>
                        </a:lnSpc>
                        <a:spcAft>
                          <a:spcPts val="0"/>
                        </a:spcAft>
                      </a:pPr>
                      <a:r>
                        <a:rPr lang="ms-MY" sz="1600" b="1" noProof="0">
                          <a:effectLst/>
                          <a:latin typeface="Arial" panose="020B0604020202020204" pitchFamily="34" charset="0"/>
                          <a:cs typeface="Arial" panose="020B0604020202020204" pitchFamily="34" charset="0"/>
                        </a:rPr>
                        <a:t>HARGA SEUNIT</a:t>
                      </a:r>
                    </a:p>
                    <a:p>
                      <a:pPr algn="ctr">
                        <a:lnSpc>
                          <a:spcPct val="100000"/>
                        </a:lnSpc>
                        <a:spcAft>
                          <a:spcPts val="0"/>
                        </a:spcAft>
                      </a:pPr>
                      <a:r>
                        <a:rPr lang="ms-MY" sz="1600" b="1" noProof="0">
                          <a:effectLst/>
                          <a:latin typeface="Arial" panose="020B0604020202020204" pitchFamily="34" charset="0"/>
                          <a:cs typeface="Arial" panose="020B0604020202020204" pitchFamily="34" charset="0"/>
                        </a:rPr>
                        <a:t>(RM)</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7142" marR="7142" marT="7144" marB="0" anchor="ctr"/>
                </a:tc>
                <a:tc>
                  <a:txBody>
                    <a:bodyPr/>
                    <a:lstStyle/>
                    <a:p>
                      <a:pPr algn="ctr">
                        <a:lnSpc>
                          <a:spcPct val="100000"/>
                        </a:lnSpc>
                        <a:spcAft>
                          <a:spcPts val="0"/>
                        </a:spcAft>
                      </a:pPr>
                      <a:r>
                        <a:rPr lang="ms-MY" sz="1600" b="1" noProof="0">
                          <a:effectLst/>
                          <a:latin typeface="Arial" panose="020B0604020202020204" pitchFamily="34" charset="0"/>
                          <a:cs typeface="Arial" panose="020B0604020202020204" pitchFamily="34" charset="0"/>
                        </a:rPr>
                        <a:t>JUMLAH</a:t>
                      </a:r>
                    </a:p>
                    <a:p>
                      <a:pPr algn="ctr">
                        <a:lnSpc>
                          <a:spcPct val="100000"/>
                        </a:lnSpc>
                        <a:spcAft>
                          <a:spcPts val="0"/>
                        </a:spcAft>
                      </a:pPr>
                      <a:r>
                        <a:rPr lang="ms-MY" sz="1600" b="1" noProof="0">
                          <a:effectLst/>
                          <a:latin typeface="Arial" panose="020B0604020202020204" pitchFamily="34" charset="0"/>
                          <a:cs typeface="Arial" panose="020B0604020202020204" pitchFamily="34" charset="0"/>
                        </a:rPr>
                        <a:t>(RM)</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7142" marR="7142" marT="7144" marB="0" anchor="ctr"/>
                </a:tc>
                <a:tc>
                  <a:txBody>
                    <a:bodyPr/>
                    <a:lstStyle/>
                    <a:p>
                      <a:pPr algn="ctr">
                        <a:lnSpc>
                          <a:spcPct val="100000"/>
                        </a:lnSpc>
                        <a:spcAft>
                          <a:spcPts val="0"/>
                        </a:spcAft>
                      </a:pPr>
                      <a:r>
                        <a:rPr lang="ms-MY" sz="1600" b="1" noProof="0">
                          <a:effectLst/>
                          <a:latin typeface="Arial" panose="020B0604020202020204" pitchFamily="34" charset="0"/>
                          <a:cs typeface="Arial" panose="020B0604020202020204" pitchFamily="34" charset="0"/>
                        </a:rPr>
                        <a:t>CATATAN</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7142" marR="7142" marT="7144" marB="0" anchor="ctr"/>
                </a:tc>
                <a:extLst>
                  <a:ext uri="{0D108BD9-81ED-4DB2-BD59-A6C34878D82A}">
                    <a16:rowId xmlns:a16="http://schemas.microsoft.com/office/drawing/2014/main" val="10000"/>
                  </a:ext>
                </a:extLst>
              </a:tr>
              <a:tr h="319663">
                <a:tc gridSpan="5">
                  <a:txBody>
                    <a:bodyPr/>
                    <a:lstStyle/>
                    <a:p>
                      <a:pPr marL="0" marR="0" lvl="0" indent="0" algn="l" defTabSz="914400" rtl="0" eaLnBrk="1" fontAlgn="ctr" latinLnBrk="0" hangingPunct="1">
                        <a:lnSpc>
                          <a:spcPts val="1570"/>
                        </a:lnSpc>
                        <a:spcBef>
                          <a:spcPts val="0"/>
                        </a:spcBef>
                        <a:spcAft>
                          <a:spcPts val="0"/>
                        </a:spcAft>
                        <a:buClrTx/>
                        <a:buSzTx/>
                        <a:buFontTx/>
                        <a:buNone/>
                        <a:tabLst/>
                        <a:defRPr/>
                      </a:pPr>
                      <a:r>
                        <a:rPr lang="ms-MY" sz="1600" b="1" kern="1200" noProof="0">
                          <a:effectLst/>
                          <a:latin typeface="Arial" panose="020B0604020202020204" pitchFamily="34" charset="0"/>
                          <a:cs typeface="Arial" panose="020B0604020202020204" pitchFamily="34" charset="0"/>
                        </a:rPr>
                        <a:t>(E) PERKHIDMATAN ICT</a:t>
                      </a:r>
                      <a:endParaRPr lang="ms-MY" sz="1600" b="1" kern="1200" noProof="0">
                        <a:solidFill>
                          <a:schemeClr val="dk1"/>
                        </a:solidFill>
                        <a:latin typeface="Arial" panose="020B0604020202020204" pitchFamily="34" charset="0"/>
                        <a:ea typeface="+mn-ea"/>
                        <a:cs typeface="Arial" panose="020B0604020202020204" pitchFamily="34" charset="0"/>
                      </a:endParaRPr>
                    </a:p>
                  </a:txBody>
                  <a:tcPr marL="7142" marR="7142" marT="7144" marB="0" anchor="ctr"/>
                </a:tc>
                <a:tc hMerge="1">
                  <a:txBody>
                    <a:bodyPr/>
                    <a:lstStyle/>
                    <a:p>
                      <a:pPr fontAlgn="ctr">
                        <a:lnSpc>
                          <a:spcPts val="1570"/>
                        </a:lnSpc>
                        <a:spcAft>
                          <a:spcPts val="0"/>
                        </a:spcAft>
                      </a:pPr>
                      <a:endParaRPr lang="ms-MY" sz="1600" dirty="0">
                        <a:effectLst/>
                        <a:latin typeface="+mj-lt"/>
                        <a:ea typeface="Times New Roman"/>
                      </a:endParaRPr>
                    </a:p>
                  </a:txBody>
                  <a:tcPr marL="9523" marR="9523" marT="9525" marB="0" anchor="ctr"/>
                </a:tc>
                <a:tc hMerge="1">
                  <a:txBody>
                    <a:bodyPr/>
                    <a:lstStyle/>
                    <a:p>
                      <a:endParaRPr lang="en-MY"/>
                    </a:p>
                  </a:txBody>
                  <a:tcPr/>
                </a:tc>
                <a:tc hMerge="1">
                  <a:txBody>
                    <a:bodyPr/>
                    <a:lstStyle/>
                    <a:p>
                      <a:endParaRPr lang="ms-MY"/>
                    </a:p>
                  </a:txBody>
                  <a:tcPr/>
                </a:tc>
                <a:tc hMerge="1">
                  <a:txBody>
                    <a:bodyPr/>
                    <a:lstStyle/>
                    <a:p>
                      <a:endParaRPr lang="ms-MY"/>
                    </a:p>
                  </a:txBody>
                  <a:tcPr/>
                </a:tc>
                <a:tc>
                  <a:txBody>
                    <a:bodyPr/>
                    <a:lstStyle/>
                    <a:p>
                      <a:pPr algn="l" fontAlgn="ctr">
                        <a:lnSpc>
                          <a:spcPts val="1570"/>
                        </a:lnSpc>
                        <a:spcAft>
                          <a:spcPts val="0"/>
                        </a:spcAft>
                      </a:pP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7142" marR="7142" marT="7144" marB="0" anchor="ctr"/>
                </a:tc>
                <a:extLst>
                  <a:ext uri="{0D108BD9-81ED-4DB2-BD59-A6C34878D82A}">
                    <a16:rowId xmlns:a16="http://schemas.microsoft.com/office/drawing/2014/main" val="10001"/>
                  </a:ext>
                </a:extLst>
              </a:tr>
              <a:tr h="149226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s-MY" sz="1600" kern="1200" noProof="0">
                          <a:latin typeface="Arial" panose="020B0604020202020204" pitchFamily="34" charset="0"/>
                          <a:cs typeface="Arial" panose="020B0604020202020204" pitchFamily="34" charset="0"/>
                        </a:rPr>
                        <a:t>1.</a:t>
                      </a:r>
                      <a:endParaRPr lang="ms-MY" sz="1600" kern="1200" noProof="0">
                        <a:solidFill>
                          <a:schemeClr val="bg1"/>
                        </a:solidFill>
                        <a:latin typeface="Arial" panose="020B0604020202020204" pitchFamily="34" charset="0"/>
                        <a:ea typeface="+mn-ea"/>
                        <a:cs typeface="Arial" panose="020B0604020202020204" pitchFamily="34" charset="0"/>
                      </a:endParaRPr>
                    </a:p>
                  </a:txBody>
                  <a:tcPr marL="7142" marR="7142" marT="7144"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s-MY" sz="1600" i="1" kern="1200" noProof="0" dirty="0">
                          <a:latin typeface="Arial" panose="020B0604020202020204" pitchFamily="34" charset="0"/>
                          <a:cs typeface="Arial" panose="020B0604020202020204" pitchFamily="34" charset="0"/>
                        </a:rPr>
                        <a:t>Security Posture Assessment</a:t>
                      </a:r>
                      <a:r>
                        <a:rPr lang="ms-MY" sz="1600" i="1" kern="1200" baseline="0" noProof="0" dirty="0">
                          <a:latin typeface="Arial" panose="020B0604020202020204" pitchFamily="34" charset="0"/>
                          <a:cs typeface="Arial" panose="020B0604020202020204" pitchFamily="34" charset="0"/>
                        </a:rPr>
                        <a:t> </a:t>
                      </a:r>
                      <a:r>
                        <a:rPr lang="ms-MY" sz="1600" kern="1200" baseline="0" noProof="0" dirty="0">
                          <a:latin typeface="Arial" panose="020B0604020202020204" pitchFamily="34" charset="0"/>
                          <a:cs typeface="Arial" panose="020B0604020202020204" pitchFamily="34" charset="0"/>
                        </a:rPr>
                        <a:t>(</a:t>
                      </a:r>
                      <a:r>
                        <a:rPr lang="ms-MY" sz="1600" kern="1200" noProof="0" dirty="0">
                          <a:latin typeface="Arial" panose="020B0604020202020204" pitchFamily="34" charset="0"/>
                          <a:cs typeface="Arial" panose="020B0604020202020204" pitchFamily="34" charset="0"/>
                        </a:rPr>
                        <a:t>SPA</a:t>
                      </a:r>
                      <a:r>
                        <a:rPr lang="ms-MY" sz="1600" kern="1200" baseline="0" noProof="0" dirty="0">
                          <a:latin typeface="Arial" panose="020B0604020202020204" pitchFamily="34" charset="0"/>
                          <a:cs typeface="Arial" panose="020B0604020202020204" pitchFamily="34" charset="0"/>
                        </a:rPr>
                        <a:t>)</a:t>
                      </a:r>
                    </a:p>
                    <a:p>
                      <a:pPr marL="342900" marR="0" indent="-342900" algn="l" defTabSz="914400" rtl="0" eaLnBrk="1" fontAlgn="auto" latinLnBrk="0" hangingPunct="1">
                        <a:lnSpc>
                          <a:spcPct val="100000"/>
                        </a:lnSpc>
                        <a:spcBef>
                          <a:spcPts val="0"/>
                        </a:spcBef>
                        <a:spcAft>
                          <a:spcPts val="0"/>
                        </a:spcAft>
                        <a:buClrTx/>
                        <a:buSzTx/>
                        <a:buFontTx/>
                        <a:buAutoNum type="alphaLcParenR"/>
                        <a:tabLst/>
                        <a:defRPr/>
                      </a:pPr>
                      <a:r>
                        <a:rPr lang="ms-MY" sz="1600" kern="1200" baseline="0" noProof="0" dirty="0">
                          <a:latin typeface="Arial" panose="020B0604020202020204" pitchFamily="34" charset="0"/>
                          <a:cs typeface="Arial" panose="020B0604020202020204" pitchFamily="34" charset="0"/>
                        </a:rPr>
                        <a:t>Skop 1</a:t>
                      </a:r>
                    </a:p>
                    <a:p>
                      <a:pPr marL="342900" marR="0" indent="-342900" algn="l" defTabSz="914400" rtl="0" eaLnBrk="1" fontAlgn="auto" latinLnBrk="0" hangingPunct="1">
                        <a:lnSpc>
                          <a:spcPct val="100000"/>
                        </a:lnSpc>
                        <a:spcBef>
                          <a:spcPts val="0"/>
                        </a:spcBef>
                        <a:spcAft>
                          <a:spcPts val="0"/>
                        </a:spcAft>
                        <a:buClrTx/>
                        <a:buSzTx/>
                        <a:buFontTx/>
                        <a:buAutoNum type="alphaLcParenR"/>
                        <a:tabLst/>
                        <a:defRPr/>
                      </a:pPr>
                      <a:r>
                        <a:rPr lang="ms-MY" sz="1600" kern="1200" baseline="0" noProof="0" dirty="0">
                          <a:latin typeface="Arial" panose="020B0604020202020204" pitchFamily="34" charset="0"/>
                          <a:cs typeface="Arial" panose="020B0604020202020204" pitchFamily="34" charset="0"/>
                        </a:rPr>
                        <a:t>Skop 2</a:t>
                      </a:r>
                    </a:p>
                    <a:p>
                      <a:pPr marL="342900" marR="0" indent="-342900" algn="l" defTabSz="914400" rtl="0" eaLnBrk="1" fontAlgn="auto" latinLnBrk="0" hangingPunct="1">
                        <a:lnSpc>
                          <a:spcPct val="100000"/>
                        </a:lnSpc>
                        <a:spcBef>
                          <a:spcPts val="0"/>
                        </a:spcBef>
                        <a:spcAft>
                          <a:spcPts val="0"/>
                        </a:spcAft>
                        <a:buClrTx/>
                        <a:buSzTx/>
                        <a:buFontTx/>
                        <a:buAutoNum type="alphaLcParenR"/>
                        <a:tabLst/>
                        <a:defRPr/>
                      </a:pPr>
                      <a:r>
                        <a:rPr lang="ms-MY" sz="1600" kern="1200" baseline="0" noProof="0" dirty="0">
                          <a:latin typeface="Arial" panose="020B0604020202020204" pitchFamily="34" charset="0"/>
                          <a:cs typeface="Arial" panose="020B0604020202020204" pitchFamily="34" charset="0"/>
                        </a:rPr>
                        <a:t>…</a:t>
                      </a:r>
                    </a:p>
                    <a:p>
                      <a:pPr marL="0" marR="0" indent="0" algn="l" defTabSz="914400" rtl="0" eaLnBrk="1" fontAlgn="auto" latinLnBrk="0" hangingPunct="1">
                        <a:lnSpc>
                          <a:spcPct val="100000"/>
                        </a:lnSpc>
                        <a:spcBef>
                          <a:spcPts val="0"/>
                        </a:spcBef>
                        <a:spcAft>
                          <a:spcPts val="0"/>
                        </a:spcAft>
                        <a:buClrTx/>
                        <a:buSzTx/>
                        <a:buFontTx/>
                        <a:buNone/>
                        <a:tabLst/>
                        <a:defRPr/>
                      </a:pPr>
                      <a:r>
                        <a:rPr lang="ms-MY" sz="1600" kern="1200" baseline="0" noProof="0" dirty="0">
                          <a:latin typeface="Arial" panose="020B0604020202020204" pitchFamily="34" charset="0"/>
                          <a:cs typeface="Arial" panose="020B0604020202020204" pitchFamily="34" charset="0"/>
                        </a:rPr>
                        <a:t>(senaraikan aktiviti utama)</a:t>
                      </a:r>
                      <a:endParaRPr lang="ms-MY" sz="1600" kern="1200" noProof="0" dirty="0">
                        <a:solidFill>
                          <a:schemeClr val="dk1"/>
                        </a:solidFill>
                        <a:latin typeface="Arial" panose="020B0604020202020204" pitchFamily="34" charset="0"/>
                        <a:ea typeface="+mn-ea"/>
                        <a:cs typeface="Arial" panose="020B0604020202020204" pitchFamily="34" charset="0"/>
                      </a:endParaRPr>
                    </a:p>
                  </a:txBody>
                  <a:tcPr marL="51435" marR="51435" marT="0" marB="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s-MY" sz="1600" noProof="0">
                          <a:latin typeface="Arial" panose="020B0604020202020204" pitchFamily="34" charset="0"/>
                          <a:cs typeface="Arial" panose="020B0604020202020204" pitchFamily="34" charset="0"/>
                        </a:rPr>
                        <a:t>1 Lot</a:t>
                      </a:r>
                      <a:endParaRPr lang="ms-MY" sz="1600" kern="1200" noProof="0">
                        <a:solidFill>
                          <a:schemeClr val="dk1"/>
                        </a:solidFill>
                        <a:latin typeface="Arial" panose="020B0604020202020204" pitchFamily="34" charset="0"/>
                        <a:ea typeface="+mn-ea"/>
                        <a:cs typeface="Arial" panose="020B0604020202020204" pitchFamily="34" charset="0"/>
                      </a:endParaRPr>
                    </a:p>
                  </a:txBody>
                  <a:tcPr marL="51435" marR="51435" marT="0" marB="0"/>
                </a:tc>
                <a:tc>
                  <a:txBody>
                    <a:bodyPr/>
                    <a:lstStyle/>
                    <a:p>
                      <a:pPr algn="r"/>
                      <a:r>
                        <a:rPr lang="ms-MY" sz="1600" noProof="0">
                          <a:latin typeface="Arial" panose="020B0604020202020204" pitchFamily="34" charset="0"/>
                          <a:cs typeface="Arial" panose="020B0604020202020204" pitchFamily="34" charset="0"/>
                        </a:rPr>
                        <a:t>XX</a:t>
                      </a:r>
                    </a:p>
                  </a:txBody>
                  <a:tcPr marL="51435" marR="51435" marT="0" marB="0"/>
                </a:tc>
                <a:tc>
                  <a:txBody>
                    <a:bodyPr/>
                    <a:lstStyle/>
                    <a:p>
                      <a:pPr algn="r"/>
                      <a:r>
                        <a:rPr lang="ms-MY" sz="1600" noProof="0">
                          <a:latin typeface="Arial" panose="020B0604020202020204" pitchFamily="34" charset="0"/>
                          <a:cs typeface="Arial" panose="020B0604020202020204" pitchFamily="34" charset="0"/>
                        </a:rPr>
                        <a:t>XX.XX</a:t>
                      </a:r>
                    </a:p>
                  </a:txBody>
                  <a:tcPr marL="51435" marR="51435" marT="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600" kern="1200" noProof="0" dirty="0">
                          <a:solidFill>
                            <a:schemeClr val="tx1"/>
                          </a:solidFill>
                          <a:latin typeface="Arial" panose="020B0604020202020204" pitchFamily="34" charset="0"/>
                          <a:ea typeface="+mn-ea"/>
                          <a:cs typeface="Arial" panose="020B0604020202020204" pitchFamily="34" charset="0"/>
                        </a:rPr>
                        <a:t>Perincian kerja/ aktiviti utama terlibat </a:t>
                      </a:r>
                    </a:p>
                  </a:txBody>
                  <a:tcPr marL="51435" marR="51435" marT="0" marB="0"/>
                </a:tc>
                <a:extLst>
                  <a:ext uri="{0D108BD9-81ED-4DB2-BD59-A6C34878D82A}">
                    <a16:rowId xmlns:a16="http://schemas.microsoft.com/office/drawing/2014/main" val="10002"/>
                  </a:ext>
                </a:extLst>
              </a:tr>
              <a:tr h="149226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s-MY" sz="1600" kern="1200" noProof="0">
                          <a:latin typeface="Arial" panose="020B0604020202020204" pitchFamily="34" charset="0"/>
                          <a:cs typeface="Arial" panose="020B0604020202020204" pitchFamily="34" charset="0"/>
                        </a:rPr>
                        <a:t>2.</a:t>
                      </a:r>
                      <a:endParaRPr lang="ms-MY" sz="1600" kern="1200" noProof="0">
                        <a:solidFill>
                          <a:schemeClr val="bg1"/>
                        </a:solidFill>
                        <a:latin typeface="Arial" panose="020B0604020202020204" pitchFamily="34" charset="0"/>
                        <a:ea typeface="+mn-ea"/>
                        <a:cs typeface="Arial" panose="020B0604020202020204" pitchFamily="34" charset="0"/>
                      </a:endParaRPr>
                    </a:p>
                  </a:txBody>
                  <a:tcPr marL="7142" marR="7142" marT="7144"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s-MY" sz="1600" kern="1200" noProof="0">
                          <a:latin typeface="Arial" panose="020B0604020202020204" pitchFamily="34" charset="0"/>
                          <a:cs typeface="Arial" panose="020B0604020202020204" pitchFamily="34" charset="0"/>
                        </a:rPr>
                        <a:t>Program </a:t>
                      </a:r>
                      <a:r>
                        <a:rPr lang="ms-MY" sz="1600" i="1" kern="1200" noProof="0">
                          <a:latin typeface="Arial" panose="020B0604020202020204" pitchFamily="34" charset="0"/>
                          <a:cs typeface="Arial" panose="020B0604020202020204" pitchFamily="34" charset="0"/>
                        </a:rPr>
                        <a:t>Change Management </a:t>
                      </a:r>
                      <a:r>
                        <a:rPr lang="ms-MY" sz="1600" kern="1200" noProof="0">
                          <a:latin typeface="Arial" panose="020B0604020202020204" pitchFamily="34" charset="0"/>
                          <a:cs typeface="Arial" panose="020B0604020202020204" pitchFamily="34" charset="0"/>
                        </a:rPr>
                        <a:t>(termasuk latihan)</a:t>
                      </a:r>
                    </a:p>
                    <a:p>
                      <a:pPr marL="342900" marR="0" indent="-342900" algn="l" defTabSz="914400" rtl="0" eaLnBrk="1" fontAlgn="auto" latinLnBrk="0" hangingPunct="1">
                        <a:lnSpc>
                          <a:spcPct val="100000"/>
                        </a:lnSpc>
                        <a:spcBef>
                          <a:spcPts val="0"/>
                        </a:spcBef>
                        <a:spcAft>
                          <a:spcPts val="0"/>
                        </a:spcAft>
                        <a:buClrTx/>
                        <a:buSzTx/>
                        <a:buFontTx/>
                        <a:buAutoNum type="alphaLcParenR"/>
                        <a:tabLst/>
                        <a:defRPr/>
                      </a:pPr>
                      <a:r>
                        <a:rPr lang="ms-MY" sz="1600" kern="1200" noProof="0">
                          <a:latin typeface="Arial" panose="020B0604020202020204" pitchFamily="34" charset="0"/>
                          <a:cs typeface="Arial" panose="020B0604020202020204" pitchFamily="34" charset="0"/>
                        </a:rPr>
                        <a:t>Program </a:t>
                      </a:r>
                      <a:r>
                        <a:rPr lang="ms-MY" sz="1600" i="1" kern="1200" baseline="0" noProof="0">
                          <a:latin typeface="Arial" panose="020B0604020202020204" pitchFamily="34" charset="0"/>
                          <a:cs typeface="Arial" panose="020B0604020202020204" pitchFamily="34" charset="0"/>
                        </a:rPr>
                        <a:t>Change Management</a:t>
                      </a:r>
                    </a:p>
                    <a:p>
                      <a:pPr marL="45720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ms-MY" sz="1600" kern="1200" baseline="0" noProof="0">
                        <a:latin typeface="Arial" panose="020B0604020202020204" pitchFamily="34" charset="0"/>
                        <a:cs typeface="Arial" panose="020B0604020202020204" pitchFamily="34" charset="0"/>
                      </a:endParaRPr>
                    </a:p>
                    <a:p>
                      <a:pPr marL="342900" marR="0" indent="-342900" algn="l" defTabSz="914400" rtl="0" eaLnBrk="1" fontAlgn="auto" latinLnBrk="0" hangingPunct="1">
                        <a:lnSpc>
                          <a:spcPct val="100000"/>
                        </a:lnSpc>
                        <a:spcBef>
                          <a:spcPts val="0"/>
                        </a:spcBef>
                        <a:spcAft>
                          <a:spcPts val="0"/>
                        </a:spcAft>
                        <a:buClrTx/>
                        <a:buSzTx/>
                        <a:buFontTx/>
                        <a:buAutoNum type="alphaLcParenR"/>
                        <a:tabLst/>
                        <a:defRPr/>
                      </a:pPr>
                      <a:r>
                        <a:rPr lang="ms-MY" sz="1600" kern="1200" baseline="0" noProof="0">
                          <a:latin typeface="Arial" panose="020B0604020202020204" pitchFamily="34" charset="0"/>
                          <a:cs typeface="Arial" panose="020B0604020202020204" pitchFamily="34" charset="0"/>
                        </a:rPr>
                        <a:t>Latihan</a:t>
                      </a:r>
                    </a:p>
                    <a:p>
                      <a:pPr marL="45720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ms-MY" sz="1600" kern="1200" noProof="0">
                        <a:latin typeface="Arial" panose="020B0604020202020204" pitchFamily="34" charset="0"/>
                        <a:cs typeface="Arial" panose="020B0604020202020204" pitchFamily="34" charset="0"/>
                      </a:endParaRPr>
                    </a:p>
                  </a:txBody>
                  <a:tcPr marL="51435" marR="51435" marT="0" marB="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s-MY" sz="1600" noProof="0">
                          <a:latin typeface="Arial" panose="020B0604020202020204" pitchFamily="34" charset="0"/>
                          <a:cs typeface="Arial" panose="020B0604020202020204" pitchFamily="34" charset="0"/>
                        </a:rPr>
                        <a:t>1 Lot</a:t>
                      </a:r>
                      <a:endParaRPr lang="ms-MY" sz="1600" kern="1200" noProof="0">
                        <a:solidFill>
                          <a:schemeClr val="dk1"/>
                        </a:solidFill>
                        <a:latin typeface="Arial" panose="020B0604020202020204" pitchFamily="34" charset="0"/>
                        <a:ea typeface="+mn-ea"/>
                        <a:cs typeface="Arial" panose="020B0604020202020204" pitchFamily="34" charset="0"/>
                      </a:endParaRPr>
                    </a:p>
                  </a:txBody>
                  <a:tcPr marL="51435" marR="51435" marT="0" marB="0"/>
                </a:tc>
                <a:tc>
                  <a:txBody>
                    <a:bodyPr/>
                    <a:lstStyle/>
                    <a:p>
                      <a:pPr algn="r"/>
                      <a:r>
                        <a:rPr lang="ms-MY" sz="1600" noProof="0">
                          <a:latin typeface="Arial" panose="020B0604020202020204" pitchFamily="34" charset="0"/>
                          <a:cs typeface="Arial" panose="020B0604020202020204" pitchFamily="34" charset="0"/>
                        </a:rPr>
                        <a:t>XX</a:t>
                      </a:r>
                    </a:p>
                  </a:txBody>
                  <a:tcPr marL="51435" marR="51435" marT="0" marB="0"/>
                </a:tc>
                <a:tc>
                  <a:txBody>
                    <a:bodyPr/>
                    <a:lstStyle/>
                    <a:p>
                      <a:pPr algn="r"/>
                      <a:r>
                        <a:rPr lang="ms-MY" sz="1600" noProof="0">
                          <a:latin typeface="Arial" panose="020B0604020202020204" pitchFamily="34" charset="0"/>
                          <a:cs typeface="Arial" panose="020B0604020202020204" pitchFamily="34" charset="0"/>
                        </a:rPr>
                        <a:t>XX.XX</a:t>
                      </a:r>
                    </a:p>
                  </a:txBody>
                  <a:tcPr marL="51435" marR="51435" marT="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ms-MY" sz="1600" kern="1200" noProof="0">
                        <a:solidFill>
                          <a:schemeClr val="dk1"/>
                        </a:solidFill>
                        <a:latin typeface="Arial" panose="020B0604020202020204" pitchFamily="34" charset="0"/>
                        <a:ea typeface="+mn-ea"/>
                        <a:cs typeface="Arial" panose="020B0604020202020204" pitchFamily="34" charset="0"/>
                      </a:endParaRPr>
                    </a:p>
                  </a:txBody>
                  <a:tcPr marL="51435" marR="51435" marT="0" marB="0"/>
                </a:tc>
                <a:extLst>
                  <a:ext uri="{0D108BD9-81ED-4DB2-BD59-A6C34878D82A}">
                    <a16:rowId xmlns:a16="http://schemas.microsoft.com/office/drawing/2014/main" val="10003"/>
                  </a:ext>
                </a:extLst>
              </a:tr>
              <a:tr h="2798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ms-MY" sz="1600" b="1" kern="1200" noProof="0">
                        <a:solidFill>
                          <a:schemeClr val="bg1"/>
                        </a:solidFill>
                        <a:latin typeface="Arial" panose="020B0604020202020204" pitchFamily="34" charset="0"/>
                        <a:ea typeface="+mn-ea"/>
                        <a:cs typeface="Arial" panose="020B0604020202020204" pitchFamily="34" charset="0"/>
                      </a:endParaRPr>
                    </a:p>
                  </a:txBody>
                  <a:tcPr marL="7142" marR="7142" marT="7144" marB="0" anchor="ctr"/>
                </a:tc>
                <a:tc gridSpan="3">
                  <a:txBody>
                    <a:bodyPr/>
                    <a:lstStyle/>
                    <a:p>
                      <a:pPr algn="r"/>
                      <a:r>
                        <a:rPr lang="ms-MY" sz="1800" b="1" noProof="0" dirty="0">
                          <a:latin typeface="Arial" panose="020B0604020202020204" pitchFamily="34" charset="0"/>
                          <a:cs typeface="Arial" panose="020B0604020202020204" pitchFamily="34" charset="0"/>
                        </a:rPr>
                        <a:t>JUMLAH (E) PERKHIDMATAN ICT</a:t>
                      </a:r>
                    </a:p>
                  </a:txBody>
                  <a:tcPr marL="51435" marR="51435" marT="0" marB="0" anchor="ctr"/>
                </a:tc>
                <a:tc hMerge="1">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en-MY" sz="1400" kern="1200" dirty="0">
                        <a:solidFill>
                          <a:schemeClr val="dk1"/>
                        </a:solidFill>
                        <a:latin typeface="Arial" panose="020B0604020202020204" pitchFamily="34" charset="0"/>
                        <a:ea typeface="+mn-ea"/>
                        <a:cs typeface="Arial" panose="020B0604020202020204" pitchFamily="34" charset="0"/>
                      </a:endParaRPr>
                    </a:p>
                  </a:txBody>
                  <a:tcPr marL="51435" marR="51435" marT="0" marB="0" anchor="ctr"/>
                </a:tc>
                <a:tc hMerge="1">
                  <a:txBody>
                    <a:bodyPr/>
                    <a:lstStyle/>
                    <a:p>
                      <a:pPr algn="r"/>
                      <a:r>
                        <a:rPr lang="ms-MY" sz="1600" b="1" dirty="0">
                          <a:latin typeface="Arial" panose="020B0604020202020204" pitchFamily="34" charset="0"/>
                          <a:cs typeface="Arial" panose="020B0604020202020204" pitchFamily="34" charset="0"/>
                        </a:rPr>
                        <a:t>JUMLAH PERKHIDMATAN ICT</a:t>
                      </a:r>
                    </a:p>
                  </a:txBody>
                  <a:tcPr marL="51435" marR="51435" marT="0" marB="0" anchor="ct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ms-MY" sz="1600" b="1" kern="1200" noProof="0">
                          <a:latin typeface="Arial" panose="020B0604020202020204" pitchFamily="34" charset="0"/>
                          <a:cs typeface="Arial" panose="020B0604020202020204" pitchFamily="34" charset="0"/>
                        </a:rPr>
                        <a:t>XXX,XXX.XX</a:t>
                      </a:r>
                      <a:endParaRPr lang="ms-MY" sz="1600" b="1" kern="1200" noProof="0">
                        <a:solidFill>
                          <a:schemeClr val="dk1"/>
                        </a:solidFill>
                        <a:latin typeface="Arial" panose="020B0604020202020204" pitchFamily="34" charset="0"/>
                        <a:ea typeface="+mn-ea"/>
                        <a:cs typeface="Arial" panose="020B0604020202020204" pitchFamily="34" charset="0"/>
                      </a:endParaRPr>
                    </a:p>
                  </a:txBody>
                  <a:tcPr marL="51435" marR="51435"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ms-MY" sz="1600" b="1" kern="1200" noProof="0" dirty="0">
                        <a:solidFill>
                          <a:schemeClr val="dk1"/>
                        </a:solidFill>
                        <a:latin typeface="Arial" panose="020B0604020202020204" pitchFamily="34" charset="0"/>
                        <a:ea typeface="+mn-ea"/>
                        <a:cs typeface="Arial" panose="020B0604020202020204" pitchFamily="34" charset="0"/>
                      </a:endParaRPr>
                    </a:p>
                  </a:txBody>
                  <a:tcPr marL="51435" marR="51435" marT="0" marB="0" anchor="ctr"/>
                </a:tc>
                <a:extLst>
                  <a:ext uri="{0D108BD9-81ED-4DB2-BD59-A6C34878D82A}">
                    <a16:rowId xmlns:a16="http://schemas.microsoft.com/office/drawing/2014/main" val="10004"/>
                  </a:ext>
                </a:extLst>
              </a:tr>
            </a:tbl>
          </a:graphicData>
        </a:graphic>
      </p:graphicFrame>
      <p:sp>
        <p:nvSpPr>
          <p:cNvPr id="6" name="TextBox 5">
            <a:extLst>
              <a:ext uri="{FF2B5EF4-FFF2-40B4-BE49-F238E27FC236}">
                <a16:creationId xmlns:a16="http://schemas.microsoft.com/office/drawing/2014/main" id="{99F8AA29-76D5-414A-803A-694EDFA3BDD3}"/>
              </a:ext>
            </a:extLst>
          </p:cNvPr>
          <p:cNvSpPr txBox="1">
            <a:spLocks noChangeArrowheads="1"/>
          </p:cNvSpPr>
          <p:nvPr/>
        </p:nvSpPr>
        <p:spPr bwMode="auto">
          <a:xfrm>
            <a:off x="783754" y="882593"/>
            <a:ext cx="76327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ea typeface="MS PGothic"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MS PGothic"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MS PGothic"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9pPr>
          </a:lstStyle>
          <a:p>
            <a:pPr algn="just">
              <a:buFont typeface="Arial" pitchFamily="34" charset="0"/>
              <a:buNone/>
            </a:pPr>
            <a:r>
              <a:rPr lang="ms-MY" altLang="ms-MY" sz="1800" b="1" u="sng" dirty="0">
                <a:latin typeface="Arial" panose="020B0604020202020204" pitchFamily="34" charset="0"/>
                <a:cs typeface="Arial" panose="020B0604020202020204" pitchFamily="34" charset="0"/>
              </a:rPr>
              <a:t>Perincian Peruntukan</a:t>
            </a:r>
            <a:r>
              <a:rPr lang="ms-MY" altLang="ms-MY" sz="1800" dirty="0">
                <a:latin typeface="Arial" panose="020B0604020202020204" pitchFamily="34" charset="0"/>
                <a:cs typeface="Arial" panose="020B0604020202020204" pitchFamily="34" charset="0"/>
              </a:rPr>
              <a:t>: </a:t>
            </a:r>
          </a:p>
        </p:txBody>
      </p:sp>
      <p:sp>
        <p:nvSpPr>
          <p:cNvPr id="8" name="TextBox 7">
            <a:extLst>
              <a:ext uri="{FF2B5EF4-FFF2-40B4-BE49-F238E27FC236}">
                <a16:creationId xmlns:a16="http://schemas.microsoft.com/office/drawing/2014/main" id="{F524E4F9-364E-4EB5-979F-4521FEA34661}"/>
              </a:ext>
            </a:extLst>
          </p:cNvPr>
          <p:cNvSpPr txBox="1"/>
          <p:nvPr/>
        </p:nvSpPr>
        <p:spPr>
          <a:xfrm>
            <a:off x="583765" y="5495056"/>
            <a:ext cx="7706793" cy="892552"/>
          </a:xfrm>
          <a:prstGeom prst="rect">
            <a:avLst/>
          </a:prstGeom>
          <a:solidFill>
            <a:schemeClr val="bg1"/>
          </a:solidFill>
        </p:spPr>
        <p:txBody>
          <a:bodyPr wrap="square" rtlCol="0">
            <a:spAutoFit/>
          </a:bodyPr>
          <a:lstStyle/>
          <a:p>
            <a:r>
              <a:rPr lang="ms-MY" sz="1300" b="1" dirty="0">
                <a:latin typeface="Arial" panose="020B0604020202020204" pitchFamily="34" charset="0"/>
                <a:cs typeface="Arial" panose="020B0604020202020204" pitchFamily="34" charset="0"/>
              </a:rPr>
              <a:t>Nota:</a:t>
            </a:r>
            <a:r>
              <a:rPr lang="ms-MY" sz="1300" dirty="0">
                <a:latin typeface="Arial" panose="020B0604020202020204" pitchFamily="34" charset="0"/>
                <a:cs typeface="Arial" panose="020B0604020202020204" pitchFamily="34" charset="0"/>
              </a:rPr>
              <a:t> </a:t>
            </a:r>
          </a:p>
          <a:p>
            <a:pPr marL="342900" indent="-342900">
              <a:buAutoNum type="arabicPeriod"/>
            </a:pPr>
            <a:r>
              <a:rPr lang="ms-MY" sz="1300" dirty="0">
                <a:latin typeface="Arial" panose="020B0604020202020204" pitchFamily="34" charset="0"/>
                <a:cs typeface="Arial" panose="020B0604020202020204" pitchFamily="34" charset="0"/>
              </a:rPr>
              <a:t>Sekiranya perkhidmatan berdasarkan kepada kerja dan aktiviti, perlu menggunakan format ini</a:t>
            </a:r>
          </a:p>
          <a:p>
            <a:pPr marL="342900" indent="-342900">
              <a:buAutoNum type="arabicPeriod"/>
            </a:pPr>
            <a:r>
              <a:rPr lang="ms-MY" sz="1300" dirty="0">
                <a:latin typeface="Arial" panose="020B0604020202020204" pitchFamily="34" charset="0"/>
                <a:cs typeface="Arial" panose="020B0604020202020204" pitchFamily="34" charset="0"/>
              </a:rPr>
              <a:t>Sekiranya harga dalam 1 lot, perlu menyenaraikan perincian aktiviti utama yang dilaksanakan</a:t>
            </a:r>
          </a:p>
          <a:p>
            <a:pPr marL="342900" indent="-342900">
              <a:buAutoNum type="arabicPeriod"/>
            </a:pPr>
            <a:endParaRPr lang="en-MY" sz="1300"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21D11E7B-1A04-4CE0-BB48-3EC396F31386}"/>
              </a:ext>
            </a:extLst>
          </p:cNvPr>
          <p:cNvSpPr txBox="1"/>
          <p:nvPr/>
        </p:nvSpPr>
        <p:spPr>
          <a:xfrm>
            <a:off x="8991581" y="6527479"/>
            <a:ext cx="3200420" cy="276999"/>
          </a:xfrm>
          <a:prstGeom prst="rect">
            <a:avLst/>
          </a:prstGeom>
          <a:noFill/>
        </p:spPr>
        <p:txBody>
          <a:bodyPr wrap="square">
            <a:spAutoFit/>
          </a:bodyPr>
          <a:lstStyle/>
          <a:p>
            <a:pPr algn="ctr">
              <a:buClr>
                <a:schemeClr val="accent1"/>
              </a:buClr>
              <a:buSzPct val="73000"/>
            </a:pPr>
            <a:r>
              <a:rPr lang="ms-MY" sz="1200" b="1" dirty="0">
                <a:solidFill>
                  <a:schemeClr val="bg1"/>
                </a:solidFill>
                <a:latin typeface="Arial" panose="020B0604020202020204" pitchFamily="34" charset="0"/>
                <a:cs typeface="Arial" panose="020B0604020202020204" pitchFamily="34" charset="0"/>
              </a:rPr>
              <a:t>*</a:t>
            </a:r>
            <a:r>
              <a:rPr lang="ms-MY" sz="1200" dirty="0">
                <a:solidFill>
                  <a:schemeClr val="bg1"/>
                </a:solidFill>
                <a:latin typeface="Arial" panose="020B0604020202020204" pitchFamily="34" charset="0"/>
                <a:cs typeface="Arial" panose="020B0604020202020204" pitchFamily="34" charset="0"/>
              </a:rPr>
              <a:t>Padam (delete) sekiranya tidak berkaitan</a:t>
            </a:r>
          </a:p>
        </p:txBody>
      </p:sp>
    </p:spTree>
    <p:extLst>
      <p:ext uri="{BB962C8B-B14F-4D97-AF65-F5344CB8AC3E}">
        <p14:creationId xmlns:p14="http://schemas.microsoft.com/office/powerpoint/2010/main" val="536987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8244DA4-9B40-422A-8E8B-BD663E659F6E}"/>
              </a:ext>
            </a:extLst>
          </p:cNvPr>
          <p:cNvSpPr txBox="1"/>
          <p:nvPr/>
        </p:nvSpPr>
        <p:spPr>
          <a:xfrm>
            <a:off x="818606" y="323334"/>
            <a:ext cx="8395063" cy="400110"/>
          </a:xfrm>
          <a:prstGeom prst="rect">
            <a:avLst/>
          </a:prstGeom>
          <a:noFill/>
        </p:spPr>
        <p:txBody>
          <a:bodyPr wrap="square">
            <a:spAutoFit/>
          </a:bodyPr>
          <a:lstStyle/>
          <a:p>
            <a:pPr algn="ctr"/>
            <a:r>
              <a:rPr lang="fi-FI" sz="2000" b="1" dirty="0">
                <a:solidFill>
                  <a:srgbClr val="000000"/>
                </a:solidFill>
                <a:latin typeface="Arial" panose="020B0604020202020204" pitchFamily="34" charset="0"/>
                <a:ea typeface="MS PGothic" panose="020B0600070205080204" pitchFamily="34" charset="-128"/>
              </a:rPr>
              <a:t>PERINCIAN KOS: (E) </a:t>
            </a:r>
            <a:r>
              <a:rPr lang="en-US" sz="2000" b="1" dirty="0">
                <a:solidFill>
                  <a:srgbClr val="000000"/>
                </a:solidFill>
                <a:latin typeface="Arial" panose="020B0604020202020204" pitchFamily="34" charset="0"/>
                <a:ea typeface="MS PGothic" panose="020B0600070205080204" pitchFamily="34" charset="-128"/>
              </a:rPr>
              <a:t>PERKHIDMATAN ICT – KOS LATIHAN</a:t>
            </a:r>
            <a:endParaRPr lang="en-MY" sz="2000" dirty="0"/>
          </a:p>
        </p:txBody>
      </p:sp>
      <p:graphicFrame>
        <p:nvGraphicFramePr>
          <p:cNvPr id="3" name="Table 2">
            <a:extLst>
              <a:ext uri="{FF2B5EF4-FFF2-40B4-BE49-F238E27FC236}">
                <a16:creationId xmlns:a16="http://schemas.microsoft.com/office/drawing/2014/main" id="{A656D1AC-7B52-447C-83F9-7CEB503875FB}"/>
              </a:ext>
            </a:extLst>
          </p:cNvPr>
          <p:cNvGraphicFramePr>
            <a:graphicFrameLocks noGrp="1"/>
          </p:cNvGraphicFramePr>
          <p:nvPr>
            <p:extLst>
              <p:ext uri="{D42A27DB-BD31-4B8C-83A1-F6EECF244321}">
                <p14:modId xmlns:p14="http://schemas.microsoft.com/office/powerpoint/2010/main" val="4212185245"/>
              </p:ext>
            </p:extLst>
          </p:nvPr>
        </p:nvGraphicFramePr>
        <p:xfrm>
          <a:off x="642581" y="1423124"/>
          <a:ext cx="10844466" cy="3353146"/>
        </p:xfrm>
        <a:graphic>
          <a:graphicData uri="http://schemas.openxmlformats.org/drawingml/2006/table">
            <a:tbl>
              <a:tblPr firstRow="1" firstCol="1" bandRow="1">
                <a:tableStyleId>{5940675A-B579-460E-94D1-54222C63F5DA}</a:tableStyleId>
              </a:tblPr>
              <a:tblGrid>
                <a:gridCol w="548232">
                  <a:extLst>
                    <a:ext uri="{9D8B030D-6E8A-4147-A177-3AD203B41FA5}">
                      <a16:colId xmlns:a16="http://schemas.microsoft.com/office/drawing/2014/main" val="20000"/>
                    </a:ext>
                  </a:extLst>
                </a:gridCol>
                <a:gridCol w="2268163">
                  <a:extLst>
                    <a:ext uri="{9D8B030D-6E8A-4147-A177-3AD203B41FA5}">
                      <a16:colId xmlns:a16="http://schemas.microsoft.com/office/drawing/2014/main" val="20001"/>
                    </a:ext>
                  </a:extLst>
                </a:gridCol>
                <a:gridCol w="1536498">
                  <a:extLst>
                    <a:ext uri="{9D8B030D-6E8A-4147-A177-3AD203B41FA5}">
                      <a16:colId xmlns:a16="http://schemas.microsoft.com/office/drawing/2014/main" val="20002"/>
                    </a:ext>
                  </a:extLst>
                </a:gridCol>
                <a:gridCol w="1538778">
                  <a:extLst>
                    <a:ext uri="{9D8B030D-6E8A-4147-A177-3AD203B41FA5}">
                      <a16:colId xmlns:a16="http://schemas.microsoft.com/office/drawing/2014/main" val="20003"/>
                    </a:ext>
                  </a:extLst>
                </a:gridCol>
                <a:gridCol w="1733465">
                  <a:extLst>
                    <a:ext uri="{9D8B030D-6E8A-4147-A177-3AD203B41FA5}">
                      <a16:colId xmlns:a16="http://schemas.microsoft.com/office/drawing/2014/main" val="20005"/>
                    </a:ext>
                  </a:extLst>
                </a:gridCol>
                <a:gridCol w="1609665">
                  <a:extLst>
                    <a:ext uri="{9D8B030D-6E8A-4147-A177-3AD203B41FA5}">
                      <a16:colId xmlns:a16="http://schemas.microsoft.com/office/drawing/2014/main" val="20006"/>
                    </a:ext>
                  </a:extLst>
                </a:gridCol>
                <a:gridCol w="1609665">
                  <a:extLst>
                    <a:ext uri="{9D8B030D-6E8A-4147-A177-3AD203B41FA5}">
                      <a16:colId xmlns:a16="http://schemas.microsoft.com/office/drawing/2014/main" val="691171336"/>
                    </a:ext>
                  </a:extLst>
                </a:gridCol>
              </a:tblGrid>
              <a:tr h="792088">
                <a:tc>
                  <a:txBody>
                    <a:bodyPr/>
                    <a:lstStyle/>
                    <a:p>
                      <a:pPr marL="90170" algn="l">
                        <a:lnSpc>
                          <a:spcPct val="100000"/>
                        </a:lnSpc>
                        <a:spcAft>
                          <a:spcPts val="0"/>
                        </a:spcAft>
                      </a:pPr>
                      <a:r>
                        <a:rPr lang="ms-MY" sz="1600" b="1" noProof="0">
                          <a:effectLst/>
                          <a:latin typeface="Arial" panose="020B0604020202020204" pitchFamily="34" charset="0"/>
                          <a:cs typeface="Arial" panose="020B0604020202020204" pitchFamily="34" charset="0"/>
                        </a:rPr>
                        <a:t>BIL.</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algn="ctr">
                        <a:lnSpc>
                          <a:spcPct val="100000"/>
                        </a:lnSpc>
                        <a:spcAft>
                          <a:spcPts val="0"/>
                        </a:spcAft>
                      </a:pPr>
                      <a:r>
                        <a:rPr lang="ms-MY" sz="1600" b="1" noProof="0">
                          <a:effectLst/>
                          <a:latin typeface="Arial" panose="020B0604020202020204" pitchFamily="34" charset="0"/>
                          <a:cs typeface="Arial" panose="020B0604020202020204" pitchFamily="34" charset="0"/>
                        </a:rPr>
                        <a:t>PERKARA</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marL="26670" algn="ctr">
                        <a:lnSpc>
                          <a:spcPct val="100000"/>
                        </a:lnSpc>
                        <a:spcAft>
                          <a:spcPts val="0"/>
                        </a:spcAft>
                      </a:pPr>
                      <a:r>
                        <a:rPr lang="ms-MY" sz="1600" b="1" noProof="0">
                          <a:effectLst/>
                          <a:latin typeface="Arial" panose="020B0604020202020204" pitchFamily="34" charset="0"/>
                          <a:cs typeface="Arial" panose="020B0604020202020204" pitchFamily="34" charset="0"/>
                        </a:rPr>
                        <a:t>BILANGAN</a:t>
                      </a:r>
                      <a:r>
                        <a:rPr lang="ms-MY" sz="1600" b="1" baseline="0" noProof="0">
                          <a:effectLst/>
                          <a:latin typeface="Arial" panose="020B0604020202020204" pitchFamily="34" charset="0"/>
                          <a:cs typeface="Arial" panose="020B0604020202020204" pitchFamily="34" charset="0"/>
                        </a:rPr>
                        <a:t> </a:t>
                      </a:r>
                      <a:r>
                        <a:rPr lang="ms-MY" sz="1600" b="1" noProof="0">
                          <a:effectLst/>
                          <a:latin typeface="Arial" panose="020B0604020202020204" pitchFamily="34" charset="0"/>
                          <a:cs typeface="Arial" panose="020B0604020202020204" pitchFamily="34" charset="0"/>
                        </a:rPr>
                        <a:t>PESERTA </a:t>
                      </a:r>
                      <a:r>
                        <a:rPr lang="ms-MY" sz="1600" b="1" baseline="0" noProof="0">
                          <a:effectLst/>
                          <a:latin typeface="Arial" panose="020B0604020202020204" pitchFamily="34" charset="0"/>
                          <a:cs typeface="Arial" panose="020B0604020202020204" pitchFamily="34" charset="0"/>
                        </a:rPr>
                        <a:t> (PER </a:t>
                      </a:r>
                      <a:r>
                        <a:rPr lang="ms-MY" sz="1600" b="1" noProof="0">
                          <a:effectLst/>
                          <a:latin typeface="Arial" panose="020B0604020202020204" pitchFamily="34" charset="0"/>
                          <a:cs typeface="Arial" panose="020B0604020202020204" pitchFamily="34" charset="0"/>
                        </a:rPr>
                        <a:t>SESI)</a:t>
                      </a:r>
                    </a:p>
                    <a:p>
                      <a:pPr marL="26670" algn="ctr">
                        <a:lnSpc>
                          <a:spcPct val="100000"/>
                        </a:lnSpc>
                        <a:spcAft>
                          <a:spcPts val="0"/>
                        </a:spcAft>
                      </a:pPr>
                      <a:r>
                        <a:rPr lang="ms-MY" sz="1600" b="1" noProof="0">
                          <a:effectLst/>
                          <a:latin typeface="Arial" panose="020B0604020202020204" pitchFamily="34" charset="0"/>
                          <a:cs typeface="Arial" panose="020B0604020202020204" pitchFamily="34" charset="0"/>
                        </a:rPr>
                        <a:t>(a)</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marL="26670" algn="ctr">
                        <a:lnSpc>
                          <a:spcPct val="100000"/>
                        </a:lnSpc>
                        <a:spcAft>
                          <a:spcPts val="0"/>
                        </a:spcAft>
                      </a:pPr>
                      <a:r>
                        <a:rPr lang="ms-MY" sz="1600" b="1" noProof="0">
                          <a:effectLst/>
                          <a:latin typeface="Arial" panose="020B0604020202020204" pitchFamily="34" charset="0"/>
                          <a:cs typeface="Arial" panose="020B0604020202020204" pitchFamily="34" charset="0"/>
                        </a:rPr>
                        <a:t>TEMPOH (HARI)</a:t>
                      </a:r>
                    </a:p>
                    <a:p>
                      <a:pPr marL="26670" algn="ctr">
                        <a:lnSpc>
                          <a:spcPct val="100000"/>
                        </a:lnSpc>
                        <a:spcAft>
                          <a:spcPts val="0"/>
                        </a:spcAft>
                      </a:pPr>
                      <a:r>
                        <a:rPr lang="ms-MY" sz="1600" b="1" noProof="0">
                          <a:effectLst/>
                          <a:latin typeface="Arial" panose="020B0604020202020204" pitchFamily="34" charset="0"/>
                          <a:cs typeface="Arial" panose="020B0604020202020204" pitchFamily="34" charset="0"/>
                        </a:rPr>
                        <a:t>(PER SESI)</a:t>
                      </a:r>
                    </a:p>
                    <a:p>
                      <a:pPr marL="26670" algn="ctr">
                        <a:lnSpc>
                          <a:spcPct val="100000"/>
                        </a:lnSpc>
                        <a:spcAft>
                          <a:spcPts val="0"/>
                        </a:spcAft>
                      </a:pPr>
                      <a:r>
                        <a:rPr lang="ms-MY" sz="1600" b="1" noProof="0">
                          <a:effectLst/>
                          <a:latin typeface="Arial" panose="020B0604020202020204" pitchFamily="34" charset="0"/>
                          <a:cs typeface="Arial" panose="020B0604020202020204" pitchFamily="34" charset="0"/>
                        </a:rPr>
                        <a:t>(b)</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lnSpc>
                          <a:spcPct val="100000"/>
                        </a:lnSpc>
                        <a:spcAft>
                          <a:spcPts val="0"/>
                        </a:spcAft>
                      </a:pPr>
                      <a:r>
                        <a:rPr lang="ms-MY" sz="1600" b="1" noProof="0">
                          <a:effectLst/>
                          <a:latin typeface="Arial" panose="020B0604020202020204" pitchFamily="34" charset="0"/>
                          <a:cs typeface="Arial" panose="020B0604020202020204" pitchFamily="34" charset="0"/>
                        </a:rPr>
                        <a:t>HARGA </a:t>
                      </a:r>
                    </a:p>
                    <a:p>
                      <a:pPr algn="ctr">
                        <a:lnSpc>
                          <a:spcPct val="100000"/>
                        </a:lnSpc>
                        <a:spcAft>
                          <a:spcPts val="0"/>
                        </a:spcAft>
                      </a:pPr>
                      <a:r>
                        <a:rPr lang="ms-MY" sz="1600" b="1" noProof="0">
                          <a:effectLst/>
                          <a:latin typeface="Arial" panose="020B0604020202020204" pitchFamily="34" charset="0"/>
                          <a:cs typeface="Arial" panose="020B0604020202020204" pitchFamily="34" charset="0"/>
                        </a:rPr>
                        <a:t>PER PAX</a:t>
                      </a:r>
                    </a:p>
                    <a:p>
                      <a:pPr algn="ctr">
                        <a:lnSpc>
                          <a:spcPct val="100000"/>
                        </a:lnSpc>
                        <a:spcAft>
                          <a:spcPts val="0"/>
                        </a:spcAft>
                      </a:pPr>
                      <a:r>
                        <a:rPr lang="ms-MY" sz="1600" b="1" noProof="0">
                          <a:effectLst/>
                          <a:latin typeface="Arial" panose="020B0604020202020204" pitchFamily="34" charset="0"/>
                          <a:cs typeface="Arial" panose="020B0604020202020204" pitchFamily="34" charset="0"/>
                        </a:rPr>
                        <a:t>(RM)</a:t>
                      </a:r>
                    </a:p>
                    <a:p>
                      <a:pPr algn="ctr">
                        <a:lnSpc>
                          <a:spcPct val="100000"/>
                        </a:lnSpc>
                        <a:spcAft>
                          <a:spcPts val="0"/>
                        </a:spcAft>
                      </a:pPr>
                      <a:r>
                        <a:rPr lang="ms-MY" sz="1600" b="1" noProof="0">
                          <a:effectLst/>
                          <a:latin typeface="Arial" panose="020B0604020202020204" pitchFamily="34" charset="0"/>
                          <a:cs typeface="Arial" panose="020B0604020202020204" pitchFamily="34" charset="0"/>
                        </a:rPr>
                        <a:t>(c)</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lnSpc>
                          <a:spcPct val="100000"/>
                        </a:lnSpc>
                        <a:spcAft>
                          <a:spcPts val="0"/>
                        </a:spcAft>
                      </a:pPr>
                      <a:r>
                        <a:rPr lang="ms-MY" sz="1600" b="1" noProof="0">
                          <a:effectLst/>
                          <a:latin typeface="Arial" panose="020B0604020202020204" pitchFamily="34" charset="0"/>
                          <a:cs typeface="Arial" panose="020B0604020202020204" pitchFamily="34" charset="0"/>
                        </a:rPr>
                        <a:t>JUMLAH</a:t>
                      </a:r>
                    </a:p>
                    <a:p>
                      <a:pPr algn="ctr">
                        <a:lnSpc>
                          <a:spcPct val="100000"/>
                        </a:lnSpc>
                        <a:spcAft>
                          <a:spcPts val="0"/>
                        </a:spcAft>
                      </a:pPr>
                      <a:r>
                        <a:rPr lang="ms-MY" sz="1600" b="1" noProof="0">
                          <a:effectLst/>
                          <a:latin typeface="Arial" panose="020B0604020202020204" pitchFamily="34" charset="0"/>
                          <a:cs typeface="Arial" panose="020B0604020202020204" pitchFamily="34" charset="0"/>
                        </a:rPr>
                        <a:t>(RM)</a:t>
                      </a:r>
                    </a:p>
                    <a:p>
                      <a:pPr algn="ctr">
                        <a:lnSpc>
                          <a:spcPct val="100000"/>
                        </a:lnSpc>
                        <a:spcAft>
                          <a:spcPts val="0"/>
                        </a:spcAft>
                      </a:pPr>
                      <a:r>
                        <a:rPr lang="ms-MY" sz="1600" b="1" baseline="0" noProof="0">
                          <a:effectLst/>
                          <a:latin typeface="Arial" panose="020B0604020202020204" pitchFamily="34" charset="0"/>
                          <a:cs typeface="Arial" panose="020B0604020202020204" pitchFamily="34" charset="0"/>
                        </a:rPr>
                        <a:t>d = a * c</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l">
                        <a:lnSpc>
                          <a:spcPct val="100000"/>
                        </a:lnSpc>
                        <a:spcAft>
                          <a:spcPts val="0"/>
                        </a:spcAft>
                      </a:pPr>
                      <a:r>
                        <a:rPr lang="ms-MY" sz="1600" b="1" noProof="0">
                          <a:effectLst/>
                          <a:latin typeface="Arial" panose="020B0604020202020204" pitchFamily="34" charset="0"/>
                          <a:cs typeface="Arial" panose="020B0604020202020204" pitchFamily="34" charset="0"/>
                        </a:rPr>
                        <a:t>CATATAN</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extLst>
                  <a:ext uri="{0D108BD9-81ED-4DB2-BD59-A6C34878D82A}">
                    <a16:rowId xmlns:a16="http://schemas.microsoft.com/office/drawing/2014/main" val="10000"/>
                  </a:ext>
                </a:extLst>
              </a:tr>
              <a:tr h="286097">
                <a:tc gridSpan="6">
                  <a:txBody>
                    <a:bodyPr/>
                    <a:lstStyle/>
                    <a:p>
                      <a:pPr algn="l" fontAlgn="ctr">
                        <a:lnSpc>
                          <a:spcPts val="1570"/>
                        </a:lnSpc>
                        <a:spcAft>
                          <a:spcPts val="0"/>
                        </a:spcAft>
                      </a:pPr>
                      <a:r>
                        <a:rPr lang="ms-MY" sz="1600" b="1" kern="1200" noProof="0">
                          <a:effectLst/>
                          <a:latin typeface="Arial" panose="020B0604020202020204" pitchFamily="34" charset="0"/>
                          <a:cs typeface="Arial" panose="020B0604020202020204" pitchFamily="34" charset="0"/>
                        </a:rPr>
                        <a:t>(2b(i)) LATIHAN</a:t>
                      </a: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hMerge="1">
                  <a:txBody>
                    <a:bodyPr/>
                    <a:lstStyle/>
                    <a:p>
                      <a:endParaRPr lang="ms-MY"/>
                    </a:p>
                  </a:txBody>
                  <a:tcPr/>
                </a:tc>
                <a:tc hMerge="1">
                  <a:txBody>
                    <a:bodyPr/>
                    <a:lstStyle/>
                    <a:p>
                      <a:endParaRPr lang="ms-MY"/>
                    </a:p>
                  </a:txBody>
                  <a:tcPr/>
                </a:tc>
                <a:tc hMerge="1">
                  <a:txBody>
                    <a:bodyPr/>
                    <a:lstStyle/>
                    <a:p>
                      <a:endParaRPr lang="ms-MY"/>
                    </a:p>
                  </a:txBody>
                  <a:tcPr/>
                </a:tc>
                <a:tc hMerge="1">
                  <a:txBody>
                    <a:bodyPr/>
                    <a:lstStyle/>
                    <a:p>
                      <a:endParaRPr lang="ms-MY"/>
                    </a:p>
                  </a:txBody>
                  <a:tcPr/>
                </a:tc>
                <a:tc hMerge="1">
                  <a:txBody>
                    <a:bodyPr/>
                    <a:lstStyle/>
                    <a:p>
                      <a:endParaRPr lang="ms-MY"/>
                    </a:p>
                  </a:txBody>
                  <a:tcPr/>
                </a:tc>
                <a:tc>
                  <a:txBody>
                    <a:bodyPr/>
                    <a:lstStyle/>
                    <a:p>
                      <a:pPr algn="l" fontAlgn="ctr">
                        <a:lnSpc>
                          <a:spcPts val="1570"/>
                        </a:lnSpc>
                        <a:spcAft>
                          <a:spcPts val="0"/>
                        </a:spcAft>
                      </a:pPr>
                      <a:endParaRPr lang="ms-MY" sz="1600" b="1" noProof="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extLst>
                  <a:ext uri="{0D108BD9-81ED-4DB2-BD59-A6C34878D82A}">
                    <a16:rowId xmlns:a16="http://schemas.microsoft.com/office/drawing/2014/main" val="10001"/>
                  </a:ext>
                </a:extLst>
              </a:tr>
              <a:tr h="253363">
                <a:tc>
                  <a:txBody>
                    <a:bodyPr/>
                    <a:lstStyle/>
                    <a:p>
                      <a:pPr algn="ctr" fontAlgn="ctr">
                        <a:lnSpc>
                          <a:spcPts val="1570"/>
                        </a:lnSpc>
                        <a:spcAft>
                          <a:spcPts val="0"/>
                        </a:spcAft>
                      </a:pPr>
                      <a:r>
                        <a:rPr lang="ms-MY" sz="1600" kern="1200" noProof="0">
                          <a:effectLst/>
                          <a:latin typeface="Arial" panose="020B0604020202020204" pitchFamily="34" charset="0"/>
                          <a:cs typeface="Arial" panose="020B0604020202020204" pitchFamily="34" charset="0"/>
                        </a:rPr>
                        <a:t>1.</a:t>
                      </a:r>
                      <a:endParaRPr lang="ms-MY" sz="1600" noProof="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marL="0" marR="0" lvl="0" indent="0" algn="l" defTabSz="914400" rtl="0" eaLnBrk="1" fontAlgn="ctr" latinLnBrk="0" hangingPunct="1">
                        <a:lnSpc>
                          <a:spcPts val="1570"/>
                        </a:lnSpc>
                        <a:spcBef>
                          <a:spcPts val="0"/>
                        </a:spcBef>
                        <a:spcAft>
                          <a:spcPts val="0"/>
                        </a:spcAft>
                        <a:buClrTx/>
                        <a:buSzTx/>
                        <a:buFontTx/>
                        <a:buNone/>
                        <a:tabLst/>
                        <a:defRPr/>
                      </a:pPr>
                      <a:endParaRPr lang="ms-MY" sz="1600" b="0" i="0" u="none" strike="noStrike" noProof="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a:r>
                        <a:rPr lang="ms-MY" sz="1600" noProof="0">
                          <a:latin typeface="Arial" panose="020B0604020202020204" pitchFamily="34" charset="0"/>
                          <a:cs typeface="Arial" panose="020B0604020202020204" pitchFamily="34" charset="0"/>
                        </a:rPr>
                        <a:t>XX</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600" noProof="0">
                          <a:latin typeface="Arial" panose="020B0604020202020204" pitchFamily="34" charset="0"/>
                          <a:cs typeface="Arial" panose="020B0604020202020204" pitchFamily="34" charset="0"/>
                        </a:rPr>
                        <a:t>XXX.XX</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600" noProof="0">
                          <a:latin typeface="Arial" panose="020B0604020202020204" pitchFamily="34" charset="0"/>
                          <a:cs typeface="Arial" panose="020B0604020202020204" pitchFamily="34" charset="0"/>
                        </a:rPr>
                        <a:t>XXX,XXX.XX</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ms-MY" sz="1600" u="none" strike="noStrike" kern="1200" cap="none" spc="0" normalizeH="0" baseline="0" noProof="0">
                          <a:ln>
                            <a:noFill/>
                          </a:ln>
                          <a:effectLst/>
                          <a:uLnTx/>
                          <a:uFillTx/>
                          <a:latin typeface="Arial" panose="020B0604020202020204" pitchFamily="34" charset="0"/>
                          <a:cs typeface="Arial" panose="020B0604020202020204" pitchFamily="34" charset="0"/>
                        </a:rPr>
                        <a:t>XXX,XXX.XX</a:t>
                      </a:r>
                      <a:endParaRPr kumimoji="0" lang="ms-MY"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algn="l" rtl="0" fontAlgn="ctr"/>
                      <a:r>
                        <a:rPr lang="ms-MY" sz="1600" u="none" strike="noStrike" noProof="0">
                          <a:solidFill>
                            <a:schemeClr val="tx1"/>
                          </a:solidFill>
                          <a:effectLst/>
                          <a:latin typeface="Arial" panose="020B0604020202020204" pitchFamily="34" charset="0"/>
                          <a:cs typeface="Arial" panose="020B0604020202020204" pitchFamily="34" charset="0"/>
                        </a:rPr>
                        <a:t>Nyatakan</a:t>
                      </a:r>
                      <a:r>
                        <a:rPr lang="ms-MY" sz="1600" u="none" strike="noStrike" baseline="0" noProof="0">
                          <a:solidFill>
                            <a:schemeClr val="tx1"/>
                          </a:solidFill>
                          <a:effectLst/>
                          <a:latin typeface="Arial" panose="020B0604020202020204" pitchFamily="34" charset="0"/>
                          <a:cs typeface="Arial" panose="020B0604020202020204" pitchFamily="34" charset="0"/>
                        </a:rPr>
                        <a:t> bilangan hari bagi setiap sesi</a:t>
                      </a:r>
                      <a:endParaRPr lang="ms-MY" sz="1600" b="0" i="0" u="none" strike="noStrike" noProof="0">
                        <a:solidFill>
                          <a:schemeClr val="tx1"/>
                        </a:solidFill>
                        <a:effectLst/>
                        <a:latin typeface="Arial" panose="020B0604020202020204" pitchFamily="34" charset="0"/>
                        <a:cs typeface="Arial" panose="020B0604020202020204" pitchFamily="34" charset="0"/>
                      </a:endParaRPr>
                    </a:p>
                  </a:txBody>
                  <a:tcPr marL="9525" marR="9525" marT="9525" marB="0" anchor="ctr"/>
                </a:tc>
                <a:extLst>
                  <a:ext uri="{0D108BD9-81ED-4DB2-BD59-A6C34878D82A}">
                    <a16:rowId xmlns:a16="http://schemas.microsoft.com/office/drawing/2014/main" val="10002"/>
                  </a:ext>
                </a:extLst>
              </a:tr>
              <a:tr h="269018">
                <a:tc>
                  <a:txBody>
                    <a:bodyPr/>
                    <a:lstStyle/>
                    <a:p>
                      <a:pPr algn="ctr" fontAlgn="ctr">
                        <a:lnSpc>
                          <a:spcPts val="1570"/>
                        </a:lnSpc>
                        <a:spcAft>
                          <a:spcPts val="0"/>
                        </a:spcAft>
                      </a:pPr>
                      <a:r>
                        <a:rPr lang="ms-MY" sz="1600" kern="1200" noProof="0">
                          <a:effectLst/>
                          <a:latin typeface="Arial" panose="020B0604020202020204" pitchFamily="34" charset="0"/>
                          <a:cs typeface="Arial" panose="020B0604020202020204" pitchFamily="34" charset="0"/>
                        </a:rPr>
                        <a:t>2.</a:t>
                      </a:r>
                      <a:endParaRPr lang="ms-MY" sz="1600" noProof="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l" rtl="0" fontAlgn="ctr"/>
                      <a:endParaRPr lang="ms-MY" sz="1600" b="0" i="1" u="none" strike="noStrike" noProof="0">
                        <a:solidFill>
                          <a:srgbClr val="000000"/>
                        </a:solidFill>
                        <a:effectLst/>
                        <a:latin typeface="Arial" panose="020B0604020202020204" pitchFamily="34" charset="0"/>
                        <a:cs typeface="Arial" panose="020B0604020202020204" pitchFamily="34" charset="0"/>
                      </a:endParaRPr>
                    </a:p>
                  </a:txBody>
                  <a:tcPr marL="0" marR="0" marT="0" marB="0" anchor="ctr"/>
                </a:tc>
                <a:tc>
                  <a:txBody>
                    <a:bodyPr/>
                    <a:lstStyle/>
                    <a:p>
                      <a:pPr algn="ctr"/>
                      <a:r>
                        <a:rPr lang="ms-MY" sz="1600" noProof="0">
                          <a:latin typeface="Arial" panose="020B0604020202020204" pitchFamily="34" charset="0"/>
                          <a:cs typeface="Arial" panose="020B0604020202020204" pitchFamily="34" charset="0"/>
                        </a:rPr>
                        <a:t>XX</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600" noProof="0">
                          <a:latin typeface="Arial" panose="020B0604020202020204" pitchFamily="34" charset="0"/>
                          <a:cs typeface="Arial" panose="020B0604020202020204" pitchFamily="34" charset="0"/>
                        </a:rPr>
                        <a:t>XXX.XX</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600" noProof="0">
                          <a:latin typeface="Arial" panose="020B0604020202020204" pitchFamily="34" charset="0"/>
                          <a:cs typeface="Arial" panose="020B0604020202020204" pitchFamily="34" charset="0"/>
                        </a:rPr>
                        <a:t>XXX,XXX.XX</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ms-MY" sz="1600" u="none" strike="noStrike" kern="1200" cap="none" spc="0" normalizeH="0" baseline="0" noProof="0">
                          <a:ln>
                            <a:noFill/>
                          </a:ln>
                          <a:effectLst/>
                          <a:uLnTx/>
                          <a:uFillTx/>
                          <a:latin typeface="Arial" panose="020B0604020202020204" pitchFamily="34" charset="0"/>
                          <a:cs typeface="Arial" panose="020B0604020202020204" pitchFamily="34" charset="0"/>
                        </a:rPr>
                        <a:t>XXX,XXX.XX</a:t>
                      </a:r>
                      <a:endParaRPr kumimoji="0" lang="ms-MY"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algn="l" rtl="0" fontAlgn="ctr"/>
                      <a:endParaRPr lang="ms-MY" sz="16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nchor="ctr"/>
                </a:tc>
                <a:extLst>
                  <a:ext uri="{0D108BD9-81ED-4DB2-BD59-A6C34878D82A}">
                    <a16:rowId xmlns:a16="http://schemas.microsoft.com/office/drawing/2014/main" val="10003"/>
                  </a:ext>
                </a:extLst>
              </a:tr>
              <a:tr h="258768">
                <a:tc>
                  <a:txBody>
                    <a:bodyPr/>
                    <a:lstStyle/>
                    <a:p>
                      <a:pPr algn="ctr" fontAlgn="ctr">
                        <a:lnSpc>
                          <a:spcPts val="1570"/>
                        </a:lnSpc>
                        <a:spcAft>
                          <a:spcPts val="0"/>
                        </a:spcAft>
                      </a:pPr>
                      <a:r>
                        <a:rPr lang="ms-MY" sz="1600" kern="1200" noProof="0">
                          <a:effectLst/>
                          <a:latin typeface="Arial" panose="020B0604020202020204" pitchFamily="34" charset="0"/>
                          <a:cs typeface="Arial" panose="020B0604020202020204" pitchFamily="34" charset="0"/>
                        </a:rPr>
                        <a:t>3.</a:t>
                      </a:r>
                      <a:endParaRPr lang="ms-MY" sz="1600" noProof="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l" rtl="0" fontAlgn="ctr"/>
                      <a:endParaRPr lang="ms-MY" sz="16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nchor="ctr"/>
                </a:tc>
                <a:tc>
                  <a:txBody>
                    <a:bodyPr/>
                    <a:lstStyle/>
                    <a:p>
                      <a:pPr algn="ctr"/>
                      <a:r>
                        <a:rPr lang="ms-MY" sz="1600" noProof="0">
                          <a:latin typeface="Arial" panose="020B0604020202020204" pitchFamily="34" charset="0"/>
                          <a:cs typeface="Arial" panose="020B0604020202020204" pitchFamily="34" charset="0"/>
                        </a:rPr>
                        <a:t>XX</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600" noProof="0">
                          <a:latin typeface="Arial" panose="020B0604020202020204" pitchFamily="34" charset="0"/>
                          <a:cs typeface="Arial" panose="020B0604020202020204" pitchFamily="34" charset="0"/>
                        </a:rPr>
                        <a:t>XXX.XX</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600" noProof="0">
                          <a:latin typeface="Arial" panose="020B0604020202020204" pitchFamily="34" charset="0"/>
                          <a:cs typeface="Arial" panose="020B0604020202020204" pitchFamily="34" charset="0"/>
                        </a:rPr>
                        <a:t>XXX,XXX.XX</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ms-MY" sz="1600" u="none" strike="noStrike" kern="1200" cap="none" spc="0" normalizeH="0" baseline="0" noProof="0">
                          <a:ln>
                            <a:noFill/>
                          </a:ln>
                          <a:effectLst/>
                          <a:uLnTx/>
                          <a:uFillTx/>
                          <a:latin typeface="Arial" panose="020B0604020202020204" pitchFamily="34" charset="0"/>
                          <a:cs typeface="Arial" panose="020B0604020202020204" pitchFamily="34" charset="0"/>
                        </a:rPr>
                        <a:t>XXX,XXX.XX</a:t>
                      </a:r>
                      <a:endParaRPr kumimoji="0" lang="ms-MY"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endParaRPr lang="ms-MY" sz="16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nchor="ctr"/>
                </a:tc>
                <a:extLst>
                  <a:ext uri="{0D108BD9-81ED-4DB2-BD59-A6C34878D82A}">
                    <a16:rowId xmlns:a16="http://schemas.microsoft.com/office/drawing/2014/main" val="10004"/>
                  </a:ext>
                </a:extLst>
              </a:tr>
              <a:tr h="269018">
                <a:tc>
                  <a:txBody>
                    <a:bodyPr/>
                    <a:lstStyle/>
                    <a:p>
                      <a:pPr algn="ctr" fontAlgn="ctr">
                        <a:lnSpc>
                          <a:spcPts val="1570"/>
                        </a:lnSpc>
                        <a:spcAft>
                          <a:spcPts val="0"/>
                        </a:spcAft>
                      </a:pPr>
                      <a:r>
                        <a:rPr lang="ms-MY" sz="1600" kern="1200" noProof="0">
                          <a:effectLst/>
                          <a:latin typeface="Arial" panose="020B0604020202020204" pitchFamily="34" charset="0"/>
                          <a:cs typeface="Arial" panose="020B0604020202020204" pitchFamily="34" charset="0"/>
                        </a:rPr>
                        <a:t>4.</a:t>
                      </a:r>
                      <a:endParaRPr lang="ms-MY" sz="1600" noProof="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l" rtl="0" fontAlgn="ctr"/>
                      <a:endParaRPr lang="ms-MY" sz="1600" b="0" i="1" u="none" strike="noStrike" noProof="0">
                        <a:solidFill>
                          <a:srgbClr val="000000"/>
                        </a:solidFill>
                        <a:effectLst/>
                        <a:latin typeface="Arial" panose="020B0604020202020204" pitchFamily="34" charset="0"/>
                        <a:cs typeface="Arial" panose="020B0604020202020204" pitchFamily="34" charset="0"/>
                      </a:endParaRPr>
                    </a:p>
                  </a:txBody>
                  <a:tcPr marL="0" marR="0" marT="0" marB="0" anchor="ctr"/>
                </a:tc>
                <a:tc>
                  <a:txBody>
                    <a:bodyPr/>
                    <a:lstStyle/>
                    <a:p>
                      <a:pPr algn="ctr"/>
                      <a:r>
                        <a:rPr lang="ms-MY" sz="1600" noProof="0">
                          <a:latin typeface="Arial" panose="020B0604020202020204" pitchFamily="34" charset="0"/>
                          <a:cs typeface="Arial" panose="020B0604020202020204" pitchFamily="34" charset="0"/>
                        </a:rPr>
                        <a:t>XX</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600" noProof="0">
                          <a:latin typeface="Arial" panose="020B0604020202020204" pitchFamily="34" charset="0"/>
                          <a:cs typeface="Arial" panose="020B0604020202020204" pitchFamily="34" charset="0"/>
                        </a:rPr>
                        <a:t>XXX.XX</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600" noProof="0">
                          <a:latin typeface="Arial" panose="020B0604020202020204" pitchFamily="34" charset="0"/>
                          <a:cs typeface="Arial" panose="020B0604020202020204" pitchFamily="34" charset="0"/>
                        </a:rPr>
                        <a:t>XXX,XXX.XX</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ms-MY" sz="1600" u="none" strike="noStrike" kern="1200" cap="none" spc="0" normalizeH="0" baseline="0" noProof="0">
                          <a:ln>
                            <a:noFill/>
                          </a:ln>
                          <a:effectLst/>
                          <a:uLnTx/>
                          <a:uFillTx/>
                          <a:latin typeface="Arial" panose="020B0604020202020204" pitchFamily="34" charset="0"/>
                          <a:cs typeface="Arial" panose="020B0604020202020204" pitchFamily="34" charset="0"/>
                        </a:rPr>
                        <a:t>XXX,XXX.XX</a:t>
                      </a:r>
                      <a:endParaRPr kumimoji="0" lang="ms-MY"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algn="l" rtl="0" fontAlgn="ctr"/>
                      <a:endParaRPr lang="ms-MY" sz="1600" b="0" i="0" u="none" strike="noStrike" noProof="0">
                        <a:solidFill>
                          <a:srgbClr val="000000"/>
                        </a:solidFill>
                        <a:effectLst/>
                        <a:latin typeface="Arial" panose="020B0604020202020204" pitchFamily="34" charset="0"/>
                        <a:cs typeface="Arial" panose="020B0604020202020204" pitchFamily="34" charset="0"/>
                      </a:endParaRPr>
                    </a:p>
                  </a:txBody>
                  <a:tcPr marL="0" marR="0" marT="0" marB="0" anchor="ctr"/>
                </a:tc>
                <a:extLst>
                  <a:ext uri="{0D108BD9-81ED-4DB2-BD59-A6C34878D82A}">
                    <a16:rowId xmlns:a16="http://schemas.microsoft.com/office/drawing/2014/main" val="10005"/>
                  </a:ext>
                </a:extLst>
              </a:tr>
              <a:tr h="269018">
                <a:tc gridSpan="5">
                  <a:txBody>
                    <a:bodyPr/>
                    <a:lstStyle/>
                    <a:p>
                      <a:pPr algn="r"/>
                      <a:r>
                        <a:rPr lang="ms-MY" sz="1600" b="1" noProof="0">
                          <a:latin typeface="Arial" panose="020B0604020202020204" pitchFamily="34" charset="0"/>
                          <a:cs typeface="Arial" panose="020B0604020202020204" pitchFamily="34" charset="0"/>
                        </a:rPr>
                        <a:t>JUMLAH</a:t>
                      </a:r>
                    </a:p>
                  </a:txBody>
                  <a:tcPr marL="9523" marR="9523" marT="9524" marB="0" anchor="ctr"/>
                </a:tc>
                <a:tc hMerge="1">
                  <a:txBody>
                    <a:bodyPr/>
                    <a:lstStyle/>
                    <a:p>
                      <a:pPr algn="r"/>
                      <a:r>
                        <a:rPr lang="ms-MY" sz="1600" b="1" dirty="0">
                          <a:latin typeface="Arial" panose="020B0604020202020204" pitchFamily="34" charset="0"/>
                          <a:cs typeface="Arial" panose="020B0604020202020204" pitchFamily="34" charset="0"/>
                        </a:rPr>
                        <a:t>JUMLAH</a:t>
                      </a:r>
                    </a:p>
                  </a:txBody>
                  <a:tcPr marL="9523" marR="9523" marT="9524" marB="0" anchor="ctr"/>
                </a:tc>
                <a:tc hMerge="1">
                  <a:txBody>
                    <a:bodyPr/>
                    <a:lstStyle/>
                    <a:p>
                      <a:pPr algn="l"/>
                      <a:endParaRPr lang="ms-MY" sz="1400" dirty="0"/>
                    </a:p>
                  </a:txBody>
                  <a:tcPr marL="9523" marR="9523" marT="9525" marB="0" anchor="ctr"/>
                </a:tc>
                <a:tc hMerge="1">
                  <a:txBody>
                    <a:bodyPr/>
                    <a:lstStyle/>
                    <a:p>
                      <a:pPr algn="l"/>
                      <a:endParaRPr lang="ms-MY" sz="1400" dirty="0"/>
                    </a:p>
                  </a:txBody>
                  <a:tcPr/>
                </a:tc>
                <a:tc hMerge="1">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dirty="0">
                        <a:latin typeface="Arial" panose="020B0604020202020204" pitchFamily="34" charset="0"/>
                        <a:cs typeface="Arial" panose="020B0604020202020204" pitchFamily="34" charset="0"/>
                      </a:endParaRP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ms-MY" sz="1600" b="1" u="none" strike="noStrike" kern="1200" cap="none" spc="0" normalizeH="0" baseline="0" noProof="0">
                          <a:ln>
                            <a:noFill/>
                          </a:ln>
                          <a:effectLst/>
                          <a:uLnTx/>
                          <a:uFillTx/>
                          <a:latin typeface="Arial" panose="020B0604020202020204" pitchFamily="34" charset="0"/>
                          <a:cs typeface="Arial" panose="020B0604020202020204" pitchFamily="34" charset="0"/>
                        </a:rPr>
                        <a:t>XXX,XXX.XX</a:t>
                      </a:r>
                      <a:endParaRPr kumimoji="0" lang="ms-MY" sz="1600" b="1"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ms-MY" sz="16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864110152"/>
                  </a:ext>
                </a:extLst>
              </a:tr>
            </a:tbl>
          </a:graphicData>
        </a:graphic>
      </p:graphicFrame>
      <p:sp>
        <p:nvSpPr>
          <p:cNvPr id="5" name="TextBox 4">
            <a:extLst>
              <a:ext uri="{FF2B5EF4-FFF2-40B4-BE49-F238E27FC236}">
                <a16:creationId xmlns:a16="http://schemas.microsoft.com/office/drawing/2014/main" id="{958C1678-468D-444F-ACAD-4A371C975BBA}"/>
              </a:ext>
            </a:extLst>
          </p:cNvPr>
          <p:cNvSpPr txBox="1"/>
          <p:nvPr/>
        </p:nvSpPr>
        <p:spPr>
          <a:xfrm>
            <a:off x="783754" y="5589057"/>
            <a:ext cx="10789920" cy="492443"/>
          </a:xfrm>
          <a:prstGeom prst="rect">
            <a:avLst/>
          </a:prstGeom>
          <a:solidFill>
            <a:schemeClr val="bg1"/>
          </a:solidFill>
        </p:spPr>
        <p:txBody>
          <a:bodyPr wrap="square" rtlCol="0">
            <a:spAutoFit/>
          </a:bodyPr>
          <a:lstStyle/>
          <a:p>
            <a:r>
              <a:rPr lang="ms-MY" sz="1300" b="1" dirty="0">
                <a:latin typeface="Arial" panose="020B0604020202020204" pitchFamily="34" charset="0"/>
                <a:cs typeface="Arial" panose="020B0604020202020204" pitchFamily="34" charset="0"/>
              </a:rPr>
              <a:t>Nota:</a:t>
            </a:r>
          </a:p>
          <a:p>
            <a:r>
              <a:rPr lang="ms-MY" sz="1300" dirty="0">
                <a:latin typeface="Arial" panose="020B0604020202020204" pitchFamily="34" charset="0"/>
                <a:cs typeface="Arial" panose="020B0604020202020204" pitchFamily="34" charset="0"/>
              </a:rPr>
              <a:t>Sila gunakan format ini jika latihan melibatkan persijilan atau dikira secara per pax </a:t>
            </a:r>
          </a:p>
        </p:txBody>
      </p:sp>
      <p:sp>
        <p:nvSpPr>
          <p:cNvPr id="6" name="TextBox 5">
            <a:extLst>
              <a:ext uri="{FF2B5EF4-FFF2-40B4-BE49-F238E27FC236}">
                <a16:creationId xmlns:a16="http://schemas.microsoft.com/office/drawing/2014/main" id="{79ACFE77-AEFE-47FB-8EA8-809817758809}"/>
              </a:ext>
            </a:extLst>
          </p:cNvPr>
          <p:cNvSpPr txBox="1">
            <a:spLocks noChangeArrowheads="1"/>
          </p:cNvSpPr>
          <p:nvPr/>
        </p:nvSpPr>
        <p:spPr bwMode="auto">
          <a:xfrm>
            <a:off x="783754" y="908720"/>
            <a:ext cx="7632700" cy="369332"/>
          </a:xfrm>
          <a:prstGeom prst="rect">
            <a:avLst/>
          </a:prstGeom>
          <a:solidFill>
            <a:schemeClr val="bg1"/>
          </a:solidFill>
          <a:ln>
            <a:noFill/>
          </a:ln>
        </p:spPr>
        <p:txBody>
          <a:bodyPr>
            <a:spAutoFit/>
          </a:bodyPr>
          <a:lstStyle>
            <a:lvl1pPr eaLnBrk="0" hangingPunct="0">
              <a:spcBef>
                <a:spcPct val="20000"/>
              </a:spcBef>
              <a:buFont typeface="Arial" pitchFamily="34" charset="0"/>
              <a:buChar char="•"/>
              <a:defRPr sz="3200">
                <a:solidFill>
                  <a:schemeClr val="tx1"/>
                </a:solidFill>
                <a:latin typeface="Calibri" pitchFamily="34" charset="0"/>
                <a:ea typeface="MS PGothic"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MS PGothic"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MS PGothic"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9pPr>
          </a:lstStyle>
          <a:p>
            <a:pPr algn="just">
              <a:buFont typeface="Arial" pitchFamily="34" charset="0"/>
              <a:buNone/>
            </a:pPr>
            <a:r>
              <a:rPr lang="ms-MY" altLang="ms-MY" sz="1800" b="1" u="sng" dirty="0">
                <a:latin typeface="Arial" panose="020B0604020202020204" pitchFamily="34" charset="0"/>
                <a:cs typeface="Arial" panose="020B0604020202020204" pitchFamily="34" charset="0"/>
              </a:rPr>
              <a:t>Perincian Peruntukan</a:t>
            </a:r>
            <a:r>
              <a:rPr lang="ms-MY" altLang="ms-MY" sz="1800" dirty="0">
                <a:latin typeface="Arial" panose="020B0604020202020204" pitchFamily="34" charset="0"/>
                <a:cs typeface="Arial" panose="020B0604020202020204" pitchFamily="34" charset="0"/>
              </a:rPr>
              <a:t>: </a:t>
            </a:r>
          </a:p>
        </p:txBody>
      </p:sp>
      <p:sp>
        <p:nvSpPr>
          <p:cNvPr id="7" name="TextBox 6">
            <a:extLst>
              <a:ext uri="{FF2B5EF4-FFF2-40B4-BE49-F238E27FC236}">
                <a16:creationId xmlns:a16="http://schemas.microsoft.com/office/drawing/2014/main" id="{F32991CF-57A3-4D1C-92F7-DCF0D676817F}"/>
              </a:ext>
            </a:extLst>
          </p:cNvPr>
          <p:cNvSpPr txBox="1"/>
          <p:nvPr/>
        </p:nvSpPr>
        <p:spPr>
          <a:xfrm>
            <a:off x="8991581" y="6527479"/>
            <a:ext cx="3200420" cy="276999"/>
          </a:xfrm>
          <a:prstGeom prst="rect">
            <a:avLst/>
          </a:prstGeom>
          <a:noFill/>
        </p:spPr>
        <p:txBody>
          <a:bodyPr wrap="square">
            <a:spAutoFit/>
          </a:bodyPr>
          <a:lstStyle/>
          <a:p>
            <a:pPr algn="ctr">
              <a:buClr>
                <a:schemeClr val="accent1"/>
              </a:buClr>
              <a:buSzPct val="73000"/>
            </a:pPr>
            <a:r>
              <a:rPr lang="ms-MY" sz="1200" b="1" dirty="0">
                <a:solidFill>
                  <a:schemeClr val="bg1"/>
                </a:solidFill>
                <a:latin typeface="Arial" panose="020B0604020202020204" pitchFamily="34" charset="0"/>
                <a:cs typeface="Arial" panose="020B0604020202020204" pitchFamily="34" charset="0"/>
              </a:rPr>
              <a:t>*</a:t>
            </a:r>
            <a:r>
              <a:rPr lang="ms-MY" sz="1200" dirty="0">
                <a:solidFill>
                  <a:schemeClr val="bg1"/>
                </a:solidFill>
                <a:latin typeface="Arial" panose="020B0604020202020204" pitchFamily="34" charset="0"/>
                <a:cs typeface="Arial" panose="020B0604020202020204" pitchFamily="34" charset="0"/>
              </a:rPr>
              <a:t>Padam (delete) sekiranya tidak berkaitan</a:t>
            </a:r>
          </a:p>
        </p:txBody>
      </p:sp>
    </p:spTree>
    <p:extLst>
      <p:ext uri="{BB962C8B-B14F-4D97-AF65-F5344CB8AC3E}">
        <p14:creationId xmlns:p14="http://schemas.microsoft.com/office/powerpoint/2010/main" val="38029752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8244DA4-9B40-422A-8E8B-BD663E659F6E}"/>
              </a:ext>
            </a:extLst>
          </p:cNvPr>
          <p:cNvSpPr txBox="1"/>
          <p:nvPr/>
        </p:nvSpPr>
        <p:spPr>
          <a:xfrm>
            <a:off x="818606" y="323334"/>
            <a:ext cx="8395063" cy="400110"/>
          </a:xfrm>
          <a:prstGeom prst="rect">
            <a:avLst/>
          </a:prstGeom>
          <a:noFill/>
        </p:spPr>
        <p:txBody>
          <a:bodyPr wrap="square">
            <a:spAutoFit/>
          </a:bodyPr>
          <a:lstStyle/>
          <a:p>
            <a:pPr algn="ctr"/>
            <a:r>
              <a:rPr lang="fi-FI" sz="2000" b="1" dirty="0">
                <a:solidFill>
                  <a:srgbClr val="000000"/>
                </a:solidFill>
                <a:latin typeface="Arial" panose="020B0604020202020204" pitchFamily="34" charset="0"/>
                <a:ea typeface="MS PGothic" panose="020B0600070205080204" pitchFamily="34" charset="-128"/>
              </a:rPr>
              <a:t>PERINCIAN KOS: (E) </a:t>
            </a:r>
            <a:r>
              <a:rPr lang="en-US" sz="2000" b="1" dirty="0">
                <a:solidFill>
                  <a:srgbClr val="000000"/>
                </a:solidFill>
                <a:latin typeface="Arial" panose="020B0604020202020204" pitchFamily="34" charset="0"/>
                <a:ea typeface="MS PGothic" panose="020B0600070205080204" pitchFamily="34" charset="-128"/>
              </a:rPr>
              <a:t>PERKHIDMATAN ICT – KOS LATIHAN</a:t>
            </a:r>
            <a:endParaRPr lang="en-MY" sz="2000" dirty="0"/>
          </a:p>
        </p:txBody>
      </p:sp>
      <p:sp>
        <p:nvSpPr>
          <p:cNvPr id="9" name="TextBox 8">
            <a:extLst>
              <a:ext uri="{FF2B5EF4-FFF2-40B4-BE49-F238E27FC236}">
                <a16:creationId xmlns:a16="http://schemas.microsoft.com/office/drawing/2014/main" id="{5C78A6A0-AB3D-400E-8D5C-57317DD8A81F}"/>
              </a:ext>
            </a:extLst>
          </p:cNvPr>
          <p:cNvSpPr txBox="1">
            <a:spLocks noChangeArrowheads="1"/>
          </p:cNvSpPr>
          <p:nvPr/>
        </p:nvSpPr>
        <p:spPr bwMode="auto">
          <a:xfrm>
            <a:off x="783754" y="908720"/>
            <a:ext cx="76327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ea typeface="MS PGothic"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MS PGothic"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MS PGothic"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9pPr>
          </a:lstStyle>
          <a:p>
            <a:pPr algn="just">
              <a:buFont typeface="Arial" pitchFamily="34" charset="0"/>
              <a:buNone/>
            </a:pPr>
            <a:r>
              <a:rPr lang="ms-MY" altLang="ms-MY" sz="1800" b="1" u="sng" dirty="0">
                <a:latin typeface="Arial" panose="020B0604020202020204" pitchFamily="34" charset="0"/>
                <a:cs typeface="Arial" panose="020B0604020202020204" pitchFamily="34" charset="0"/>
              </a:rPr>
              <a:t>Perincian Peruntukan</a:t>
            </a:r>
            <a:r>
              <a:rPr lang="ms-MY" altLang="ms-MY" sz="1800" dirty="0">
                <a:latin typeface="Arial" panose="020B0604020202020204" pitchFamily="34" charset="0"/>
                <a:cs typeface="Arial" panose="020B0604020202020204" pitchFamily="34" charset="0"/>
              </a:rPr>
              <a:t>: </a:t>
            </a:r>
          </a:p>
        </p:txBody>
      </p:sp>
      <p:graphicFrame>
        <p:nvGraphicFramePr>
          <p:cNvPr id="10" name="Table 9">
            <a:extLst>
              <a:ext uri="{FF2B5EF4-FFF2-40B4-BE49-F238E27FC236}">
                <a16:creationId xmlns:a16="http://schemas.microsoft.com/office/drawing/2014/main" id="{258DAD57-4B30-4A76-BBB0-CF244887F7DA}"/>
              </a:ext>
            </a:extLst>
          </p:cNvPr>
          <p:cNvGraphicFramePr>
            <a:graphicFrameLocks noGrp="1"/>
          </p:cNvGraphicFramePr>
          <p:nvPr>
            <p:extLst>
              <p:ext uri="{D42A27DB-BD31-4B8C-83A1-F6EECF244321}">
                <p14:modId xmlns:p14="http://schemas.microsoft.com/office/powerpoint/2010/main" val="383960133"/>
              </p:ext>
            </p:extLst>
          </p:nvPr>
        </p:nvGraphicFramePr>
        <p:xfrm>
          <a:off x="542262" y="1540375"/>
          <a:ext cx="10951532" cy="2976767"/>
        </p:xfrm>
        <a:graphic>
          <a:graphicData uri="http://schemas.openxmlformats.org/drawingml/2006/table">
            <a:tbl>
              <a:tblPr firstRow="1" firstCol="1" bandRow="1">
                <a:tableStyleId>{5940675A-B579-460E-94D1-54222C63F5DA}</a:tableStyleId>
              </a:tblPr>
              <a:tblGrid>
                <a:gridCol w="564127">
                  <a:extLst>
                    <a:ext uri="{9D8B030D-6E8A-4147-A177-3AD203B41FA5}">
                      <a16:colId xmlns:a16="http://schemas.microsoft.com/office/drawing/2014/main" val="20000"/>
                    </a:ext>
                  </a:extLst>
                </a:gridCol>
                <a:gridCol w="2333930">
                  <a:extLst>
                    <a:ext uri="{9D8B030D-6E8A-4147-A177-3AD203B41FA5}">
                      <a16:colId xmlns:a16="http://schemas.microsoft.com/office/drawing/2014/main" val="20001"/>
                    </a:ext>
                  </a:extLst>
                </a:gridCol>
                <a:gridCol w="1581049">
                  <a:extLst>
                    <a:ext uri="{9D8B030D-6E8A-4147-A177-3AD203B41FA5}">
                      <a16:colId xmlns:a16="http://schemas.microsoft.com/office/drawing/2014/main" val="20002"/>
                    </a:ext>
                  </a:extLst>
                </a:gridCol>
                <a:gridCol w="1376025">
                  <a:extLst>
                    <a:ext uri="{9D8B030D-6E8A-4147-A177-3AD203B41FA5}">
                      <a16:colId xmlns:a16="http://schemas.microsoft.com/office/drawing/2014/main" val="20004"/>
                    </a:ext>
                  </a:extLst>
                </a:gridCol>
                <a:gridCol w="1783727">
                  <a:extLst>
                    <a:ext uri="{9D8B030D-6E8A-4147-A177-3AD203B41FA5}">
                      <a16:colId xmlns:a16="http://schemas.microsoft.com/office/drawing/2014/main" val="20005"/>
                    </a:ext>
                  </a:extLst>
                </a:gridCol>
                <a:gridCol w="1656337">
                  <a:extLst>
                    <a:ext uri="{9D8B030D-6E8A-4147-A177-3AD203B41FA5}">
                      <a16:colId xmlns:a16="http://schemas.microsoft.com/office/drawing/2014/main" val="20006"/>
                    </a:ext>
                  </a:extLst>
                </a:gridCol>
                <a:gridCol w="1656337">
                  <a:extLst>
                    <a:ext uri="{9D8B030D-6E8A-4147-A177-3AD203B41FA5}">
                      <a16:colId xmlns:a16="http://schemas.microsoft.com/office/drawing/2014/main" val="1730332795"/>
                    </a:ext>
                  </a:extLst>
                </a:gridCol>
              </a:tblGrid>
              <a:tr h="923671">
                <a:tc>
                  <a:txBody>
                    <a:bodyPr/>
                    <a:lstStyle/>
                    <a:p>
                      <a:pPr marL="90170" algn="ctr">
                        <a:lnSpc>
                          <a:spcPct val="100000"/>
                        </a:lnSpc>
                        <a:spcAft>
                          <a:spcPts val="0"/>
                        </a:spcAft>
                      </a:pPr>
                      <a:r>
                        <a:rPr lang="ms-MY" sz="1600" b="1" dirty="0">
                          <a:effectLst/>
                          <a:latin typeface="Arial" panose="020B0604020202020204" pitchFamily="34" charset="0"/>
                          <a:cs typeface="Arial" panose="020B0604020202020204" pitchFamily="34" charset="0"/>
                        </a:rPr>
                        <a:t>BIL.</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PERKARA</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marL="26670" algn="ctr">
                        <a:lnSpc>
                          <a:spcPct val="100000"/>
                        </a:lnSpc>
                        <a:spcAft>
                          <a:spcPts val="0"/>
                        </a:spcAft>
                      </a:pPr>
                      <a:r>
                        <a:rPr lang="ms-MY" sz="1600" b="1" dirty="0">
                          <a:effectLst/>
                          <a:latin typeface="Arial" panose="020B0604020202020204" pitchFamily="34" charset="0"/>
                          <a:cs typeface="Arial" panose="020B0604020202020204" pitchFamily="34" charset="0"/>
                        </a:rPr>
                        <a:t>BILANGAN</a:t>
                      </a:r>
                      <a:r>
                        <a:rPr lang="ms-MY" sz="1600" b="1" baseline="0" dirty="0">
                          <a:effectLst/>
                          <a:latin typeface="Arial" panose="020B0604020202020204" pitchFamily="34" charset="0"/>
                          <a:cs typeface="Arial" panose="020B0604020202020204" pitchFamily="34" charset="0"/>
                        </a:rPr>
                        <a:t> </a:t>
                      </a:r>
                      <a:r>
                        <a:rPr lang="ms-MY" sz="1600" b="1" dirty="0">
                          <a:effectLst/>
                          <a:latin typeface="Arial" panose="020B0604020202020204" pitchFamily="34" charset="0"/>
                          <a:cs typeface="Arial" panose="020B0604020202020204" pitchFamily="34" charset="0"/>
                        </a:rPr>
                        <a:t>PESERTA </a:t>
                      </a:r>
                      <a:r>
                        <a:rPr lang="ms-MY" sz="1600" b="1" baseline="0" dirty="0">
                          <a:effectLst/>
                          <a:latin typeface="Arial" panose="020B0604020202020204" pitchFamily="34" charset="0"/>
                          <a:cs typeface="Arial" panose="020B0604020202020204" pitchFamily="34" charset="0"/>
                        </a:rPr>
                        <a:t> (PER </a:t>
                      </a:r>
                      <a:r>
                        <a:rPr lang="ms-MY" sz="1600" b="1" dirty="0">
                          <a:effectLst/>
                          <a:latin typeface="Arial" panose="020B0604020202020204" pitchFamily="34" charset="0"/>
                          <a:cs typeface="Arial" panose="020B0604020202020204" pitchFamily="34" charset="0"/>
                        </a:rPr>
                        <a:t>SESI)</a:t>
                      </a:r>
                    </a:p>
                    <a:p>
                      <a:pPr marL="26670" algn="ctr">
                        <a:lnSpc>
                          <a:spcPct val="100000"/>
                        </a:lnSpc>
                        <a:spcAft>
                          <a:spcPts val="0"/>
                        </a:spcAft>
                      </a:pPr>
                      <a:r>
                        <a:rPr lang="en-US" sz="1600" b="1" dirty="0">
                          <a:effectLst/>
                          <a:latin typeface="Arial" panose="020B0604020202020204" pitchFamily="34" charset="0"/>
                          <a:cs typeface="Arial" panose="020B0604020202020204" pitchFamily="34" charset="0"/>
                        </a:rPr>
                        <a:t>(a)</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marL="26670" algn="ctr">
                        <a:lnSpc>
                          <a:spcPct val="100000"/>
                        </a:lnSpc>
                        <a:spcAft>
                          <a:spcPts val="0"/>
                        </a:spcAft>
                      </a:pPr>
                      <a:r>
                        <a:rPr lang="ms-MY" sz="1600" b="1" dirty="0">
                          <a:effectLst/>
                          <a:latin typeface="Arial" panose="020B0604020202020204" pitchFamily="34" charset="0"/>
                          <a:cs typeface="Arial" panose="020B0604020202020204" pitchFamily="34" charset="0"/>
                        </a:rPr>
                        <a:t>BILANGAN SESI</a:t>
                      </a:r>
                    </a:p>
                    <a:p>
                      <a:pPr marL="26670" algn="ctr">
                        <a:lnSpc>
                          <a:spcPct val="100000"/>
                        </a:lnSpc>
                        <a:spcAft>
                          <a:spcPts val="0"/>
                        </a:spcAft>
                      </a:pPr>
                      <a:r>
                        <a:rPr lang="en-US" sz="1600" b="1" dirty="0">
                          <a:effectLst/>
                          <a:latin typeface="Arial" panose="020B0604020202020204" pitchFamily="34" charset="0"/>
                          <a:cs typeface="Arial" panose="020B0604020202020204" pitchFamily="34" charset="0"/>
                        </a:rPr>
                        <a:t>(b)</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HARGA </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PER SESI</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p>
                    <a:p>
                      <a:pPr algn="ctr">
                        <a:lnSpc>
                          <a:spcPct val="100000"/>
                        </a:lnSpc>
                        <a:spcAft>
                          <a:spcPts val="0"/>
                        </a:spcAft>
                      </a:pPr>
                      <a:r>
                        <a:rPr lang="en-US" sz="1600" b="1" dirty="0">
                          <a:effectLst/>
                          <a:latin typeface="Arial" panose="020B0604020202020204" pitchFamily="34" charset="0"/>
                          <a:cs typeface="Arial" panose="020B0604020202020204" pitchFamily="34" charset="0"/>
                        </a:rPr>
                        <a:t>(c)</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JUMLAH</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p>
                    <a:p>
                      <a:pPr algn="ctr">
                        <a:lnSpc>
                          <a:spcPct val="100000"/>
                        </a:lnSpc>
                        <a:spcAft>
                          <a:spcPts val="0"/>
                        </a:spcAft>
                      </a:pPr>
                      <a:r>
                        <a:rPr lang="en-US" sz="1600" b="1" dirty="0">
                          <a:effectLst/>
                          <a:latin typeface="Arial" panose="020B0604020202020204" pitchFamily="34" charset="0"/>
                          <a:cs typeface="Arial" panose="020B0604020202020204" pitchFamily="34" charset="0"/>
                        </a:rPr>
                        <a:t>d = b * c</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CATATAN</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extLst>
                  <a:ext uri="{0D108BD9-81ED-4DB2-BD59-A6C34878D82A}">
                    <a16:rowId xmlns:a16="http://schemas.microsoft.com/office/drawing/2014/main" val="10000"/>
                  </a:ext>
                </a:extLst>
              </a:tr>
              <a:tr h="306223">
                <a:tc gridSpan="6">
                  <a:txBody>
                    <a:bodyPr/>
                    <a:lstStyle/>
                    <a:p>
                      <a:pPr algn="l" fontAlgn="ctr">
                        <a:lnSpc>
                          <a:spcPts val="1570"/>
                        </a:lnSpc>
                        <a:spcAft>
                          <a:spcPts val="0"/>
                        </a:spcAft>
                      </a:pPr>
                      <a:r>
                        <a:rPr lang="en-MY" sz="1600" b="1" kern="1200" dirty="0">
                          <a:effectLst/>
                          <a:latin typeface="Arial" panose="020B0604020202020204" pitchFamily="34" charset="0"/>
                          <a:cs typeface="Arial" panose="020B0604020202020204" pitchFamily="34" charset="0"/>
                        </a:rPr>
                        <a:t>(2b(ii)) LATIHAN</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hMerge="1">
                  <a:txBody>
                    <a:bodyPr/>
                    <a:lstStyle/>
                    <a:p>
                      <a:endParaRPr lang="ms-MY"/>
                    </a:p>
                  </a:txBody>
                  <a:tcPr/>
                </a:tc>
                <a:tc hMerge="1">
                  <a:txBody>
                    <a:bodyPr/>
                    <a:lstStyle/>
                    <a:p>
                      <a:endParaRPr lang="ms-MY"/>
                    </a:p>
                  </a:txBody>
                  <a:tcPr/>
                </a:tc>
                <a:tc hMerge="1">
                  <a:txBody>
                    <a:bodyPr/>
                    <a:lstStyle/>
                    <a:p>
                      <a:endParaRPr lang="ms-MY"/>
                    </a:p>
                  </a:txBody>
                  <a:tcPr/>
                </a:tc>
                <a:tc hMerge="1">
                  <a:txBody>
                    <a:bodyPr/>
                    <a:lstStyle/>
                    <a:p>
                      <a:endParaRPr lang="ms-MY"/>
                    </a:p>
                  </a:txBody>
                  <a:tcPr/>
                </a:tc>
                <a:tc hMerge="1">
                  <a:txBody>
                    <a:bodyPr/>
                    <a:lstStyle/>
                    <a:p>
                      <a:endParaRPr lang="ms-MY"/>
                    </a:p>
                  </a:txBody>
                  <a:tcPr/>
                </a:tc>
                <a:tc>
                  <a:txBody>
                    <a:bodyPr/>
                    <a:lstStyle/>
                    <a:p>
                      <a:pPr algn="l" fontAlgn="ctr">
                        <a:lnSpc>
                          <a:spcPts val="1570"/>
                        </a:lnSpc>
                        <a:spcAft>
                          <a:spcPts val="0"/>
                        </a:spcAft>
                      </a:pP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extLst>
                  <a:ext uri="{0D108BD9-81ED-4DB2-BD59-A6C34878D82A}">
                    <a16:rowId xmlns:a16="http://schemas.microsoft.com/office/drawing/2014/main" val="10001"/>
                  </a:ext>
                </a:extLst>
              </a:tr>
              <a:tr h="326242">
                <a:tc>
                  <a:txBody>
                    <a:bodyPr/>
                    <a:lstStyle/>
                    <a:p>
                      <a:pPr algn="ctr" fontAlgn="ctr">
                        <a:lnSpc>
                          <a:spcPts val="1570"/>
                        </a:lnSpc>
                        <a:spcAft>
                          <a:spcPts val="0"/>
                        </a:spcAft>
                      </a:pPr>
                      <a:r>
                        <a:rPr lang="en-MY" sz="1600" kern="1200" dirty="0">
                          <a:effectLst/>
                          <a:latin typeface="Arial" panose="020B0604020202020204" pitchFamily="34" charset="0"/>
                          <a:cs typeface="Arial" panose="020B0604020202020204" pitchFamily="34" charset="0"/>
                        </a:rPr>
                        <a:t>1.</a:t>
                      </a: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endParaRPr lang="ms-MY" sz="1600" dirty="0">
                        <a:latin typeface="Arial" panose="020B0604020202020204" pitchFamily="34" charset="0"/>
                        <a:cs typeface="Arial" panose="020B0604020202020204" pitchFamily="34" charset="0"/>
                      </a:endParaRPr>
                    </a:p>
                  </a:txBody>
                  <a:tcPr marL="9523" marR="9523" marT="9524" marB="0" anchor="ctr"/>
                </a:tc>
                <a:tc>
                  <a:txBody>
                    <a:bodyPr/>
                    <a:lstStyle/>
                    <a:p>
                      <a:pPr algn="ctr"/>
                      <a:r>
                        <a:rPr lang="en-US" sz="1600" dirty="0">
                          <a:latin typeface="Arial" panose="020B0604020202020204" pitchFamily="34" charset="0"/>
                          <a:cs typeface="Arial" panose="020B0604020202020204" pitchFamily="34" charset="0"/>
                        </a:rPr>
                        <a:t>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600" dirty="0">
                          <a:latin typeface="Arial" panose="020B0604020202020204" pitchFamily="34" charset="0"/>
                          <a:cs typeface="Arial" panose="020B0604020202020204" pitchFamily="34" charset="0"/>
                        </a:rPr>
                        <a:t>XX</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2"/>
                  </a:ext>
                </a:extLst>
              </a:tr>
              <a:tr h="326242">
                <a:tc>
                  <a:txBody>
                    <a:bodyPr/>
                    <a:lstStyle/>
                    <a:p>
                      <a:pPr algn="ctr" fontAlgn="ctr">
                        <a:lnSpc>
                          <a:spcPts val="1570"/>
                        </a:lnSpc>
                        <a:spcAft>
                          <a:spcPts val="0"/>
                        </a:spcAft>
                      </a:pPr>
                      <a:r>
                        <a:rPr lang="ms-MY" sz="1600" dirty="0">
                          <a:effectLst/>
                          <a:latin typeface="Arial" panose="020B0604020202020204" pitchFamily="34" charset="0"/>
                          <a:cs typeface="Arial" panose="020B0604020202020204" pitchFamily="34" charset="0"/>
                        </a:rPr>
                        <a:t>2.</a:t>
                      </a: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endParaRPr lang="ms-MY" sz="1600" dirty="0">
                        <a:latin typeface="Arial" panose="020B0604020202020204" pitchFamily="34" charset="0"/>
                        <a:cs typeface="Arial" panose="020B0604020202020204" pitchFamily="34" charset="0"/>
                      </a:endParaRPr>
                    </a:p>
                  </a:txBody>
                  <a:tcPr marL="9523" marR="9523" marT="9524" marB="0" anchor="ctr"/>
                </a:tc>
                <a:tc>
                  <a:txBody>
                    <a:bodyPr/>
                    <a:lstStyle/>
                    <a:p>
                      <a:pPr algn="ctr"/>
                      <a:r>
                        <a:rPr lang="en-US" sz="1600" dirty="0">
                          <a:latin typeface="Arial" panose="020B0604020202020204" pitchFamily="34" charset="0"/>
                          <a:cs typeface="Arial" panose="020B0604020202020204" pitchFamily="34" charset="0"/>
                        </a:rPr>
                        <a:t>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600" dirty="0">
                          <a:latin typeface="Arial" panose="020B0604020202020204" pitchFamily="34" charset="0"/>
                          <a:cs typeface="Arial" panose="020B0604020202020204" pitchFamily="34" charset="0"/>
                        </a:rPr>
                        <a:t>XX</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475292995"/>
                  </a:ext>
                </a:extLst>
              </a:tr>
              <a:tr h="326242">
                <a:tc>
                  <a:txBody>
                    <a:bodyPr/>
                    <a:lstStyle/>
                    <a:p>
                      <a:pPr algn="ctr" fontAlgn="ctr">
                        <a:lnSpc>
                          <a:spcPts val="1570"/>
                        </a:lnSpc>
                        <a:spcAft>
                          <a:spcPts val="0"/>
                        </a:spcAft>
                      </a:pPr>
                      <a:r>
                        <a:rPr lang="ms-MY" sz="1600" dirty="0">
                          <a:effectLst/>
                          <a:latin typeface="Arial" panose="020B0604020202020204" pitchFamily="34" charset="0"/>
                          <a:cs typeface="Arial" panose="020B0604020202020204" pitchFamily="34" charset="0"/>
                        </a:rPr>
                        <a:t>3.</a:t>
                      </a: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endParaRPr lang="ms-MY" sz="1600" dirty="0">
                        <a:latin typeface="Arial" panose="020B0604020202020204" pitchFamily="34" charset="0"/>
                        <a:cs typeface="Arial" panose="020B0604020202020204" pitchFamily="34" charset="0"/>
                      </a:endParaRPr>
                    </a:p>
                  </a:txBody>
                  <a:tcPr marL="9523" marR="9523" marT="9524" marB="0" anchor="ctr"/>
                </a:tc>
                <a:tc>
                  <a:txBody>
                    <a:bodyPr/>
                    <a:lstStyle/>
                    <a:p>
                      <a:pPr algn="ctr"/>
                      <a:r>
                        <a:rPr lang="en-US" sz="1600" dirty="0">
                          <a:latin typeface="Arial" panose="020B0604020202020204" pitchFamily="34" charset="0"/>
                          <a:cs typeface="Arial" panose="020B0604020202020204" pitchFamily="34" charset="0"/>
                        </a:rPr>
                        <a:t>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600" dirty="0">
                          <a:latin typeface="Arial" panose="020B0604020202020204" pitchFamily="34" charset="0"/>
                          <a:cs typeface="Arial" panose="020B0604020202020204" pitchFamily="34" charset="0"/>
                        </a:rPr>
                        <a:t>XX</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383404845"/>
                  </a:ext>
                </a:extLst>
              </a:tr>
              <a:tr h="344540">
                <a:tc>
                  <a:txBody>
                    <a:bodyPr/>
                    <a:lstStyle/>
                    <a:p>
                      <a:pPr algn="ctr">
                        <a:spcAft>
                          <a:spcPts val="0"/>
                        </a:spcAft>
                      </a:pPr>
                      <a:endParaRPr lang="ms-MY" sz="1600" b="1" dirty="0">
                        <a:effectLst/>
                        <a:latin typeface="Arial" panose="020B0604020202020204" pitchFamily="34" charset="0"/>
                        <a:ea typeface="Times New Roman"/>
                        <a:cs typeface="Arial" panose="020B0604020202020204" pitchFamily="34" charset="0"/>
                      </a:endParaRPr>
                    </a:p>
                  </a:txBody>
                  <a:tcPr marL="9523" marR="9523" marT="9525" marB="0" anchor="ctr"/>
                </a:tc>
                <a:tc gridSpan="4">
                  <a:txBody>
                    <a:bodyPr/>
                    <a:lstStyle/>
                    <a:p>
                      <a:pPr algn="r">
                        <a:spcAft>
                          <a:spcPts val="0"/>
                        </a:spcAft>
                      </a:pPr>
                      <a:r>
                        <a:rPr lang="ms-MY" sz="1600" dirty="0">
                          <a:effectLst/>
                          <a:latin typeface="Arial" panose="020B0604020202020204" pitchFamily="34" charset="0"/>
                          <a:cs typeface="Arial" panose="020B0604020202020204" pitchFamily="34" charset="0"/>
                        </a:rPr>
                        <a:t>JUMLAH</a:t>
                      </a:r>
                      <a:endParaRPr lang="ms-MY" sz="1600" b="1" dirty="0">
                        <a:effectLst/>
                        <a:latin typeface="Arial" panose="020B0604020202020204" pitchFamily="34" charset="0"/>
                        <a:ea typeface="Times New Roman"/>
                        <a:cs typeface="Arial" panose="020B0604020202020204" pitchFamily="34" charset="0"/>
                      </a:endParaRPr>
                    </a:p>
                  </a:txBody>
                  <a:tcPr marL="9523" marR="9523" marT="9525" marB="0" anchor="ctr"/>
                </a:tc>
                <a:tc hMerge="1">
                  <a:txBody>
                    <a:bodyPr/>
                    <a:lstStyle/>
                    <a:p>
                      <a:endParaRPr lang="en-MY"/>
                    </a:p>
                  </a:txBody>
                  <a:tcPr/>
                </a:tc>
                <a:tc hMerge="1">
                  <a:txBody>
                    <a:bodyPr/>
                    <a:lstStyle/>
                    <a:p>
                      <a:endParaRPr lang="en-MY"/>
                    </a:p>
                  </a:txBody>
                  <a:tcPr/>
                </a:tc>
                <a:tc hMerge="1">
                  <a:txBody>
                    <a:bodyPr/>
                    <a:lstStyle/>
                    <a:p>
                      <a:endParaRPr lang="en-MY"/>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XXX,XXX.XX</a:t>
                      </a:r>
                      <a:endParaRPr lang="ms-MY" sz="1600" b="1"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b="1"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512231901"/>
                  </a:ext>
                </a:extLst>
              </a:tr>
              <a:tr h="293617">
                <a:tc gridSpan="5">
                  <a:txBody>
                    <a:bodyPr/>
                    <a:lstStyle/>
                    <a:p>
                      <a:pPr algn="r">
                        <a:spcAft>
                          <a:spcPts val="0"/>
                        </a:spcAft>
                      </a:pPr>
                      <a:r>
                        <a:rPr lang="ms-MY" sz="1600" b="1" dirty="0">
                          <a:effectLst/>
                          <a:latin typeface="Arial" panose="020B0604020202020204" pitchFamily="34" charset="0"/>
                          <a:cs typeface="Arial" panose="020B0604020202020204" pitchFamily="34" charset="0"/>
                        </a:rPr>
                        <a:t>JUMLAH KESELURUHAN (2b) LATIHAN </a:t>
                      </a:r>
                    </a:p>
                  </a:txBody>
                  <a:tcPr marL="9523" marR="9523" marT="9525" marB="0" anchor="ctr"/>
                </a:tc>
                <a:tc hMerge="1">
                  <a:txBody>
                    <a:bodyPr/>
                    <a:lstStyle/>
                    <a:p>
                      <a:pPr algn="r">
                        <a:spcAft>
                          <a:spcPts val="0"/>
                        </a:spcAft>
                      </a:pPr>
                      <a:endParaRPr lang="ms-MY" sz="1600" b="1" dirty="0">
                        <a:effectLst/>
                        <a:latin typeface="Arial" panose="020B0604020202020204" pitchFamily="34" charset="0"/>
                        <a:cs typeface="Arial" panose="020B0604020202020204" pitchFamily="34" charset="0"/>
                      </a:endParaRPr>
                    </a:p>
                    <a:p>
                      <a:pPr algn="r">
                        <a:spcAft>
                          <a:spcPts val="0"/>
                        </a:spcAft>
                      </a:pPr>
                      <a:r>
                        <a:rPr lang="ms-MY" sz="1600" b="1" dirty="0">
                          <a:effectLst/>
                          <a:latin typeface="Arial" panose="020B0604020202020204" pitchFamily="34" charset="0"/>
                          <a:cs typeface="Arial" panose="020B0604020202020204" pitchFamily="34" charset="0"/>
                        </a:rPr>
                        <a:t>JUMLAH</a:t>
                      </a:r>
                      <a:endParaRPr lang="ms-MY" sz="1600" b="1" dirty="0">
                        <a:effectLst/>
                        <a:latin typeface="Arial" panose="020B0604020202020204" pitchFamily="34" charset="0"/>
                        <a:ea typeface="Times New Roman"/>
                        <a:cs typeface="Arial" panose="020B0604020202020204" pitchFamily="34" charset="0"/>
                      </a:endParaRPr>
                    </a:p>
                  </a:txBody>
                  <a:tcPr marL="9523" marR="9523" marT="9525" marB="0" anchor="ctr"/>
                </a:tc>
                <a:tc hMerge="1">
                  <a:txBody>
                    <a:bodyPr/>
                    <a:lstStyle/>
                    <a:p>
                      <a:endParaRPr lang="en-MY"/>
                    </a:p>
                  </a:txBody>
                  <a:tcPr/>
                </a:tc>
                <a:tc hMerge="1">
                  <a:txBody>
                    <a:bodyPr/>
                    <a:lstStyle/>
                    <a:p>
                      <a:endParaRPr lang="en-MY"/>
                    </a:p>
                  </a:txBody>
                  <a:tcPr/>
                </a:tc>
                <a:tc hMerge="1">
                  <a:txBody>
                    <a:bodyPr/>
                    <a:lstStyle/>
                    <a:p>
                      <a:endParaRPr lang="en-MY"/>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b="1" dirty="0">
                          <a:latin typeface="Arial" panose="020B0604020202020204" pitchFamily="34" charset="0"/>
                          <a:cs typeface="Arial" panose="020B0604020202020204" pitchFamily="34" charset="0"/>
                        </a:rPr>
                        <a:t>X,XXX,XXX.XX</a:t>
                      </a:r>
                      <a:endParaRPr lang="ms-MY" sz="1600" b="1"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b="1"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21342333"/>
                  </a:ext>
                </a:extLst>
              </a:tr>
            </a:tbl>
          </a:graphicData>
        </a:graphic>
      </p:graphicFrame>
      <p:sp>
        <p:nvSpPr>
          <p:cNvPr id="11" name="TextBox 10">
            <a:extLst>
              <a:ext uri="{FF2B5EF4-FFF2-40B4-BE49-F238E27FC236}">
                <a16:creationId xmlns:a16="http://schemas.microsoft.com/office/drawing/2014/main" id="{C1A299B9-BCF7-4815-AB85-2F7E8B236A9E}"/>
              </a:ext>
            </a:extLst>
          </p:cNvPr>
          <p:cNvSpPr txBox="1"/>
          <p:nvPr/>
        </p:nvSpPr>
        <p:spPr>
          <a:xfrm>
            <a:off x="783754" y="5317625"/>
            <a:ext cx="10414533" cy="492443"/>
          </a:xfrm>
          <a:prstGeom prst="rect">
            <a:avLst/>
          </a:prstGeom>
          <a:noFill/>
        </p:spPr>
        <p:txBody>
          <a:bodyPr wrap="square" rtlCol="0">
            <a:spAutoFit/>
          </a:bodyPr>
          <a:lstStyle/>
          <a:p>
            <a:r>
              <a:rPr lang="ms-MY" sz="1300" b="1" dirty="0">
                <a:latin typeface="Arial" panose="020B0604020202020204" pitchFamily="34" charset="0"/>
                <a:cs typeface="Arial" panose="020B0604020202020204" pitchFamily="34" charset="0"/>
              </a:rPr>
              <a:t>Nota:</a:t>
            </a:r>
          </a:p>
          <a:p>
            <a:r>
              <a:rPr lang="ms-MY" sz="1300" dirty="0">
                <a:latin typeface="Arial" panose="020B0604020202020204" pitchFamily="34" charset="0"/>
                <a:cs typeface="Arial" panose="020B0604020202020204" pitchFamily="34" charset="0"/>
              </a:rPr>
              <a:t>Sila gunakan format ini jika latihan mengikut sesi seperti Taklimat / Bengkel</a:t>
            </a:r>
          </a:p>
        </p:txBody>
      </p:sp>
      <p:sp>
        <p:nvSpPr>
          <p:cNvPr id="6" name="TextBox 5">
            <a:extLst>
              <a:ext uri="{FF2B5EF4-FFF2-40B4-BE49-F238E27FC236}">
                <a16:creationId xmlns:a16="http://schemas.microsoft.com/office/drawing/2014/main" id="{40DBBA7B-5525-459F-B424-BDE155AB5A23}"/>
              </a:ext>
            </a:extLst>
          </p:cNvPr>
          <p:cNvSpPr txBox="1"/>
          <p:nvPr/>
        </p:nvSpPr>
        <p:spPr>
          <a:xfrm>
            <a:off x="8991581" y="6527479"/>
            <a:ext cx="3200420" cy="276999"/>
          </a:xfrm>
          <a:prstGeom prst="rect">
            <a:avLst/>
          </a:prstGeom>
          <a:noFill/>
        </p:spPr>
        <p:txBody>
          <a:bodyPr wrap="square">
            <a:spAutoFit/>
          </a:bodyPr>
          <a:lstStyle/>
          <a:p>
            <a:pPr algn="ctr">
              <a:buClr>
                <a:schemeClr val="accent1"/>
              </a:buClr>
              <a:buSzPct val="73000"/>
            </a:pPr>
            <a:r>
              <a:rPr lang="ms-MY" sz="1200" b="1" dirty="0">
                <a:solidFill>
                  <a:schemeClr val="bg1"/>
                </a:solidFill>
                <a:latin typeface="Arial" panose="020B0604020202020204" pitchFamily="34" charset="0"/>
                <a:cs typeface="Arial" panose="020B0604020202020204" pitchFamily="34" charset="0"/>
              </a:rPr>
              <a:t>*</a:t>
            </a:r>
            <a:r>
              <a:rPr lang="ms-MY" sz="1200" dirty="0">
                <a:solidFill>
                  <a:schemeClr val="bg1"/>
                </a:solidFill>
                <a:latin typeface="Arial" panose="020B0604020202020204" pitchFamily="34" charset="0"/>
                <a:cs typeface="Arial" panose="020B0604020202020204" pitchFamily="34" charset="0"/>
              </a:rPr>
              <a:t>Padam (delete) sekiranya tidak berkaitan</a:t>
            </a:r>
          </a:p>
        </p:txBody>
      </p:sp>
    </p:spTree>
    <p:extLst>
      <p:ext uri="{BB962C8B-B14F-4D97-AF65-F5344CB8AC3E}">
        <p14:creationId xmlns:p14="http://schemas.microsoft.com/office/powerpoint/2010/main" val="39527411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8244DA4-9B40-422A-8E8B-BD663E659F6E}"/>
              </a:ext>
            </a:extLst>
          </p:cNvPr>
          <p:cNvSpPr txBox="1"/>
          <p:nvPr/>
        </p:nvSpPr>
        <p:spPr>
          <a:xfrm>
            <a:off x="818606" y="323334"/>
            <a:ext cx="8395063" cy="400110"/>
          </a:xfrm>
          <a:prstGeom prst="rect">
            <a:avLst/>
          </a:prstGeom>
          <a:noFill/>
        </p:spPr>
        <p:txBody>
          <a:bodyPr wrap="square">
            <a:spAutoFit/>
          </a:bodyPr>
          <a:lstStyle/>
          <a:p>
            <a:pPr algn="ctr"/>
            <a:r>
              <a:rPr lang="fi-FI" sz="2000" b="1" dirty="0">
                <a:solidFill>
                  <a:srgbClr val="000000"/>
                </a:solidFill>
                <a:latin typeface="Arial" panose="020B0604020202020204" pitchFamily="34" charset="0"/>
                <a:ea typeface="MS PGothic" panose="020B0600070205080204" pitchFamily="34" charset="-128"/>
              </a:rPr>
              <a:t>PERINCIAN KOS: (E) </a:t>
            </a:r>
            <a:r>
              <a:rPr lang="en-US" sz="2000" b="1" dirty="0">
                <a:solidFill>
                  <a:srgbClr val="000000"/>
                </a:solidFill>
                <a:latin typeface="Arial" panose="020B0604020202020204" pitchFamily="34" charset="0"/>
                <a:ea typeface="MS PGothic" panose="020B0600070205080204" pitchFamily="34" charset="-128"/>
              </a:rPr>
              <a:t>PERKHIDMATAN ICT – KOS LATIHAN</a:t>
            </a:r>
            <a:endParaRPr lang="en-MY" sz="2000" dirty="0"/>
          </a:p>
        </p:txBody>
      </p:sp>
      <p:sp>
        <p:nvSpPr>
          <p:cNvPr id="9" name="TextBox 8">
            <a:extLst>
              <a:ext uri="{FF2B5EF4-FFF2-40B4-BE49-F238E27FC236}">
                <a16:creationId xmlns:a16="http://schemas.microsoft.com/office/drawing/2014/main" id="{5C78A6A0-AB3D-400E-8D5C-57317DD8A81F}"/>
              </a:ext>
            </a:extLst>
          </p:cNvPr>
          <p:cNvSpPr txBox="1">
            <a:spLocks noChangeArrowheads="1"/>
          </p:cNvSpPr>
          <p:nvPr/>
        </p:nvSpPr>
        <p:spPr bwMode="auto">
          <a:xfrm>
            <a:off x="783754" y="908720"/>
            <a:ext cx="76327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ea typeface="MS PGothic"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MS PGothic"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MS PGothic"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9pPr>
          </a:lstStyle>
          <a:p>
            <a:pPr algn="just">
              <a:buFont typeface="Arial" pitchFamily="34" charset="0"/>
              <a:buNone/>
            </a:pPr>
            <a:r>
              <a:rPr lang="ms-MY" altLang="ms-MY" sz="1800" b="1" u="sng" dirty="0">
                <a:latin typeface="Arial" panose="020B0604020202020204" pitchFamily="34" charset="0"/>
                <a:cs typeface="Arial" panose="020B0604020202020204" pitchFamily="34" charset="0"/>
              </a:rPr>
              <a:t>Perincian Peruntukan</a:t>
            </a:r>
            <a:r>
              <a:rPr lang="ms-MY" altLang="ms-MY" sz="1800" dirty="0">
                <a:latin typeface="Arial" panose="020B0604020202020204" pitchFamily="34" charset="0"/>
                <a:cs typeface="Arial" panose="020B0604020202020204" pitchFamily="34" charset="0"/>
              </a:rPr>
              <a:t>: </a:t>
            </a:r>
          </a:p>
        </p:txBody>
      </p:sp>
      <p:graphicFrame>
        <p:nvGraphicFramePr>
          <p:cNvPr id="6" name="Table 5">
            <a:extLst>
              <a:ext uri="{FF2B5EF4-FFF2-40B4-BE49-F238E27FC236}">
                <a16:creationId xmlns:a16="http://schemas.microsoft.com/office/drawing/2014/main" id="{87378C02-208C-4594-BFEC-FE12E45EABA1}"/>
              </a:ext>
            </a:extLst>
          </p:cNvPr>
          <p:cNvGraphicFramePr>
            <a:graphicFrameLocks noGrp="1"/>
          </p:cNvGraphicFramePr>
          <p:nvPr>
            <p:extLst>
              <p:ext uri="{D42A27DB-BD31-4B8C-83A1-F6EECF244321}">
                <p14:modId xmlns:p14="http://schemas.microsoft.com/office/powerpoint/2010/main" val="1591657821"/>
              </p:ext>
            </p:extLst>
          </p:nvPr>
        </p:nvGraphicFramePr>
        <p:xfrm>
          <a:off x="351666" y="1615259"/>
          <a:ext cx="11661809" cy="3243574"/>
        </p:xfrm>
        <a:graphic>
          <a:graphicData uri="http://schemas.openxmlformats.org/drawingml/2006/table">
            <a:tbl>
              <a:tblPr firstRow="1" firstCol="1" bandRow="1">
                <a:tableStyleId>{5940675A-B579-460E-94D1-54222C63F5DA}</a:tableStyleId>
              </a:tblPr>
              <a:tblGrid>
                <a:gridCol w="551249">
                  <a:extLst>
                    <a:ext uri="{9D8B030D-6E8A-4147-A177-3AD203B41FA5}">
                      <a16:colId xmlns:a16="http://schemas.microsoft.com/office/drawing/2014/main" val="20000"/>
                    </a:ext>
                  </a:extLst>
                </a:gridCol>
                <a:gridCol w="3114510">
                  <a:extLst>
                    <a:ext uri="{9D8B030D-6E8A-4147-A177-3AD203B41FA5}">
                      <a16:colId xmlns:a16="http://schemas.microsoft.com/office/drawing/2014/main" val="20001"/>
                    </a:ext>
                  </a:extLst>
                </a:gridCol>
                <a:gridCol w="1000808">
                  <a:extLst>
                    <a:ext uri="{9D8B030D-6E8A-4147-A177-3AD203B41FA5}">
                      <a16:colId xmlns:a16="http://schemas.microsoft.com/office/drawing/2014/main" val="20002"/>
                    </a:ext>
                  </a:extLst>
                </a:gridCol>
                <a:gridCol w="1429112">
                  <a:extLst>
                    <a:ext uri="{9D8B030D-6E8A-4147-A177-3AD203B41FA5}">
                      <a16:colId xmlns:a16="http://schemas.microsoft.com/office/drawing/2014/main" val="232177247"/>
                    </a:ext>
                  </a:extLst>
                </a:gridCol>
                <a:gridCol w="1429112">
                  <a:extLst>
                    <a:ext uri="{9D8B030D-6E8A-4147-A177-3AD203B41FA5}">
                      <a16:colId xmlns:a16="http://schemas.microsoft.com/office/drawing/2014/main" val="1759243033"/>
                    </a:ext>
                  </a:extLst>
                </a:gridCol>
                <a:gridCol w="1434731">
                  <a:extLst>
                    <a:ext uri="{9D8B030D-6E8A-4147-A177-3AD203B41FA5}">
                      <a16:colId xmlns:a16="http://schemas.microsoft.com/office/drawing/2014/main" val="1837603491"/>
                    </a:ext>
                  </a:extLst>
                </a:gridCol>
                <a:gridCol w="2702287">
                  <a:extLst>
                    <a:ext uri="{9D8B030D-6E8A-4147-A177-3AD203B41FA5}">
                      <a16:colId xmlns:a16="http://schemas.microsoft.com/office/drawing/2014/main" val="20007"/>
                    </a:ext>
                  </a:extLst>
                </a:gridCol>
              </a:tblGrid>
              <a:tr h="478391">
                <a:tc>
                  <a:txBody>
                    <a:bodyPr/>
                    <a:lstStyle/>
                    <a:p>
                      <a:pPr marL="90170" algn="ctr">
                        <a:lnSpc>
                          <a:spcPct val="100000"/>
                        </a:lnSpc>
                        <a:spcAft>
                          <a:spcPts val="0"/>
                        </a:spcAft>
                      </a:pPr>
                      <a:r>
                        <a:rPr lang="ms-MY" sz="1400" b="1" dirty="0">
                          <a:effectLst/>
                          <a:latin typeface="Arial" panose="020B0604020202020204" pitchFamily="34" charset="0"/>
                          <a:cs typeface="Arial" panose="020B0604020202020204" pitchFamily="34" charset="0"/>
                        </a:rPr>
                        <a:t>BIL</a:t>
                      </a:r>
                      <a:endParaRPr lang="ms-MY" sz="14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tc>
                <a:tc>
                  <a:txBody>
                    <a:bodyPr/>
                    <a:lstStyle/>
                    <a:p>
                      <a:pPr algn="ctr">
                        <a:lnSpc>
                          <a:spcPct val="100000"/>
                        </a:lnSpc>
                        <a:spcAft>
                          <a:spcPts val="0"/>
                        </a:spcAft>
                      </a:pPr>
                      <a:r>
                        <a:rPr lang="ms-MY" sz="1400" b="1" dirty="0">
                          <a:effectLst/>
                          <a:latin typeface="Arial" panose="020B0604020202020204" pitchFamily="34" charset="0"/>
                          <a:cs typeface="Arial" panose="020B0604020202020204" pitchFamily="34" charset="0"/>
                        </a:rPr>
                        <a:t>PERKARA</a:t>
                      </a:r>
                      <a:endParaRPr lang="ms-MY" sz="14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tc>
                <a:tc>
                  <a:txBody>
                    <a:bodyPr/>
                    <a:lstStyle/>
                    <a:p>
                      <a:pPr marL="2667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ms-MY" sz="1400" b="1" dirty="0">
                          <a:effectLst/>
                          <a:latin typeface="Arial" panose="020B0604020202020204" pitchFamily="34" charset="0"/>
                          <a:cs typeface="Arial" panose="020B0604020202020204" pitchFamily="34" charset="0"/>
                        </a:rPr>
                        <a:t>KUANTITI </a:t>
                      </a:r>
                      <a:r>
                        <a:rPr lang="ms-MY" sz="1400" dirty="0">
                          <a:solidFill>
                            <a:schemeClr val="tx1"/>
                          </a:solidFill>
                          <a:effectLst/>
                          <a:latin typeface="Arial" panose="020B0604020202020204" pitchFamily="34" charset="0"/>
                          <a:cs typeface="Arial" panose="020B0604020202020204" pitchFamily="34" charset="0"/>
                        </a:rPr>
                        <a:t>[a]</a:t>
                      </a:r>
                      <a:endParaRPr lang="en-MY" sz="1400" dirty="0">
                        <a:solidFill>
                          <a:schemeClr val="tx1"/>
                        </a:solidFill>
                        <a:effectLst/>
                        <a:latin typeface="Arial" panose="020B0604020202020204" pitchFamily="34" charset="0"/>
                        <a:ea typeface="Times New Roman"/>
                        <a:cs typeface="Arial" panose="020B0604020202020204" pitchFamily="34" charset="0"/>
                      </a:endParaRPr>
                    </a:p>
                    <a:p>
                      <a:pPr marL="26670" algn="ctr">
                        <a:lnSpc>
                          <a:spcPct val="100000"/>
                        </a:lnSpc>
                        <a:spcAft>
                          <a:spcPts val="0"/>
                        </a:spcAft>
                      </a:pPr>
                      <a:endParaRPr lang="ms-MY" sz="14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tc>
                <a:tc>
                  <a:txBody>
                    <a:bodyPr/>
                    <a:lstStyle/>
                    <a:p>
                      <a:pPr algn="ctr">
                        <a:lnSpc>
                          <a:spcPct val="100000"/>
                        </a:lnSpc>
                        <a:spcAft>
                          <a:spcPts val="0"/>
                        </a:spcAft>
                      </a:pPr>
                      <a:r>
                        <a:rPr lang="ms-MY" sz="1400" b="1" dirty="0">
                          <a:effectLst/>
                          <a:latin typeface="Arial" panose="020B0604020202020204" pitchFamily="34" charset="0"/>
                          <a:cs typeface="Arial" panose="020B0604020202020204" pitchFamily="34" charset="0"/>
                        </a:rPr>
                        <a:t>HARGA SEUNIT SEBULAN </a:t>
                      </a:r>
                    </a:p>
                    <a:p>
                      <a:pPr algn="ctr">
                        <a:lnSpc>
                          <a:spcPct val="100000"/>
                        </a:lnSpc>
                        <a:spcAft>
                          <a:spcPts val="0"/>
                        </a:spcAft>
                      </a:pPr>
                      <a:r>
                        <a:rPr lang="ms-MY" sz="1400" b="1" dirty="0">
                          <a:effectLst/>
                          <a:latin typeface="Arial" panose="020B0604020202020204" pitchFamily="34" charset="0"/>
                          <a:cs typeface="Arial" panose="020B0604020202020204" pitchFamily="34" charset="0"/>
                        </a:rPr>
                        <a:t>(RM)</a:t>
                      </a:r>
                    </a:p>
                    <a:p>
                      <a:pPr algn="ctr">
                        <a:lnSpc>
                          <a:spcPct val="100000"/>
                        </a:lnSpc>
                        <a:spcAft>
                          <a:spcPts val="0"/>
                        </a:spcAft>
                      </a:pPr>
                      <a:r>
                        <a:rPr lang="ms-MY" sz="1400" dirty="0">
                          <a:solidFill>
                            <a:schemeClr val="tx1"/>
                          </a:solidFill>
                          <a:effectLst/>
                          <a:latin typeface="Arial" panose="020B0604020202020204" pitchFamily="34" charset="0"/>
                          <a:cs typeface="Arial" panose="020B0604020202020204" pitchFamily="34" charset="0"/>
                        </a:rPr>
                        <a:t>[b]</a:t>
                      </a:r>
                      <a:endParaRPr lang="ms-MY" sz="1400" b="1" dirty="0">
                        <a:solidFill>
                          <a:schemeClr val="tx1"/>
                        </a:solidFill>
                        <a:effectLst/>
                        <a:latin typeface="Arial" panose="020B0604020202020204" pitchFamily="34" charset="0"/>
                        <a:ea typeface="Times New Roman"/>
                        <a:cs typeface="Arial" panose="020B0604020202020204" pitchFamily="34" charset="0"/>
                      </a:endParaRPr>
                    </a:p>
                  </a:txBody>
                  <a:tcPr marL="7142" marR="7142" marT="7143" marB="0"/>
                </a:tc>
                <a:tc>
                  <a:txBody>
                    <a:bodyPr/>
                    <a:lstStyle/>
                    <a:p>
                      <a:pPr algn="ctr">
                        <a:lnSpc>
                          <a:spcPct val="100000"/>
                        </a:lnSpc>
                        <a:spcAft>
                          <a:spcPts val="0"/>
                        </a:spcAft>
                      </a:pPr>
                      <a:r>
                        <a:rPr lang="ms-MY" sz="1400" b="1" dirty="0">
                          <a:effectLst/>
                          <a:latin typeface="Arial" panose="020B0604020202020204" pitchFamily="34" charset="0"/>
                          <a:cs typeface="Arial" panose="020B0604020202020204" pitchFamily="34" charset="0"/>
                        </a:rPr>
                        <a:t>JUMLAH HARGA</a:t>
                      </a:r>
                    </a:p>
                    <a:p>
                      <a:pPr algn="ctr">
                        <a:lnSpc>
                          <a:spcPct val="100000"/>
                        </a:lnSpc>
                        <a:spcAft>
                          <a:spcPts val="0"/>
                        </a:spcAft>
                      </a:pPr>
                      <a:r>
                        <a:rPr lang="ms-MY" sz="1400" b="1" dirty="0">
                          <a:effectLst/>
                          <a:latin typeface="Arial" panose="020B0604020202020204" pitchFamily="34" charset="0"/>
                          <a:cs typeface="Arial" panose="020B0604020202020204" pitchFamily="34" charset="0"/>
                        </a:rPr>
                        <a:t>12 BULAN</a:t>
                      </a:r>
                    </a:p>
                    <a:p>
                      <a:pPr algn="ctr">
                        <a:lnSpc>
                          <a:spcPct val="100000"/>
                        </a:lnSpc>
                        <a:spcAft>
                          <a:spcPts val="0"/>
                        </a:spcAft>
                      </a:pPr>
                      <a:r>
                        <a:rPr lang="ms-MY" sz="1400" b="1" dirty="0">
                          <a:effectLst/>
                          <a:latin typeface="Arial" panose="020B0604020202020204" pitchFamily="34" charset="0"/>
                          <a:cs typeface="Arial" panose="020B0604020202020204" pitchFamily="34" charset="0"/>
                        </a:rPr>
                        <a:t>(RM)</a:t>
                      </a:r>
                    </a:p>
                    <a:p>
                      <a:pPr algn="ctr">
                        <a:lnSpc>
                          <a:spcPct val="100000"/>
                        </a:lnSpc>
                        <a:spcAft>
                          <a:spcPts val="0"/>
                        </a:spcAft>
                      </a:pPr>
                      <a:r>
                        <a:rPr lang="ms-MY" sz="1400" dirty="0">
                          <a:solidFill>
                            <a:schemeClr val="tx1"/>
                          </a:solidFill>
                          <a:effectLst/>
                          <a:latin typeface="Arial" panose="020B0604020202020204" pitchFamily="34" charset="0"/>
                          <a:cs typeface="Arial" panose="020B0604020202020204" pitchFamily="34" charset="0"/>
                        </a:rPr>
                        <a:t>[c]=[a]x[b]x12</a:t>
                      </a:r>
                      <a:endParaRPr lang="ms-MY" sz="1400" b="1" dirty="0">
                        <a:solidFill>
                          <a:schemeClr val="tx1"/>
                        </a:solidFill>
                        <a:effectLst/>
                        <a:latin typeface="Arial" panose="020B0604020202020204" pitchFamily="34" charset="0"/>
                        <a:ea typeface="Times New Roman"/>
                        <a:cs typeface="Arial" panose="020B0604020202020204" pitchFamily="34" charset="0"/>
                      </a:endParaRPr>
                    </a:p>
                  </a:txBody>
                  <a:tcPr marL="7142" marR="7142" marT="7143" marB="0"/>
                </a:tc>
                <a:tc>
                  <a:txBody>
                    <a:bodyPr/>
                    <a:lstStyle/>
                    <a:p>
                      <a:pPr algn="ctr">
                        <a:lnSpc>
                          <a:spcPct val="100000"/>
                        </a:lnSpc>
                        <a:spcAft>
                          <a:spcPts val="0"/>
                        </a:spcAft>
                      </a:pPr>
                      <a:r>
                        <a:rPr lang="ms-MY" sz="1400" b="1" dirty="0">
                          <a:effectLst/>
                          <a:latin typeface="Arial" panose="020B0604020202020204" pitchFamily="34" charset="0"/>
                          <a:cs typeface="Arial" panose="020B0604020202020204" pitchFamily="34" charset="0"/>
                        </a:rPr>
                        <a:t>JUMLAH HARGA </a:t>
                      </a:r>
                    </a:p>
                    <a:p>
                      <a:pPr algn="ctr">
                        <a:lnSpc>
                          <a:spcPct val="100000"/>
                        </a:lnSpc>
                        <a:spcAft>
                          <a:spcPts val="0"/>
                        </a:spcAft>
                      </a:pPr>
                      <a:r>
                        <a:rPr lang="ms-MY" sz="1400" b="1" dirty="0">
                          <a:effectLst/>
                          <a:latin typeface="Arial" panose="020B0604020202020204" pitchFamily="34" charset="0"/>
                          <a:cs typeface="Arial" panose="020B0604020202020204" pitchFamily="34" charset="0"/>
                        </a:rPr>
                        <a:t>(XX BULAN)</a:t>
                      </a:r>
                    </a:p>
                    <a:p>
                      <a:pPr algn="ctr">
                        <a:lnSpc>
                          <a:spcPct val="100000"/>
                        </a:lnSpc>
                        <a:spcAft>
                          <a:spcPts val="0"/>
                        </a:spcAft>
                      </a:pPr>
                      <a:r>
                        <a:rPr lang="ms-MY" sz="1400" b="1" dirty="0">
                          <a:effectLst/>
                          <a:latin typeface="Arial" panose="020B0604020202020204" pitchFamily="34" charset="0"/>
                          <a:cs typeface="Arial" panose="020B0604020202020204" pitchFamily="34" charset="0"/>
                        </a:rPr>
                        <a:t>(RM)</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ms-MY" sz="1400" dirty="0">
                          <a:solidFill>
                            <a:schemeClr val="tx1"/>
                          </a:solidFill>
                          <a:effectLst/>
                          <a:latin typeface="Arial" panose="020B0604020202020204" pitchFamily="34" charset="0"/>
                          <a:cs typeface="Arial" panose="020B0604020202020204" pitchFamily="34" charset="0"/>
                        </a:rPr>
                        <a:t>[d]=[a]x[b]</a:t>
                      </a:r>
                      <a:r>
                        <a:rPr lang="ms-MY" sz="1200" dirty="0">
                          <a:solidFill>
                            <a:schemeClr val="tx1"/>
                          </a:solidFill>
                          <a:effectLst/>
                          <a:latin typeface="Arial" panose="020B0604020202020204" pitchFamily="34" charset="0"/>
                          <a:cs typeface="Arial" panose="020B0604020202020204" pitchFamily="34" charset="0"/>
                        </a:rPr>
                        <a:t>x[XX bulan]</a:t>
                      </a:r>
                      <a:endParaRPr lang="ms-MY" sz="1400" b="1" dirty="0">
                        <a:solidFill>
                          <a:schemeClr val="tx1"/>
                        </a:solidFill>
                        <a:effectLst/>
                        <a:latin typeface="Arial" panose="020B0604020202020204" pitchFamily="34" charset="0"/>
                        <a:ea typeface="Times New Roman"/>
                        <a:cs typeface="Arial" panose="020B0604020202020204" pitchFamily="34" charset="0"/>
                      </a:endParaRPr>
                    </a:p>
                  </a:txBody>
                  <a:tcPr marL="7142" marR="7142" marT="7143"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b="1" dirty="0">
                          <a:effectLst/>
                          <a:latin typeface="Arial" panose="020B0604020202020204" pitchFamily="34" charset="0"/>
                          <a:cs typeface="Arial" panose="020B0604020202020204" pitchFamily="34" charset="0"/>
                        </a:rPr>
                        <a:t>CATATAN</a:t>
                      </a:r>
                    </a:p>
                    <a:p>
                      <a:pPr algn="ctr">
                        <a:lnSpc>
                          <a:spcPct val="100000"/>
                        </a:lnSpc>
                        <a:spcAft>
                          <a:spcPts val="0"/>
                        </a:spcAft>
                      </a:pPr>
                      <a:endParaRPr lang="ms-MY" sz="1400" b="1" dirty="0">
                        <a:solidFill>
                          <a:schemeClr val="tx1"/>
                        </a:solidFill>
                        <a:effectLst/>
                        <a:latin typeface="Arial" panose="020B0604020202020204" pitchFamily="34" charset="0"/>
                        <a:ea typeface="Times New Roman"/>
                        <a:cs typeface="Arial" panose="020B0604020202020204" pitchFamily="34" charset="0"/>
                      </a:endParaRPr>
                    </a:p>
                  </a:txBody>
                  <a:tcPr marL="7142" marR="7142" marT="7143" marB="0"/>
                </a:tc>
                <a:extLst>
                  <a:ext uri="{0D108BD9-81ED-4DB2-BD59-A6C34878D82A}">
                    <a16:rowId xmlns:a16="http://schemas.microsoft.com/office/drawing/2014/main" val="10000"/>
                  </a:ext>
                </a:extLst>
              </a:tr>
              <a:tr h="313940">
                <a:tc gridSpan="6">
                  <a:txBody>
                    <a:bodyPr/>
                    <a:lstStyle/>
                    <a:p>
                      <a:pPr marL="0" indent="0" algn="l" fontAlgn="ctr">
                        <a:lnSpc>
                          <a:spcPct val="100000"/>
                        </a:lnSpc>
                        <a:spcAft>
                          <a:spcPts val="0"/>
                        </a:spcAft>
                        <a:buNone/>
                      </a:pPr>
                      <a:r>
                        <a:rPr lang="en-MY" sz="1400" b="1" kern="1200" dirty="0">
                          <a:effectLst/>
                          <a:latin typeface="Arial" panose="020B0604020202020204" pitchFamily="34" charset="0"/>
                          <a:cs typeface="Arial" panose="020B0604020202020204" pitchFamily="34" charset="0"/>
                        </a:rPr>
                        <a:t>(E) PERKHIDMATAN ICT</a:t>
                      </a:r>
                      <a:endParaRPr lang="ms-MY" sz="1400" b="1" dirty="0">
                        <a:solidFill>
                          <a:schemeClr val="tx1"/>
                        </a:solidFill>
                        <a:effectLst/>
                        <a:latin typeface="Arial" panose="020B0604020202020204" pitchFamily="34" charset="0"/>
                        <a:ea typeface="Times New Roman"/>
                        <a:cs typeface="Arial" panose="020B0604020202020204" pitchFamily="34" charset="0"/>
                      </a:endParaRPr>
                    </a:p>
                  </a:txBody>
                  <a:tcPr marL="7142" marR="7142" marT="7143" marB="0" anchor="ctr"/>
                </a:tc>
                <a:tc hMerge="1">
                  <a:txBody>
                    <a:bodyPr/>
                    <a:lstStyle/>
                    <a:p>
                      <a:pPr fontAlgn="ctr">
                        <a:lnSpc>
                          <a:spcPts val="1570"/>
                        </a:lnSpc>
                        <a:spcAft>
                          <a:spcPts val="0"/>
                        </a:spcAft>
                      </a:pPr>
                      <a:endParaRPr lang="ms-MY" sz="1600" dirty="0">
                        <a:effectLst/>
                        <a:latin typeface="+mj-lt"/>
                        <a:ea typeface="Times New Roman"/>
                      </a:endParaRPr>
                    </a:p>
                  </a:txBody>
                  <a:tcPr marL="9523" marR="9523" marT="9524" marB="0" anchor="ctr"/>
                </a:tc>
                <a:tc hMerge="1">
                  <a:txBody>
                    <a:bodyPr/>
                    <a:lstStyle/>
                    <a:p>
                      <a:endParaRPr lang="en-US"/>
                    </a:p>
                  </a:txBody>
                  <a:tcPr/>
                </a:tc>
                <a:tc hMerge="1">
                  <a:txBody>
                    <a:bodyPr/>
                    <a:lstStyle/>
                    <a:p>
                      <a:endParaRPr lang="en-US"/>
                    </a:p>
                  </a:txBody>
                  <a:tcPr/>
                </a:tc>
                <a:tc hMerge="1">
                  <a:txBody>
                    <a:bodyPr/>
                    <a:lstStyle/>
                    <a:p>
                      <a:endParaRPr lang="en-MY"/>
                    </a:p>
                  </a:txBody>
                  <a:tcPr/>
                </a:tc>
                <a:tc hMerge="1">
                  <a:txBody>
                    <a:bodyPr/>
                    <a:lstStyle/>
                    <a:p>
                      <a:endParaRPr lang="en-MY"/>
                    </a:p>
                  </a:txBody>
                  <a:tcPr/>
                </a:tc>
                <a:tc>
                  <a:txBody>
                    <a:bodyPr/>
                    <a:lstStyle/>
                    <a:p>
                      <a:pPr algn="l" fontAlgn="ctr">
                        <a:lnSpc>
                          <a:spcPts val="1570"/>
                        </a:lnSpc>
                        <a:spcAft>
                          <a:spcPts val="0"/>
                        </a:spcAft>
                      </a:pPr>
                      <a:endParaRPr lang="ms-MY" sz="1400" b="1" dirty="0">
                        <a:solidFill>
                          <a:schemeClr val="tx1"/>
                        </a:solidFill>
                        <a:effectLst/>
                        <a:latin typeface="Arial" panose="020B0604020202020204" pitchFamily="34" charset="0"/>
                        <a:ea typeface="Times New Roman"/>
                        <a:cs typeface="Arial" panose="020B0604020202020204" pitchFamily="34" charset="0"/>
                      </a:endParaRPr>
                    </a:p>
                  </a:txBody>
                  <a:tcPr marL="7142" marR="7142" marT="7143" marB="0" anchor="ctr"/>
                </a:tc>
                <a:extLst>
                  <a:ext uri="{0D108BD9-81ED-4DB2-BD59-A6C34878D82A}">
                    <a16:rowId xmlns:a16="http://schemas.microsoft.com/office/drawing/2014/main" val="10001"/>
                  </a:ext>
                </a:extLst>
              </a:tr>
              <a:tr h="260183">
                <a:tc>
                  <a:txBody>
                    <a:bodyPr/>
                    <a:lstStyle/>
                    <a:p>
                      <a:pPr algn="ctr">
                        <a:lnSpc>
                          <a:spcPct val="115000"/>
                        </a:lnSpc>
                        <a:spcBef>
                          <a:spcPts val="300"/>
                        </a:spcBef>
                        <a:spcAft>
                          <a:spcPts val="300"/>
                        </a:spcAft>
                      </a:pPr>
                      <a:r>
                        <a:rPr lang="ms-MY" sz="1400" b="0" noProof="0">
                          <a:solidFill>
                            <a:schemeClr val="tx1"/>
                          </a:solidFill>
                          <a:effectLst/>
                          <a:latin typeface="Arial" panose="020B0604020202020204" pitchFamily="34" charset="0"/>
                          <a:ea typeface="Calibri"/>
                          <a:cs typeface="Arial" panose="020B0604020202020204" pitchFamily="34" charset="0"/>
                        </a:rPr>
                        <a:t>1.</a:t>
                      </a:r>
                    </a:p>
                  </a:txBody>
                  <a:tcPr marL="51435" marR="51435" marT="0" marB="0"/>
                </a:tc>
                <a:tc>
                  <a:txBody>
                    <a:bodyPr/>
                    <a:lstStyle/>
                    <a:p>
                      <a:r>
                        <a:rPr lang="ms-MY" sz="1400" kern="1200" noProof="0" dirty="0">
                          <a:solidFill>
                            <a:schemeClr val="dk1"/>
                          </a:solidFill>
                          <a:effectLst/>
                          <a:latin typeface="Arial" panose="020B0604020202020204" pitchFamily="34" charset="0"/>
                          <a:ea typeface="+mn-ea"/>
                          <a:cs typeface="Arial" panose="020B0604020202020204" pitchFamily="34" charset="0"/>
                        </a:rPr>
                        <a:t>XXXXXXX</a:t>
                      </a:r>
                    </a:p>
                  </a:txBody>
                  <a:tcPr marL="68580" marR="68580" marT="0" marB="0"/>
                </a:tc>
                <a:tc>
                  <a:txBody>
                    <a:bodyPr/>
                    <a:lstStyle/>
                    <a:p>
                      <a:pPr algn="ctr">
                        <a:lnSpc>
                          <a:spcPct val="100000"/>
                        </a:lnSpc>
                        <a:spcBef>
                          <a:spcPts val="300"/>
                        </a:spcBef>
                        <a:spcAft>
                          <a:spcPts val="300"/>
                        </a:spcAft>
                      </a:pPr>
                      <a:r>
                        <a:rPr lang="ms-MY" sz="1400" noProof="0">
                          <a:effectLst/>
                          <a:latin typeface="Arial" panose="020B0604020202020204" pitchFamily="34" charset="0"/>
                          <a:ea typeface="Calibri" panose="020F0502020204030204" pitchFamily="34" charset="0"/>
                          <a:cs typeface="Arial" panose="020B0604020202020204" pitchFamily="34" charset="0"/>
                        </a:rPr>
                        <a:t>XX</a:t>
                      </a:r>
                    </a:p>
                  </a:txBody>
                  <a:tcPr marL="68580" marR="68580" marT="0" marB="0"/>
                </a:tc>
                <a:tc>
                  <a:txBody>
                    <a:bodyPr/>
                    <a:lstStyle/>
                    <a:p>
                      <a:pPr marL="0" marR="0" lvl="0" indent="0" algn="r" defTabSz="914400" rtl="0" eaLnBrk="1" fontAlgn="auto" latinLnBrk="0" hangingPunct="1">
                        <a:lnSpc>
                          <a:spcPct val="150000"/>
                        </a:lnSpc>
                        <a:spcBef>
                          <a:spcPts val="300"/>
                        </a:spcBef>
                        <a:spcAft>
                          <a:spcPts val="300"/>
                        </a:spcAft>
                        <a:buClr>
                          <a:srgbClr val="000000"/>
                        </a:buClr>
                        <a:buSzTx/>
                        <a:buFont typeface="Arial"/>
                        <a:buNone/>
                        <a:tabLst/>
                        <a:defRPr/>
                      </a:pPr>
                      <a:r>
                        <a:rPr lang="ms-MY" sz="1400" noProof="0">
                          <a:effectLst/>
                          <a:latin typeface="Arial" panose="020B0604020202020204" pitchFamily="34" charset="0"/>
                          <a:ea typeface="Calibri" panose="020F0502020204030204" pitchFamily="34" charset="0"/>
                          <a:cs typeface="Arial" panose="020B0604020202020204" pitchFamily="34" charset="0"/>
                        </a:rPr>
                        <a:t>XX,XXX.XX</a:t>
                      </a:r>
                    </a:p>
                    <a:p>
                      <a:pPr algn="r">
                        <a:lnSpc>
                          <a:spcPct val="150000"/>
                        </a:lnSpc>
                        <a:spcBef>
                          <a:spcPts val="300"/>
                        </a:spcBef>
                        <a:spcAft>
                          <a:spcPts val="300"/>
                        </a:spcAft>
                      </a:pPr>
                      <a:endParaRPr lang="ms-MY" sz="1400" noProof="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50000"/>
                        </a:lnSpc>
                        <a:spcBef>
                          <a:spcPts val="300"/>
                        </a:spcBef>
                        <a:spcAft>
                          <a:spcPts val="300"/>
                        </a:spcAft>
                      </a:pPr>
                      <a:r>
                        <a:rPr lang="ms-MY" sz="1400" noProof="0">
                          <a:effectLst/>
                          <a:latin typeface="Arial" panose="020B0604020202020204" pitchFamily="34" charset="0"/>
                          <a:ea typeface="Calibri" panose="020F0502020204030204" pitchFamily="34" charset="0"/>
                          <a:cs typeface="Arial" panose="020B0604020202020204" pitchFamily="34" charset="0"/>
                        </a:rPr>
                        <a:t>XX,XXX.XX</a:t>
                      </a:r>
                    </a:p>
                  </a:txBody>
                  <a:tcPr marL="68580" marR="68580" marT="0" marB="0"/>
                </a:tc>
                <a:tc>
                  <a:txBody>
                    <a:bodyPr/>
                    <a:lstStyle/>
                    <a:p>
                      <a:pPr algn="r">
                        <a:lnSpc>
                          <a:spcPct val="150000"/>
                        </a:lnSpc>
                        <a:spcBef>
                          <a:spcPts val="300"/>
                        </a:spcBef>
                        <a:spcAft>
                          <a:spcPts val="300"/>
                        </a:spcAft>
                      </a:pPr>
                      <a:r>
                        <a:rPr lang="ms-MY" sz="1400" noProof="0">
                          <a:effectLst/>
                          <a:latin typeface="Arial" panose="020B0604020202020204" pitchFamily="34" charset="0"/>
                          <a:ea typeface="Calibri" panose="020F0502020204030204" pitchFamily="34" charset="0"/>
                          <a:cs typeface="Arial" panose="020B0604020202020204" pitchFamily="34" charset="0"/>
                        </a:rPr>
                        <a:t>XXX,XXX.XX</a:t>
                      </a:r>
                    </a:p>
                  </a:txBody>
                  <a:tcPr marL="68580" marR="68580" marT="0" marB="0"/>
                </a:tc>
                <a:tc>
                  <a:txBody>
                    <a:bodyPr/>
                    <a:lstStyle/>
                    <a:p>
                      <a:pPr algn="l">
                        <a:lnSpc>
                          <a:spcPct val="115000"/>
                        </a:lnSpc>
                        <a:spcBef>
                          <a:spcPts val="300"/>
                        </a:spcBef>
                        <a:spcAft>
                          <a:spcPts val="300"/>
                        </a:spcAft>
                      </a:pPr>
                      <a:r>
                        <a:rPr lang="ms-MY" sz="1400" u="sng" noProof="0" dirty="0">
                          <a:solidFill>
                            <a:schemeClr val="tx1"/>
                          </a:solidFill>
                          <a:effectLst/>
                          <a:latin typeface="Arial" panose="020B0604020202020204" pitchFamily="34" charset="0"/>
                          <a:ea typeface="Calibri"/>
                          <a:cs typeface="Arial" panose="020B0604020202020204" pitchFamily="34" charset="0"/>
                        </a:rPr>
                        <a:t>Lokasi Penempatan</a:t>
                      </a:r>
                      <a:r>
                        <a:rPr lang="ms-MY" sz="1400" noProof="0" dirty="0">
                          <a:solidFill>
                            <a:schemeClr val="tx1"/>
                          </a:solidFill>
                          <a:effectLst/>
                          <a:latin typeface="Arial" panose="020B0604020202020204" pitchFamily="34" charset="0"/>
                          <a:ea typeface="Calibri"/>
                          <a:cs typeface="Arial" panose="020B0604020202020204" pitchFamily="34" charset="0"/>
                        </a:rPr>
                        <a:t>: XXXX (XX unit) dan XXX (XX unit)</a:t>
                      </a:r>
                      <a:endParaRPr lang="ms-MY" sz="1400" baseline="0" noProof="0" dirty="0">
                        <a:solidFill>
                          <a:schemeClr val="tx1"/>
                        </a:solidFill>
                        <a:effectLst/>
                        <a:latin typeface="Arial" panose="020B0604020202020204" pitchFamily="34" charset="0"/>
                        <a:ea typeface="Calibri"/>
                        <a:cs typeface="Arial" panose="020B0604020202020204" pitchFamily="34" charset="0"/>
                      </a:endParaRPr>
                    </a:p>
                    <a:p>
                      <a:pPr marL="0" marR="0" lvl="0" indent="0" algn="just" defTabSz="914400" rtl="0" eaLnBrk="1" fontAlgn="auto" latinLnBrk="0" hangingPunct="1">
                        <a:lnSpc>
                          <a:spcPct val="115000"/>
                        </a:lnSpc>
                        <a:spcBef>
                          <a:spcPts val="300"/>
                        </a:spcBef>
                        <a:spcAft>
                          <a:spcPts val="300"/>
                        </a:spcAft>
                        <a:buClrTx/>
                        <a:buSzTx/>
                        <a:buFontTx/>
                        <a:buNone/>
                        <a:tabLst/>
                        <a:defRPr/>
                      </a:pPr>
                      <a:r>
                        <a:rPr lang="ms-MY" sz="1400" u="sng" baseline="0" noProof="0" dirty="0">
                          <a:solidFill>
                            <a:schemeClr val="tx1"/>
                          </a:solidFill>
                          <a:effectLst/>
                          <a:latin typeface="Arial" panose="020B0604020202020204" pitchFamily="34" charset="0"/>
                          <a:cs typeface="Arial" panose="020B0604020202020204" pitchFamily="34" charset="0"/>
                        </a:rPr>
                        <a:t>Kegunaan:</a:t>
                      </a:r>
                      <a:r>
                        <a:rPr lang="ms-MY" sz="1400" u="none" baseline="0" noProof="0" dirty="0">
                          <a:solidFill>
                            <a:schemeClr val="tx1"/>
                          </a:solidFill>
                          <a:effectLst/>
                          <a:latin typeface="Arial" panose="020B0604020202020204" pitchFamily="34" charset="0"/>
                          <a:cs typeface="Arial" panose="020B0604020202020204" pitchFamily="34" charset="0"/>
                        </a:rPr>
                        <a:t> </a:t>
                      </a:r>
                    </a:p>
                    <a:p>
                      <a:pPr marL="400050" indent="-303213" algn="just" fontAlgn="ctr">
                        <a:buFont typeface="+mj-lt"/>
                        <a:buAutoNum type="romanLcPeriod"/>
                      </a:pPr>
                      <a:r>
                        <a:rPr lang="ms-MY" sz="1400" u="none" strike="noStrike" noProof="0" dirty="0">
                          <a:solidFill>
                            <a:schemeClr val="tx1"/>
                          </a:solidFill>
                          <a:effectLst/>
                          <a:latin typeface="Arial" panose="020B0604020202020204" pitchFamily="34" charset="0"/>
                          <a:cs typeface="Arial" panose="020B0604020202020204" pitchFamily="34" charset="0"/>
                        </a:rPr>
                        <a:t>XXXXXXX</a:t>
                      </a:r>
                      <a:endParaRPr lang="ms-MY" sz="1400" u="none" strike="noStrike" baseline="0" noProof="0" dirty="0">
                        <a:solidFill>
                          <a:schemeClr val="tx1"/>
                        </a:solidFill>
                        <a:effectLst/>
                        <a:latin typeface="Arial" panose="020B0604020202020204" pitchFamily="34" charset="0"/>
                        <a:cs typeface="Arial" panose="020B0604020202020204" pitchFamily="34" charset="0"/>
                      </a:endParaRPr>
                    </a:p>
                    <a:p>
                      <a:pPr marL="400050" indent="-303213" algn="just" fontAlgn="ctr">
                        <a:buFont typeface="+mj-lt"/>
                        <a:buAutoNum type="romanLcPeriod"/>
                      </a:pPr>
                      <a:endParaRPr lang="ms-MY" sz="1400" u="none" strike="noStrike" noProof="0" dirty="0">
                        <a:solidFill>
                          <a:schemeClr val="tx1"/>
                        </a:solidFill>
                        <a:effectLst/>
                        <a:latin typeface="Arial" panose="020B0604020202020204" pitchFamily="34" charset="0"/>
                        <a:cs typeface="Arial" panose="020B0604020202020204" pitchFamily="34" charset="0"/>
                      </a:endParaRPr>
                    </a:p>
                  </a:txBody>
                  <a:tcPr marL="51435" marR="51435" marT="0" marB="0"/>
                </a:tc>
                <a:extLst>
                  <a:ext uri="{0D108BD9-81ED-4DB2-BD59-A6C34878D82A}">
                    <a16:rowId xmlns:a16="http://schemas.microsoft.com/office/drawing/2014/main" val="10004"/>
                  </a:ext>
                </a:extLst>
              </a:tr>
              <a:tr h="395699">
                <a:tc>
                  <a:txBody>
                    <a:bodyPr/>
                    <a:lstStyle/>
                    <a:p>
                      <a:pPr algn="ctr">
                        <a:lnSpc>
                          <a:spcPct val="115000"/>
                        </a:lnSpc>
                        <a:spcBef>
                          <a:spcPts val="300"/>
                        </a:spcBef>
                        <a:spcAft>
                          <a:spcPts val="300"/>
                        </a:spcAft>
                      </a:pPr>
                      <a:endParaRPr lang="en-MY" sz="1400" b="1" dirty="0">
                        <a:solidFill>
                          <a:schemeClr val="tx1"/>
                        </a:solidFill>
                        <a:effectLst/>
                        <a:latin typeface="Arial" panose="020B0604020202020204" pitchFamily="34" charset="0"/>
                        <a:ea typeface="Calibri"/>
                        <a:cs typeface="Arial" panose="020B0604020202020204" pitchFamily="34" charset="0"/>
                      </a:endParaRPr>
                    </a:p>
                  </a:txBody>
                  <a:tcPr marL="51435" marR="51435" marT="0" marB="0" anchor="ctr"/>
                </a:tc>
                <a:tc gridSpan="4">
                  <a:txBody>
                    <a:bodyPr/>
                    <a:lstStyle/>
                    <a:p>
                      <a:pPr marL="0" marR="0" lvl="0" indent="0" algn="r" defTabSz="914400" rtl="0" eaLnBrk="1" fontAlgn="auto" latinLnBrk="0" hangingPunct="1">
                        <a:lnSpc>
                          <a:spcPct val="115000"/>
                        </a:lnSpc>
                        <a:spcBef>
                          <a:spcPts val="0"/>
                        </a:spcBef>
                        <a:spcAft>
                          <a:spcPts val="0"/>
                        </a:spcAft>
                        <a:buClrTx/>
                        <a:buSzTx/>
                        <a:buFontTx/>
                        <a:buNone/>
                        <a:tabLst/>
                        <a:defRPr/>
                      </a:pPr>
                      <a:r>
                        <a:rPr lang="ms-MY" sz="1400" b="1" strike="noStrike" dirty="0">
                          <a:effectLst/>
                          <a:latin typeface="Arial" panose="020B0604020202020204" pitchFamily="34" charset="0"/>
                          <a:cs typeface="Arial" panose="020B0604020202020204" pitchFamily="34" charset="0"/>
                        </a:rPr>
                        <a:t>JUMLAH </a:t>
                      </a:r>
                      <a:r>
                        <a:rPr lang="en-MY" sz="1400" b="1" kern="1200" dirty="0">
                          <a:effectLst/>
                          <a:latin typeface="Arial" panose="020B0604020202020204" pitchFamily="34" charset="0"/>
                          <a:cs typeface="Arial" panose="020B0604020202020204" pitchFamily="34" charset="0"/>
                        </a:rPr>
                        <a:t>(E) PERKHIDMATAN ICT</a:t>
                      </a:r>
                      <a:endParaRPr lang="ms-MY" sz="1400" b="1" dirty="0">
                        <a:solidFill>
                          <a:schemeClr val="tx1"/>
                        </a:solidFill>
                        <a:effectLst/>
                        <a:latin typeface="Arial" panose="020B0604020202020204" pitchFamily="34" charset="0"/>
                        <a:ea typeface="Times New Roman"/>
                        <a:cs typeface="Arial" panose="020B0604020202020204" pitchFamily="34" charset="0"/>
                      </a:endParaRPr>
                    </a:p>
                  </a:txBody>
                  <a:tcPr marL="51435" marR="51435" marT="0" marB="0" anchor="ctr"/>
                </a:tc>
                <a:tc hMerge="1">
                  <a:txBody>
                    <a:bodyPr/>
                    <a:lstStyle/>
                    <a:p>
                      <a:endParaRPr lang="en-US"/>
                    </a:p>
                  </a:txBody>
                  <a:tcPr/>
                </a:tc>
                <a:tc hMerge="1">
                  <a:txBody>
                    <a:bodyPr/>
                    <a:lstStyle/>
                    <a:p>
                      <a:endParaRPr lang="en-US"/>
                    </a:p>
                  </a:txBody>
                  <a:tcPr/>
                </a:tc>
                <a:tc hMerge="1">
                  <a:txBody>
                    <a:bodyPr/>
                    <a:lstStyle/>
                    <a:p>
                      <a:endParaRPr lang="en-MY"/>
                    </a:p>
                  </a:txBody>
                  <a:tcPr/>
                </a:tc>
                <a:tc>
                  <a:txBody>
                    <a:bodyPr/>
                    <a:lstStyle/>
                    <a:p>
                      <a:pPr marL="0" marR="0" lvl="0" indent="0" algn="r" defTabSz="914400" rtl="0" eaLnBrk="1" fontAlgn="auto" latinLnBrk="0" hangingPunct="1">
                        <a:lnSpc>
                          <a:spcPct val="100000"/>
                        </a:lnSpc>
                        <a:spcBef>
                          <a:spcPts val="300"/>
                        </a:spcBef>
                        <a:spcAft>
                          <a:spcPts val="300"/>
                        </a:spcAft>
                        <a:buClr>
                          <a:srgbClr val="000000"/>
                        </a:buClr>
                        <a:buSzTx/>
                        <a:buFont typeface="Arial"/>
                        <a:buNone/>
                        <a:tabLst/>
                        <a:defRPr/>
                      </a:pPr>
                      <a:r>
                        <a:rPr lang="en-US" sz="1400" dirty="0">
                          <a:effectLst/>
                          <a:latin typeface="Arial" panose="020B0604020202020204" pitchFamily="34" charset="0"/>
                          <a:ea typeface="Calibri" panose="020F0502020204030204" pitchFamily="34" charset="0"/>
                          <a:cs typeface="Arial" panose="020B0604020202020204" pitchFamily="34" charset="0"/>
                        </a:rPr>
                        <a:t>XXX,XXX.XX</a:t>
                      </a:r>
                    </a:p>
                  </a:txBody>
                  <a:tcPr marL="9525" marR="9525" marT="9525" marB="0" anchor="ctr"/>
                </a:tc>
                <a:tc>
                  <a:txBody>
                    <a:bodyPr/>
                    <a:lstStyle/>
                    <a:p>
                      <a:pPr algn="ctr">
                        <a:lnSpc>
                          <a:spcPct val="115000"/>
                        </a:lnSpc>
                        <a:spcBef>
                          <a:spcPts val="300"/>
                        </a:spcBef>
                        <a:spcAft>
                          <a:spcPts val="300"/>
                        </a:spcAft>
                      </a:pPr>
                      <a:endParaRPr lang="en-MY" sz="1400" b="1" i="1" dirty="0">
                        <a:solidFill>
                          <a:schemeClr val="tx1"/>
                        </a:solidFill>
                        <a:effectLst/>
                        <a:latin typeface="Arial" panose="020B0604020202020204" pitchFamily="34" charset="0"/>
                        <a:ea typeface="Calibri"/>
                        <a:cs typeface="Arial" panose="020B0604020202020204" pitchFamily="34" charset="0"/>
                      </a:endParaRPr>
                    </a:p>
                  </a:txBody>
                  <a:tcPr marL="51435" marR="51435" marT="0" marB="0" anchor="ctr"/>
                </a:tc>
                <a:extLst>
                  <a:ext uri="{0D108BD9-81ED-4DB2-BD59-A6C34878D82A}">
                    <a16:rowId xmlns:a16="http://schemas.microsoft.com/office/drawing/2014/main" val="10012"/>
                  </a:ext>
                </a:extLst>
              </a:tr>
            </a:tbl>
          </a:graphicData>
        </a:graphic>
      </p:graphicFrame>
      <p:sp>
        <p:nvSpPr>
          <p:cNvPr id="5" name="TextBox 4">
            <a:extLst>
              <a:ext uri="{FF2B5EF4-FFF2-40B4-BE49-F238E27FC236}">
                <a16:creationId xmlns:a16="http://schemas.microsoft.com/office/drawing/2014/main" id="{718D9D93-5053-49E2-8EF5-0F0FEA8B13F8}"/>
              </a:ext>
            </a:extLst>
          </p:cNvPr>
          <p:cNvSpPr txBox="1"/>
          <p:nvPr/>
        </p:nvSpPr>
        <p:spPr>
          <a:xfrm>
            <a:off x="8991581" y="6527479"/>
            <a:ext cx="3200420" cy="276999"/>
          </a:xfrm>
          <a:prstGeom prst="rect">
            <a:avLst/>
          </a:prstGeom>
          <a:noFill/>
        </p:spPr>
        <p:txBody>
          <a:bodyPr wrap="square">
            <a:spAutoFit/>
          </a:bodyPr>
          <a:lstStyle/>
          <a:p>
            <a:pPr algn="ctr">
              <a:buClr>
                <a:schemeClr val="accent1"/>
              </a:buClr>
              <a:buSzPct val="73000"/>
            </a:pPr>
            <a:r>
              <a:rPr lang="ms-MY" sz="1200" b="1" dirty="0">
                <a:solidFill>
                  <a:schemeClr val="bg1"/>
                </a:solidFill>
                <a:latin typeface="Arial" panose="020B0604020202020204" pitchFamily="34" charset="0"/>
                <a:cs typeface="Arial" panose="020B0604020202020204" pitchFamily="34" charset="0"/>
              </a:rPr>
              <a:t>*</a:t>
            </a:r>
            <a:r>
              <a:rPr lang="ms-MY" sz="1200" dirty="0">
                <a:solidFill>
                  <a:schemeClr val="bg1"/>
                </a:solidFill>
                <a:latin typeface="Arial" panose="020B0604020202020204" pitchFamily="34" charset="0"/>
                <a:cs typeface="Arial" panose="020B0604020202020204" pitchFamily="34" charset="0"/>
              </a:rPr>
              <a:t>Padam (delete) sekiranya tidak berkaitan</a:t>
            </a:r>
          </a:p>
        </p:txBody>
      </p:sp>
    </p:spTree>
    <p:extLst>
      <p:ext uri="{BB962C8B-B14F-4D97-AF65-F5344CB8AC3E}">
        <p14:creationId xmlns:p14="http://schemas.microsoft.com/office/powerpoint/2010/main" val="18249891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8244DA4-9B40-422A-8E8B-BD663E659F6E}"/>
              </a:ext>
            </a:extLst>
          </p:cNvPr>
          <p:cNvSpPr txBox="1"/>
          <p:nvPr/>
        </p:nvSpPr>
        <p:spPr>
          <a:xfrm>
            <a:off x="818606" y="323334"/>
            <a:ext cx="8395063" cy="400110"/>
          </a:xfrm>
          <a:prstGeom prst="rect">
            <a:avLst/>
          </a:prstGeom>
          <a:noFill/>
        </p:spPr>
        <p:txBody>
          <a:bodyPr wrap="square">
            <a:spAutoFit/>
          </a:bodyPr>
          <a:lstStyle/>
          <a:p>
            <a:pPr algn="ctr"/>
            <a:r>
              <a:rPr lang="fi-FI" sz="2000" b="1" dirty="0">
                <a:solidFill>
                  <a:srgbClr val="000000"/>
                </a:solidFill>
                <a:latin typeface="Arial" panose="020B0604020202020204" pitchFamily="34" charset="0"/>
                <a:ea typeface="MS PGothic" panose="020B0600070205080204" pitchFamily="34" charset="-128"/>
              </a:rPr>
              <a:t>PERINCIAN KOS: (F) PERKAKASAN/ </a:t>
            </a:r>
            <a:r>
              <a:rPr lang="en-US" sz="2000" b="1" dirty="0">
                <a:solidFill>
                  <a:srgbClr val="000000"/>
                </a:solidFill>
                <a:latin typeface="Arial" panose="020B0604020202020204" pitchFamily="34" charset="0"/>
                <a:ea typeface="MS PGothic" panose="020B0600070205080204" pitchFamily="34" charset="-128"/>
              </a:rPr>
              <a:t>PERKHIDMATAN BUKAN ICT</a:t>
            </a:r>
            <a:endParaRPr lang="en-MY" sz="2000" dirty="0"/>
          </a:p>
        </p:txBody>
      </p:sp>
      <p:graphicFrame>
        <p:nvGraphicFramePr>
          <p:cNvPr id="3" name="Table 2">
            <a:extLst>
              <a:ext uri="{FF2B5EF4-FFF2-40B4-BE49-F238E27FC236}">
                <a16:creationId xmlns:a16="http://schemas.microsoft.com/office/drawing/2014/main" id="{02D75737-42F8-446A-9259-C3B92F57226B}"/>
              </a:ext>
            </a:extLst>
          </p:cNvPr>
          <p:cNvGraphicFramePr>
            <a:graphicFrameLocks noGrp="1"/>
          </p:cNvGraphicFramePr>
          <p:nvPr>
            <p:extLst>
              <p:ext uri="{D42A27DB-BD31-4B8C-83A1-F6EECF244321}">
                <p14:modId xmlns:p14="http://schemas.microsoft.com/office/powerpoint/2010/main" val="2190565946"/>
              </p:ext>
            </p:extLst>
          </p:nvPr>
        </p:nvGraphicFramePr>
        <p:xfrm>
          <a:off x="808522" y="1484314"/>
          <a:ext cx="10545279" cy="3935713"/>
        </p:xfrm>
        <a:graphic>
          <a:graphicData uri="http://schemas.openxmlformats.org/drawingml/2006/table">
            <a:tbl>
              <a:tblPr firstRow="1" firstCol="1" bandRow="1">
                <a:tableStyleId>{5940675A-B579-460E-94D1-54222C63F5DA}</a:tableStyleId>
              </a:tblPr>
              <a:tblGrid>
                <a:gridCol w="562444">
                  <a:extLst>
                    <a:ext uri="{9D8B030D-6E8A-4147-A177-3AD203B41FA5}">
                      <a16:colId xmlns:a16="http://schemas.microsoft.com/office/drawing/2014/main" val="20000"/>
                    </a:ext>
                  </a:extLst>
                </a:gridCol>
                <a:gridCol w="3259177">
                  <a:extLst>
                    <a:ext uri="{9D8B030D-6E8A-4147-A177-3AD203B41FA5}">
                      <a16:colId xmlns:a16="http://schemas.microsoft.com/office/drawing/2014/main" val="20001"/>
                    </a:ext>
                  </a:extLst>
                </a:gridCol>
                <a:gridCol w="1225399">
                  <a:extLst>
                    <a:ext uri="{9D8B030D-6E8A-4147-A177-3AD203B41FA5}">
                      <a16:colId xmlns:a16="http://schemas.microsoft.com/office/drawing/2014/main" val="20002"/>
                    </a:ext>
                  </a:extLst>
                </a:gridCol>
                <a:gridCol w="1687331">
                  <a:extLst>
                    <a:ext uri="{9D8B030D-6E8A-4147-A177-3AD203B41FA5}">
                      <a16:colId xmlns:a16="http://schemas.microsoft.com/office/drawing/2014/main" val="20003"/>
                    </a:ext>
                  </a:extLst>
                </a:gridCol>
                <a:gridCol w="1905464">
                  <a:extLst>
                    <a:ext uri="{9D8B030D-6E8A-4147-A177-3AD203B41FA5}">
                      <a16:colId xmlns:a16="http://schemas.microsoft.com/office/drawing/2014/main" val="20004"/>
                    </a:ext>
                  </a:extLst>
                </a:gridCol>
                <a:gridCol w="1905464">
                  <a:extLst>
                    <a:ext uri="{9D8B030D-6E8A-4147-A177-3AD203B41FA5}">
                      <a16:colId xmlns:a16="http://schemas.microsoft.com/office/drawing/2014/main" val="3240951534"/>
                    </a:ext>
                  </a:extLst>
                </a:gridCol>
              </a:tblGrid>
              <a:tr h="741251">
                <a:tc>
                  <a:txBody>
                    <a:bodyPr/>
                    <a:lstStyle/>
                    <a:p>
                      <a:pPr marL="90170" algn="ctr">
                        <a:lnSpc>
                          <a:spcPct val="100000"/>
                        </a:lnSpc>
                        <a:spcAft>
                          <a:spcPts val="0"/>
                        </a:spcAft>
                      </a:pPr>
                      <a:r>
                        <a:rPr lang="ms-MY" sz="1600" b="1" dirty="0">
                          <a:effectLst/>
                          <a:latin typeface="Arial" panose="020B0604020202020204" pitchFamily="34" charset="0"/>
                          <a:cs typeface="Arial" panose="020B0604020202020204" pitchFamily="34" charset="0"/>
                        </a:rPr>
                        <a:t>BIL.</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PERKARA</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marL="26670" algn="ctr">
                        <a:lnSpc>
                          <a:spcPct val="100000"/>
                        </a:lnSpc>
                        <a:spcAft>
                          <a:spcPts val="0"/>
                        </a:spcAft>
                      </a:pPr>
                      <a:r>
                        <a:rPr lang="ms-MY" sz="1600" b="1" dirty="0">
                          <a:effectLst/>
                          <a:latin typeface="Arial" panose="020B0604020202020204" pitchFamily="34" charset="0"/>
                          <a:cs typeface="Arial" panose="020B0604020202020204" pitchFamily="34" charset="0"/>
                        </a:rPr>
                        <a:t>KUANTITI</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HARGA SEUNIT</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7" marB="0" anchor="ct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JUMLAH</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7" marB="0" anchor="ctr"/>
                </a:tc>
                <a:tc>
                  <a:txBody>
                    <a:bodyPr/>
                    <a:lstStyle/>
                    <a:p>
                      <a:pPr algn="ctr">
                        <a:lnSpc>
                          <a:spcPct val="100000"/>
                        </a:lnSpc>
                        <a:spcAft>
                          <a:spcPts val="0"/>
                        </a:spcAft>
                      </a:pPr>
                      <a:r>
                        <a:rPr lang="ms-MY" sz="1600" b="1" dirty="0">
                          <a:solidFill>
                            <a:schemeClr val="tx1"/>
                          </a:solidFill>
                          <a:effectLst/>
                          <a:latin typeface="Arial" panose="020B0604020202020204" pitchFamily="34" charset="0"/>
                          <a:ea typeface="Times New Roman"/>
                          <a:cs typeface="Arial" panose="020B0604020202020204" pitchFamily="34" charset="0"/>
                        </a:rPr>
                        <a:t>CATATAN</a:t>
                      </a:r>
                    </a:p>
                  </a:txBody>
                  <a:tcPr marL="9523" marR="9523" marT="9527" marB="0" anchor="ctr"/>
                </a:tc>
                <a:extLst>
                  <a:ext uri="{0D108BD9-81ED-4DB2-BD59-A6C34878D82A}">
                    <a16:rowId xmlns:a16="http://schemas.microsoft.com/office/drawing/2014/main" val="10000"/>
                  </a:ext>
                </a:extLst>
              </a:tr>
              <a:tr h="557392">
                <a:tc gridSpan="5">
                  <a:txBody>
                    <a:bodyPr/>
                    <a:lstStyle/>
                    <a:p>
                      <a:pPr marL="0" marR="0" lvl="0" indent="0" algn="l" defTabSz="914400" rtl="0" eaLnBrk="1" fontAlgn="ctr" latinLnBrk="0" hangingPunct="1">
                        <a:lnSpc>
                          <a:spcPts val="1570"/>
                        </a:lnSpc>
                        <a:spcBef>
                          <a:spcPts val="0"/>
                        </a:spcBef>
                        <a:spcAft>
                          <a:spcPts val="0"/>
                        </a:spcAft>
                        <a:buClrTx/>
                        <a:buSzTx/>
                        <a:buFontTx/>
                        <a:buNone/>
                        <a:tabLst/>
                        <a:defRPr/>
                      </a:pPr>
                      <a:r>
                        <a:rPr lang="ms-MY" sz="1600" b="1" dirty="0">
                          <a:latin typeface="Arial" panose="020B0604020202020204" pitchFamily="34" charset="0"/>
                          <a:cs typeface="Arial" panose="020B0604020202020204" pitchFamily="34" charset="0"/>
                        </a:rPr>
                        <a:t>i.</a:t>
                      </a:r>
                      <a:r>
                        <a:rPr lang="ms-MY" sz="1600" b="1" baseline="0" dirty="0">
                          <a:latin typeface="Arial" panose="020B0604020202020204" pitchFamily="34" charset="0"/>
                          <a:cs typeface="Arial" panose="020B0604020202020204" pitchFamily="34" charset="0"/>
                        </a:rPr>
                        <a:t> </a:t>
                      </a:r>
                      <a:r>
                        <a:rPr lang="ms-MY" sz="1600" b="1" dirty="0">
                          <a:latin typeface="Arial" panose="020B0604020202020204" pitchFamily="34" charset="0"/>
                          <a:cs typeface="Arial" panose="020B0604020202020204" pitchFamily="34" charset="0"/>
                        </a:rPr>
                        <a:t>Perkakasan Bukan ICT / fizikal / M&amp;E yang menyokong  projek ICT</a:t>
                      </a:r>
                    </a:p>
                    <a:p>
                      <a:pPr algn="l" fontAlgn="ctr">
                        <a:lnSpc>
                          <a:spcPts val="1570"/>
                        </a:lnSpc>
                        <a:spcAft>
                          <a:spcPts val="0"/>
                        </a:spcAft>
                      </a:pP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7" marB="0" anchor="ctr"/>
                </a:tc>
                <a:tc hMerge="1">
                  <a:txBody>
                    <a:bodyPr/>
                    <a:lstStyle/>
                    <a:p>
                      <a:pPr fontAlgn="ctr">
                        <a:lnSpc>
                          <a:spcPts val="1570"/>
                        </a:lnSpc>
                        <a:spcAft>
                          <a:spcPts val="0"/>
                        </a:spcAft>
                      </a:pPr>
                      <a:endParaRPr lang="ms-MY" sz="1600" dirty="0">
                        <a:effectLst/>
                        <a:latin typeface="+mj-lt"/>
                        <a:ea typeface="Times New Roman"/>
                      </a:endParaRPr>
                    </a:p>
                  </a:txBody>
                  <a:tcPr marL="9523" marR="9523" marT="9527" marB="0" anchor="ctr"/>
                </a:tc>
                <a:tc hMerge="1">
                  <a:txBody>
                    <a:bodyPr/>
                    <a:lstStyle/>
                    <a:p>
                      <a:endParaRPr lang="ms-MY"/>
                    </a:p>
                  </a:txBody>
                  <a:tcPr/>
                </a:tc>
                <a:tc hMerge="1">
                  <a:txBody>
                    <a:bodyPr/>
                    <a:lstStyle/>
                    <a:p>
                      <a:endParaRPr lang="ms-MY"/>
                    </a:p>
                  </a:txBody>
                  <a:tcPr/>
                </a:tc>
                <a:tc hMerge="1">
                  <a:txBody>
                    <a:bodyPr/>
                    <a:lstStyle/>
                    <a:p>
                      <a:endParaRPr lang="ms-MY"/>
                    </a:p>
                  </a:txBody>
                  <a:tcPr/>
                </a:tc>
                <a:tc>
                  <a:txBody>
                    <a:bodyPr/>
                    <a:lstStyle/>
                    <a:p>
                      <a:pPr algn="l" fontAlgn="ctr">
                        <a:lnSpc>
                          <a:spcPts val="1570"/>
                        </a:lnSpc>
                        <a:spcAft>
                          <a:spcPts val="0"/>
                        </a:spcAft>
                      </a:pP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7" marB="0" anchor="ctr"/>
                </a:tc>
                <a:extLst>
                  <a:ext uri="{0D108BD9-81ED-4DB2-BD59-A6C34878D82A}">
                    <a16:rowId xmlns:a16="http://schemas.microsoft.com/office/drawing/2014/main" val="10001"/>
                  </a:ext>
                </a:extLst>
              </a:tr>
              <a:tr h="269130">
                <a:tc>
                  <a:txBody>
                    <a:bodyPr/>
                    <a:lstStyle/>
                    <a:p>
                      <a:pPr algn="ctr" fontAlgn="ctr">
                        <a:lnSpc>
                          <a:spcPts val="1570"/>
                        </a:lnSpc>
                        <a:spcAft>
                          <a:spcPts val="0"/>
                        </a:spcAft>
                      </a:pPr>
                      <a:r>
                        <a:rPr lang="en-MY" sz="1600" kern="1200" dirty="0">
                          <a:effectLst/>
                          <a:latin typeface="Arial" panose="020B0604020202020204" pitchFamily="34" charset="0"/>
                          <a:cs typeface="Arial" panose="020B0604020202020204" pitchFamily="34" charset="0"/>
                        </a:rPr>
                        <a:t>1.</a:t>
                      </a:r>
                      <a:endParaRPr lang="ms-MY" sz="1600" dirty="0">
                        <a:effectLst/>
                        <a:latin typeface="Arial" panose="020B0604020202020204" pitchFamily="34" charset="0"/>
                        <a:ea typeface="Times New Roman"/>
                        <a:cs typeface="Arial" panose="020B0604020202020204" pitchFamily="34" charset="0"/>
                      </a:endParaRPr>
                    </a:p>
                  </a:txBody>
                  <a:tcPr marL="9523" marR="9523" marT="9527" marB="0" anchor="ctr"/>
                </a:tc>
                <a:tc>
                  <a:txBody>
                    <a:bodyPr/>
                    <a:lstStyle/>
                    <a:p>
                      <a:pPr fontAlgn="ctr">
                        <a:lnSpc>
                          <a:spcPts val="1570"/>
                        </a:lnSpc>
                        <a:spcAft>
                          <a:spcPts val="0"/>
                        </a:spcAft>
                      </a:pPr>
                      <a:endParaRPr lang="ms-MY" sz="1600" dirty="0">
                        <a:effectLst/>
                        <a:latin typeface="Arial" panose="020B0604020202020204" pitchFamily="34" charset="0"/>
                        <a:ea typeface="Times New Roman"/>
                        <a:cs typeface="Arial" panose="020B0604020202020204" pitchFamily="34" charset="0"/>
                      </a:endParaRPr>
                    </a:p>
                  </a:txBody>
                  <a:tcPr marL="9523" marR="9523" marT="9527" marB="0" anchor="ctr"/>
                </a:tc>
                <a:tc>
                  <a:txBody>
                    <a:bodyPr/>
                    <a:lstStyle/>
                    <a:p>
                      <a:pPr algn="ctr">
                        <a:spcAft>
                          <a:spcPts val="0"/>
                        </a:spcAft>
                      </a:pPr>
                      <a:r>
                        <a:rPr lang="en-US" sz="1600" dirty="0">
                          <a:latin typeface="Arial" panose="020B0604020202020204" pitchFamily="34" charset="0"/>
                          <a:cs typeface="Arial" panose="020B0604020202020204" pitchFamily="34" charset="0"/>
                        </a:rPr>
                        <a:t>XX</a:t>
                      </a:r>
                      <a:endParaRPr lang="ms-MY" sz="16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2"/>
                  </a:ext>
                </a:extLst>
              </a:tr>
              <a:tr h="269130">
                <a:tc>
                  <a:txBody>
                    <a:bodyPr/>
                    <a:lstStyle/>
                    <a:p>
                      <a:pPr algn="ctr" fontAlgn="ctr">
                        <a:lnSpc>
                          <a:spcPts val="1570"/>
                        </a:lnSpc>
                        <a:spcAft>
                          <a:spcPts val="0"/>
                        </a:spcAft>
                      </a:pPr>
                      <a:r>
                        <a:rPr lang="en-MY" sz="1600" kern="1200">
                          <a:effectLst/>
                          <a:latin typeface="Arial" panose="020B0604020202020204" pitchFamily="34" charset="0"/>
                          <a:cs typeface="Arial" panose="020B0604020202020204" pitchFamily="34" charset="0"/>
                        </a:rPr>
                        <a:t>2.</a:t>
                      </a:r>
                      <a:endParaRPr lang="ms-MY" sz="1600">
                        <a:effectLst/>
                        <a:latin typeface="Arial" panose="020B0604020202020204" pitchFamily="34" charset="0"/>
                        <a:ea typeface="Times New Roman"/>
                        <a:cs typeface="Arial" panose="020B0604020202020204" pitchFamily="34" charset="0"/>
                      </a:endParaRPr>
                    </a:p>
                  </a:txBody>
                  <a:tcPr marL="9523" marR="9523" marT="9527" marB="0" anchor="ctr"/>
                </a:tc>
                <a:tc>
                  <a:txBody>
                    <a:bodyPr/>
                    <a:lstStyle/>
                    <a:p>
                      <a:pPr fontAlgn="ctr">
                        <a:lnSpc>
                          <a:spcPts val="1570"/>
                        </a:lnSpc>
                        <a:spcAft>
                          <a:spcPts val="0"/>
                        </a:spcAft>
                      </a:pPr>
                      <a:endParaRPr lang="ms-MY" sz="1600" dirty="0">
                        <a:effectLst/>
                        <a:latin typeface="Arial" panose="020B0604020202020204" pitchFamily="34" charset="0"/>
                        <a:ea typeface="Times New Roman"/>
                        <a:cs typeface="Arial" panose="020B0604020202020204" pitchFamily="34" charset="0"/>
                      </a:endParaRPr>
                    </a:p>
                  </a:txBody>
                  <a:tcPr marL="9523" marR="9523" marT="9527" marB="0" anchor="ctr"/>
                </a:tc>
                <a:tc>
                  <a:txBody>
                    <a:bodyPr/>
                    <a:lstStyle/>
                    <a:p>
                      <a:pPr algn="ctr">
                        <a:spcAft>
                          <a:spcPts val="0"/>
                        </a:spcAft>
                      </a:pPr>
                      <a:r>
                        <a:rPr lang="en-US" sz="1600" dirty="0">
                          <a:latin typeface="Arial" panose="020B0604020202020204" pitchFamily="34" charset="0"/>
                          <a:cs typeface="Arial" panose="020B0604020202020204" pitchFamily="34" charset="0"/>
                        </a:rPr>
                        <a:t>XX</a:t>
                      </a:r>
                      <a:endParaRPr lang="ms-MY" sz="16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3"/>
                  </a:ext>
                </a:extLst>
              </a:tr>
              <a:tr h="594910">
                <a:tc gridSpan="5">
                  <a:txBody>
                    <a:bodyPr/>
                    <a:lstStyle/>
                    <a:p>
                      <a:pPr marL="0" marR="0" lvl="0" indent="0" algn="l" defTabSz="914400" rtl="0" eaLnBrk="1" fontAlgn="ctr" latinLnBrk="0" hangingPunct="1">
                        <a:lnSpc>
                          <a:spcPts val="1570"/>
                        </a:lnSpc>
                        <a:spcBef>
                          <a:spcPts val="0"/>
                        </a:spcBef>
                        <a:spcAft>
                          <a:spcPts val="0"/>
                        </a:spcAft>
                        <a:buClrTx/>
                        <a:buSzTx/>
                        <a:buFontTx/>
                        <a:buNone/>
                        <a:tabLst/>
                        <a:defRPr/>
                      </a:pPr>
                      <a:r>
                        <a:rPr lang="ms-MY" sz="1600" b="1" dirty="0">
                          <a:latin typeface="Arial" panose="020B0604020202020204" pitchFamily="34" charset="0"/>
                          <a:cs typeface="Arial" panose="020B0604020202020204" pitchFamily="34" charset="0"/>
                        </a:rPr>
                        <a:t>ii. Perkhidmatan Bukan ICT / fizikal / M&amp;E yang menyokong  projek ICT</a:t>
                      </a:r>
                    </a:p>
                  </a:txBody>
                  <a:tcPr marL="9523" marR="9523" marT="9527" marB="0" anchor="ctr"/>
                </a:tc>
                <a:tc hMerge="1">
                  <a:txBody>
                    <a:bodyPr/>
                    <a:lstStyle/>
                    <a:p>
                      <a:pPr fontAlgn="ctr">
                        <a:lnSpc>
                          <a:spcPts val="1570"/>
                        </a:lnSpc>
                        <a:spcAft>
                          <a:spcPts val="0"/>
                        </a:spcAft>
                      </a:pPr>
                      <a:endParaRPr lang="ms-MY" sz="1600" dirty="0">
                        <a:effectLst/>
                        <a:latin typeface="Arial" panose="020B0604020202020204" pitchFamily="34" charset="0"/>
                        <a:ea typeface="Times New Roman"/>
                        <a:cs typeface="Arial" panose="020B0604020202020204" pitchFamily="34" charset="0"/>
                      </a:endParaRPr>
                    </a:p>
                  </a:txBody>
                  <a:tcPr marL="9523" marR="9523" marT="9527" marB="0" anchor="ctr"/>
                </a:tc>
                <a:tc hMerge="1">
                  <a:txBody>
                    <a:bodyPr/>
                    <a:lstStyle/>
                    <a:p>
                      <a:pPr algn="ctr">
                        <a:spcAft>
                          <a:spcPts val="0"/>
                        </a:spcAft>
                      </a:pPr>
                      <a:endParaRPr lang="ms-MY" sz="1600" dirty="0">
                        <a:effectLst/>
                        <a:latin typeface="Arial" panose="020B0604020202020204" pitchFamily="34" charset="0"/>
                        <a:ea typeface="Times New Roman"/>
                        <a:cs typeface="Arial" panose="020B0604020202020204" pitchFamily="34" charset="0"/>
                      </a:endParaRPr>
                    </a:p>
                  </a:txBody>
                  <a:tcPr marL="9523" marR="9523" marT="9525" marB="0" anchor="ctr"/>
                </a:tc>
                <a:tc hMerge="1">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tc hMerge="1">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ctr" latinLnBrk="0" hangingPunct="1">
                        <a:lnSpc>
                          <a:spcPts val="1570"/>
                        </a:lnSpc>
                        <a:spcBef>
                          <a:spcPts val="0"/>
                        </a:spcBef>
                        <a:spcAft>
                          <a:spcPts val="0"/>
                        </a:spcAft>
                        <a:buClrTx/>
                        <a:buSzTx/>
                        <a:buFontTx/>
                        <a:buNone/>
                        <a:tabLst/>
                        <a:defRPr/>
                      </a:pPr>
                      <a:endParaRPr lang="ms-MY" sz="1600" b="1" dirty="0">
                        <a:latin typeface="Arial" panose="020B0604020202020204" pitchFamily="34" charset="0"/>
                        <a:cs typeface="Arial" panose="020B0604020202020204" pitchFamily="34" charset="0"/>
                      </a:endParaRPr>
                    </a:p>
                  </a:txBody>
                  <a:tcPr marL="9523" marR="9523" marT="9527" marB="0" anchor="ctr"/>
                </a:tc>
                <a:extLst>
                  <a:ext uri="{0D108BD9-81ED-4DB2-BD59-A6C34878D82A}">
                    <a16:rowId xmlns:a16="http://schemas.microsoft.com/office/drawing/2014/main" val="1446666338"/>
                  </a:ext>
                </a:extLst>
              </a:tr>
              <a:tr h="258877">
                <a:tc>
                  <a:txBody>
                    <a:bodyPr/>
                    <a:lstStyle/>
                    <a:p>
                      <a:pPr algn="ctr" fontAlgn="ctr">
                        <a:lnSpc>
                          <a:spcPts val="1570"/>
                        </a:lnSpc>
                        <a:spcAft>
                          <a:spcPts val="0"/>
                        </a:spcAft>
                      </a:pPr>
                      <a:r>
                        <a:rPr lang="en-MY" sz="1600" kern="1200" dirty="0">
                          <a:effectLst/>
                          <a:latin typeface="Arial" panose="020B0604020202020204" pitchFamily="34" charset="0"/>
                          <a:cs typeface="Arial" panose="020B0604020202020204" pitchFamily="34" charset="0"/>
                        </a:rPr>
                        <a:t>3.</a:t>
                      </a:r>
                      <a:endParaRPr lang="ms-MY" sz="1600" dirty="0">
                        <a:effectLst/>
                        <a:latin typeface="Arial" panose="020B0604020202020204" pitchFamily="34" charset="0"/>
                        <a:ea typeface="Times New Roman"/>
                        <a:cs typeface="Arial" panose="020B0604020202020204" pitchFamily="34" charset="0"/>
                      </a:endParaRPr>
                    </a:p>
                  </a:txBody>
                  <a:tcPr marL="9523" marR="9523" marT="9527" marB="0" anchor="ctr"/>
                </a:tc>
                <a:tc>
                  <a:txBody>
                    <a:bodyPr/>
                    <a:lstStyle/>
                    <a:p>
                      <a:pPr fontAlgn="ctr">
                        <a:lnSpc>
                          <a:spcPts val="1570"/>
                        </a:lnSpc>
                        <a:spcAft>
                          <a:spcPts val="0"/>
                        </a:spcAft>
                      </a:pPr>
                      <a:endParaRPr lang="ms-MY" sz="1600" dirty="0">
                        <a:effectLst/>
                        <a:latin typeface="Arial" panose="020B0604020202020204" pitchFamily="34" charset="0"/>
                        <a:ea typeface="Times New Roman"/>
                        <a:cs typeface="Arial" panose="020B0604020202020204" pitchFamily="34" charset="0"/>
                      </a:endParaRPr>
                    </a:p>
                  </a:txBody>
                  <a:tcPr marL="9523" marR="9523" marT="9527" marB="0" anchor="ctr"/>
                </a:tc>
                <a:tc>
                  <a:txBody>
                    <a:bodyPr/>
                    <a:lstStyle/>
                    <a:p>
                      <a:pPr algn="ctr">
                        <a:spcAft>
                          <a:spcPts val="0"/>
                        </a:spcAft>
                      </a:pPr>
                      <a:r>
                        <a:rPr lang="en-US" sz="1600" dirty="0">
                          <a:latin typeface="Arial" panose="020B0604020202020204" pitchFamily="34" charset="0"/>
                          <a:cs typeface="Arial" panose="020B0604020202020204" pitchFamily="34" charset="0"/>
                        </a:rPr>
                        <a:t>XX</a:t>
                      </a:r>
                      <a:endParaRPr lang="ms-MY" sz="16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4"/>
                  </a:ext>
                </a:extLst>
              </a:tr>
              <a:tr h="269130">
                <a:tc>
                  <a:txBody>
                    <a:bodyPr/>
                    <a:lstStyle/>
                    <a:p>
                      <a:pPr algn="ctr" fontAlgn="ctr">
                        <a:lnSpc>
                          <a:spcPts val="1570"/>
                        </a:lnSpc>
                        <a:spcAft>
                          <a:spcPts val="0"/>
                        </a:spcAft>
                      </a:pPr>
                      <a:r>
                        <a:rPr lang="en-MY" sz="1600" kern="1200">
                          <a:effectLst/>
                          <a:latin typeface="Arial" panose="020B0604020202020204" pitchFamily="34" charset="0"/>
                          <a:cs typeface="Arial" panose="020B0604020202020204" pitchFamily="34" charset="0"/>
                        </a:rPr>
                        <a:t>4.</a:t>
                      </a:r>
                      <a:endParaRPr lang="ms-MY" sz="1600">
                        <a:effectLst/>
                        <a:latin typeface="Arial" panose="020B0604020202020204" pitchFamily="34" charset="0"/>
                        <a:ea typeface="Times New Roman"/>
                        <a:cs typeface="Arial" panose="020B0604020202020204" pitchFamily="34" charset="0"/>
                      </a:endParaRPr>
                    </a:p>
                  </a:txBody>
                  <a:tcPr marL="9523" marR="9523" marT="9527" marB="0" anchor="ctr"/>
                </a:tc>
                <a:tc>
                  <a:txBody>
                    <a:bodyPr/>
                    <a:lstStyle/>
                    <a:p>
                      <a:pPr fontAlgn="ctr">
                        <a:lnSpc>
                          <a:spcPts val="1570"/>
                        </a:lnSpc>
                        <a:spcAft>
                          <a:spcPts val="0"/>
                        </a:spcAft>
                      </a:pPr>
                      <a:endParaRPr lang="ms-MY" sz="1600" dirty="0">
                        <a:effectLst/>
                        <a:latin typeface="Arial" panose="020B0604020202020204" pitchFamily="34" charset="0"/>
                        <a:ea typeface="Times New Roman"/>
                        <a:cs typeface="Arial" panose="020B0604020202020204" pitchFamily="34" charset="0"/>
                      </a:endParaRPr>
                    </a:p>
                  </a:txBody>
                  <a:tcPr marL="9523" marR="9523" marT="9527" marB="0" anchor="ctr"/>
                </a:tc>
                <a:tc>
                  <a:txBody>
                    <a:bodyPr/>
                    <a:lstStyle/>
                    <a:p>
                      <a:pPr algn="ctr">
                        <a:spcAft>
                          <a:spcPts val="0"/>
                        </a:spcAft>
                      </a:pPr>
                      <a:r>
                        <a:rPr lang="en-US" sz="1600" dirty="0">
                          <a:latin typeface="Arial" panose="020B0604020202020204" pitchFamily="34" charset="0"/>
                          <a:cs typeface="Arial" panose="020B0604020202020204" pitchFamily="34" charset="0"/>
                        </a:rPr>
                        <a:t>XX</a:t>
                      </a:r>
                      <a:endParaRPr lang="ms-MY" sz="16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5"/>
                  </a:ext>
                </a:extLst>
              </a:tr>
              <a:tr h="269130">
                <a:tc>
                  <a:txBody>
                    <a:bodyPr/>
                    <a:lstStyle/>
                    <a:p>
                      <a:pPr algn="ctr" fontAlgn="ctr">
                        <a:lnSpc>
                          <a:spcPts val="1570"/>
                        </a:lnSpc>
                        <a:spcAft>
                          <a:spcPts val="0"/>
                        </a:spcAft>
                      </a:pPr>
                      <a:r>
                        <a:rPr lang="en-MY" sz="1600" kern="1200" dirty="0">
                          <a:effectLst/>
                          <a:latin typeface="Arial" panose="020B0604020202020204" pitchFamily="34" charset="0"/>
                          <a:cs typeface="Arial" panose="020B0604020202020204" pitchFamily="34" charset="0"/>
                        </a:rPr>
                        <a:t>5.</a:t>
                      </a:r>
                      <a:endParaRPr lang="ms-MY" sz="1600" dirty="0">
                        <a:effectLst/>
                        <a:latin typeface="Arial" panose="020B0604020202020204" pitchFamily="34" charset="0"/>
                        <a:ea typeface="Times New Roman"/>
                        <a:cs typeface="Arial" panose="020B0604020202020204" pitchFamily="34" charset="0"/>
                      </a:endParaRPr>
                    </a:p>
                  </a:txBody>
                  <a:tcPr marL="9523" marR="9523" marT="9527" marB="0" anchor="ctr"/>
                </a:tc>
                <a:tc>
                  <a:txBody>
                    <a:bodyPr/>
                    <a:lstStyle/>
                    <a:p>
                      <a:pPr fontAlgn="ctr">
                        <a:lnSpc>
                          <a:spcPts val="1570"/>
                        </a:lnSpc>
                        <a:spcAft>
                          <a:spcPts val="0"/>
                        </a:spcAft>
                      </a:pPr>
                      <a:endParaRPr lang="ms-MY" sz="1600" dirty="0">
                        <a:effectLst/>
                        <a:latin typeface="Arial" panose="020B0604020202020204" pitchFamily="34" charset="0"/>
                        <a:ea typeface="Times New Roman"/>
                        <a:cs typeface="Arial" panose="020B0604020202020204" pitchFamily="34" charset="0"/>
                      </a:endParaRPr>
                    </a:p>
                  </a:txBody>
                  <a:tcPr marL="9523" marR="9523" marT="9527" marB="0" anchor="ctr"/>
                </a:tc>
                <a:tc>
                  <a:txBody>
                    <a:bodyPr/>
                    <a:lstStyle/>
                    <a:p>
                      <a:pPr algn="ctr">
                        <a:spcAft>
                          <a:spcPts val="0"/>
                        </a:spcAft>
                      </a:pPr>
                      <a:r>
                        <a:rPr lang="en-US" sz="1600" dirty="0">
                          <a:latin typeface="Arial" panose="020B0604020202020204" pitchFamily="34" charset="0"/>
                          <a:cs typeface="Arial" panose="020B0604020202020204" pitchFamily="34" charset="0"/>
                        </a:rPr>
                        <a:t>XX</a:t>
                      </a:r>
                      <a:endParaRPr lang="ms-MY" sz="16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6"/>
                  </a:ext>
                </a:extLst>
              </a:tr>
              <a:tr h="269130">
                <a:tc>
                  <a:txBody>
                    <a:bodyPr/>
                    <a:lstStyle/>
                    <a:p>
                      <a:pPr algn="r">
                        <a:spcAft>
                          <a:spcPts val="0"/>
                        </a:spcAft>
                      </a:pPr>
                      <a:endParaRPr lang="ms-MY" sz="1600" b="1" dirty="0">
                        <a:effectLst/>
                        <a:latin typeface="Arial" panose="020B0604020202020204" pitchFamily="34" charset="0"/>
                        <a:ea typeface="Times New Roman"/>
                        <a:cs typeface="Arial" panose="020B0604020202020204" pitchFamily="34" charset="0"/>
                      </a:endParaRPr>
                    </a:p>
                  </a:txBody>
                  <a:tcPr marL="9523" marR="9523" marT="9525" marB="0" anchor="ctr"/>
                </a:tc>
                <a:tc gridSpan="3">
                  <a:txBody>
                    <a:bodyPr/>
                    <a:lstStyle/>
                    <a:p>
                      <a:pPr algn="r">
                        <a:spcAft>
                          <a:spcPts val="0"/>
                        </a:spcAft>
                      </a:pPr>
                      <a:r>
                        <a:rPr lang="en-US" sz="1700" b="1" kern="1200" dirty="0">
                          <a:effectLst/>
                          <a:latin typeface="Arial" panose="020B0604020202020204" pitchFamily="34" charset="0"/>
                          <a:cs typeface="Arial" panose="020B0604020202020204" pitchFamily="34" charset="0"/>
                        </a:rPr>
                        <a:t>JUMLAH (F) </a:t>
                      </a:r>
                      <a:r>
                        <a:rPr lang="fi-FI" sz="1700" b="1" dirty="0">
                          <a:solidFill>
                            <a:srgbClr val="000000"/>
                          </a:solidFill>
                          <a:latin typeface="Arial" panose="020B0604020202020204" pitchFamily="34" charset="0"/>
                          <a:ea typeface="MS PGothic" panose="020B0600070205080204" pitchFamily="34" charset="-128"/>
                        </a:rPr>
                        <a:t>PERKAKASAN/ </a:t>
                      </a:r>
                      <a:r>
                        <a:rPr lang="en-US" sz="1700" b="1" dirty="0">
                          <a:solidFill>
                            <a:srgbClr val="000000"/>
                          </a:solidFill>
                          <a:latin typeface="Arial" panose="020B0604020202020204" pitchFamily="34" charset="0"/>
                          <a:ea typeface="MS PGothic" panose="020B0600070205080204" pitchFamily="34" charset="-128"/>
                        </a:rPr>
                        <a:t>PERKHIDMATAN BUKAN ICT </a:t>
                      </a:r>
                      <a:endParaRPr lang="ms-MY" sz="1700" b="1" dirty="0">
                        <a:effectLst/>
                        <a:latin typeface="Arial" panose="020B0604020202020204" pitchFamily="34" charset="0"/>
                        <a:ea typeface="Times New Roman"/>
                        <a:cs typeface="Arial" panose="020B0604020202020204" pitchFamily="34" charset="0"/>
                      </a:endParaRPr>
                    </a:p>
                  </a:txBody>
                  <a:tcPr marL="9523" marR="9523" marT="9525" marB="0" anchor="ctr"/>
                </a:tc>
                <a:tc hMerge="1">
                  <a:txBody>
                    <a:bodyPr/>
                    <a:lstStyle/>
                    <a:p>
                      <a:endParaRPr lang="ms-MY" sz="1600">
                        <a:effectLst/>
                        <a:latin typeface="Arial" panose="020B0604020202020204" pitchFamily="34" charset="0"/>
                        <a:cs typeface="Arial" panose="020B0604020202020204" pitchFamily="34" charset="0"/>
                      </a:endParaRPr>
                    </a:p>
                  </a:txBody>
                  <a:tcPr marL="9523" marR="9523" marT="9525" marB="0" anchor="ctr"/>
                </a:tc>
                <a:tc hMerge="1">
                  <a:txBody>
                    <a:bodyPr/>
                    <a:lstStyle/>
                    <a:p>
                      <a:pPr algn="r">
                        <a:spcAft>
                          <a:spcPts val="0"/>
                        </a:spcAft>
                      </a:pPr>
                      <a:endParaRPr lang="ms-MY" sz="1600" b="1"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800" b="1" dirty="0">
                          <a:latin typeface="Arial" panose="020B0604020202020204" pitchFamily="34" charset="0"/>
                          <a:cs typeface="Arial" panose="020B0604020202020204" pitchFamily="34" charset="0"/>
                        </a:rPr>
                        <a:t>XXX,XXX.XX</a:t>
                      </a:r>
                      <a:endParaRPr lang="ms-MY" sz="1800" b="1"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b="1"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7"/>
                  </a:ext>
                </a:extLst>
              </a:tr>
            </a:tbl>
          </a:graphicData>
        </a:graphic>
      </p:graphicFrame>
      <p:sp>
        <p:nvSpPr>
          <p:cNvPr id="5" name="TextBox 4">
            <a:extLst>
              <a:ext uri="{FF2B5EF4-FFF2-40B4-BE49-F238E27FC236}">
                <a16:creationId xmlns:a16="http://schemas.microsoft.com/office/drawing/2014/main" id="{2BC96B67-38C7-451F-85C4-C9971FBADB0C}"/>
              </a:ext>
            </a:extLst>
          </p:cNvPr>
          <p:cNvSpPr txBox="1"/>
          <p:nvPr/>
        </p:nvSpPr>
        <p:spPr>
          <a:xfrm>
            <a:off x="838200" y="5686371"/>
            <a:ext cx="8421088" cy="692497"/>
          </a:xfrm>
          <a:prstGeom prst="rect">
            <a:avLst/>
          </a:prstGeom>
          <a:solidFill>
            <a:schemeClr val="bg1"/>
          </a:solidFill>
        </p:spPr>
        <p:txBody>
          <a:bodyPr wrap="none" rtlCol="0">
            <a:spAutoFit/>
          </a:bodyPr>
          <a:lstStyle/>
          <a:p>
            <a:r>
              <a:rPr lang="ms-MY" sz="1300" b="1" dirty="0">
                <a:latin typeface="Arial" panose="020B0604020202020204" pitchFamily="34" charset="0"/>
                <a:cs typeface="Arial" panose="020B0604020202020204" pitchFamily="34" charset="0"/>
              </a:rPr>
              <a:t>Nota:</a:t>
            </a:r>
          </a:p>
          <a:p>
            <a:r>
              <a:rPr lang="ms-MY" sz="1300" dirty="0">
                <a:latin typeface="Arial" panose="020B0604020202020204" pitchFamily="34" charset="0"/>
                <a:cs typeface="Arial" panose="020B0604020202020204" pitchFamily="34" charset="0"/>
              </a:rPr>
              <a:t>1. Format ini hanya untuk perkakasan dan perkhidmatan bukan ICT / fizikal / M&amp;E yang menyokong  projek ICT</a:t>
            </a:r>
          </a:p>
          <a:p>
            <a:r>
              <a:rPr lang="ms-MY" sz="1300" dirty="0">
                <a:latin typeface="Arial" panose="020B0604020202020204" pitchFamily="34" charset="0"/>
                <a:cs typeface="Arial" panose="020B0604020202020204" pitchFamily="34" charset="0"/>
              </a:rPr>
              <a:t>2. Perkakasan bukan ICT / fizikal / M&amp;E yang tidak menyokong  projek ICT tidak akan dinilai dalam JTISA</a:t>
            </a:r>
          </a:p>
        </p:txBody>
      </p:sp>
      <p:sp>
        <p:nvSpPr>
          <p:cNvPr id="6" name="TextBox 5">
            <a:extLst>
              <a:ext uri="{FF2B5EF4-FFF2-40B4-BE49-F238E27FC236}">
                <a16:creationId xmlns:a16="http://schemas.microsoft.com/office/drawing/2014/main" id="{6B3CF2A2-EE25-4598-AC1E-BC0AED219801}"/>
              </a:ext>
            </a:extLst>
          </p:cNvPr>
          <p:cNvSpPr txBox="1">
            <a:spLocks noChangeArrowheads="1"/>
          </p:cNvSpPr>
          <p:nvPr/>
        </p:nvSpPr>
        <p:spPr bwMode="auto">
          <a:xfrm>
            <a:off x="783754" y="908720"/>
            <a:ext cx="76327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ea typeface="MS PGothic"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MS PGothic"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MS PGothic"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9pPr>
          </a:lstStyle>
          <a:p>
            <a:pPr algn="just">
              <a:buFont typeface="Arial" pitchFamily="34" charset="0"/>
              <a:buNone/>
            </a:pPr>
            <a:r>
              <a:rPr lang="ms-MY" altLang="ms-MY" sz="1800" b="1" u="sng" dirty="0">
                <a:latin typeface="Arial" panose="020B0604020202020204" pitchFamily="34" charset="0"/>
                <a:cs typeface="Arial" panose="020B0604020202020204" pitchFamily="34" charset="0"/>
              </a:rPr>
              <a:t>Perincian Peruntukan</a:t>
            </a:r>
            <a:r>
              <a:rPr lang="ms-MY" altLang="ms-MY" sz="1800" dirty="0">
                <a:latin typeface="Arial" panose="020B0604020202020204" pitchFamily="34" charset="0"/>
                <a:cs typeface="Arial" panose="020B0604020202020204" pitchFamily="34" charset="0"/>
              </a:rPr>
              <a:t>: </a:t>
            </a:r>
          </a:p>
        </p:txBody>
      </p:sp>
      <p:sp>
        <p:nvSpPr>
          <p:cNvPr id="7" name="TextBox 6">
            <a:extLst>
              <a:ext uri="{FF2B5EF4-FFF2-40B4-BE49-F238E27FC236}">
                <a16:creationId xmlns:a16="http://schemas.microsoft.com/office/drawing/2014/main" id="{11D5F6FF-FAAF-4602-BD22-FD7A1B923DC1}"/>
              </a:ext>
            </a:extLst>
          </p:cNvPr>
          <p:cNvSpPr txBox="1"/>
          <p:nvPr/>
        </p:nvSpPr>
        <p:spPr>
          <a:xfrm>
            <a:off x="8991581" y="6527479"/>
            <a:ext cx="3200420" cy="276999"/>
          </a:xfrm>
          <a:prstGeom prst="rect">
            <a:avLst/>
          </a:prstGeom>
          <a:noFill/>
        </p:spPr>
        <p:txBody>
          <a:bodyPr wrap="square">
            <a:spAutoFit/>
          </a:bodyPr>
          <a:lstStyle/>
          <a:p>
            <a:pPr algn="ctr">
              <a:buClr>
                <a:schemeClr val="accent1"/>
              </a:buClr>
              <a:buSzPct val="73000"/>
            </a:pPr>
            <a:r>
              <a:rPr lang="ms-MY" sz="1200" b="1" dirty="0">
                <a:solidFill>
                  <a:schemeClr val="bg1"/>
                </a:solidFill>
                <a:latin typeface="Arial" panose="020B0604020202020204" pitchFamily="34" charset="0"/>
                <a:cs typeface="Arial" panose="020B0604020202020204" pitchFamily="34" charset="0"/>
              </a:rPr>
              <a:t>*</a:t>
            </a:r>
            <a:r>
              <a:rPr lang="ms-MY" sz="1200" dirty="0">
                <a:solidFill>
                  <a:schemeClr val="bg1"/>
                </a:solidFill>
                <a:latin typeface="Arial" panose="020B0604020202020204" pitchFamily="34" charset="0"/>
                <a:cs typeface="Arial" panose="020B0604020202020204" pitchFamily="34" charset="0"/>
              </a:rPr>
              <a:t>Padam (delete) sekiranya tidak berkaitan</a:t>
            </a:r>
          </a:p>
        </p:txBody>
      </p:sp>
    </p:spTree>
    <p:extLst>
      <p:ext uri="{BB962C8B-B14F-4D97-AF65-F5344CB8AC3E}">
        <p14:creationId xmlns:p14="http://schemas.microsoft.com/office/powerpoint/2010/main" val="32189652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Title 2">
            <a:extLst>
              <a:ext uri="{FF2B5EF4-FFF2-40B4-BE49-F238E27FC236}">
                <a16:creationId xmlns:a16="http://schemas.microsoft.com/office/drawing/2014/main" id="{2F10EED8-1088-4A6C-B161-B3C846D04416}"/>
              </a:ext>
            </a:extLst>
          </p:cNvPr>
          <p:cNvSpPr txBox="1">
            <a:spLocks/>
          </p:cNvSpPr>
          <p:nvPr/>
        </p:nvSpPr>
        <p:spPr>
          <a:xfrm>
            <a:off x="576944" y="2422525"/>
            <a:ext cx="10515600" cy="1616075"/>
          </a:xfrm>
          <a:prstGeom prst="rect">
            <a:avLst/>
          </a:prstGeom>
        </p:spPr>
        <p:txBody>
          <a:bodyPr vert="horz" lIns="91440" tIns="45720" rIns="91440" bIns="45720" rtlCol="0" anchor="ct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sv-SE" b="1">
                <a:latin typeface="Arial" panose="020B0604020202020204" pitchFamily="34" charset="0"/>
                <a:cs typeface="Arial" panose="020B0604020202020204" pitchFamily="34" charset="0"/>
              </a:rPr>
              <a:t>MAKLUMAT PERUNTUKAN LANGGANAN PERKHIDMATAN PENGKOMPUTERAN AWAN</a:t>
            </a:r>
            <a:br>
              <a:rPr lang="sv-SE" b="1" i="1"/>
            </a:br>
            <a:br>
              <a:rPr lang="sv-SE" i="1"/>
            </a:br>
            <a:endParaRPr lang="en-MY" i="1" dirty="0">
              <a:solidFill>
                <a:srgbClr val="0070C0"/>
              </a:solidFill>
            </a:endParaRPr>
          </a:p>
        </p:txBody>
      </p:sp>
      <p:sp>
        <p:nvSpPr>
          <p:cNvPr id="8" name="TextBox 7">
            <a:extLst>
              <a:ext uri="{FF2B5EF4-FFF2-40B4-BE49-F238E27FC236}">
                <a16:creationId xmlns:a16="http://schemas.microsoft.com/office/drawing/2014/main" id="{3A63E069-49BF-42EB-BF40-676BB4045273}"/>
              </a:ext>
            </a:extLst>
          </p:cNvPr>
          <p:cNvSpPr txBox="1"/>
          <p:nvPr/>
        </p:nvSpPr>
        <p:spPr>
          <a:xfrm>
            <a:off x="794327" y="5052291"/>
            <a:ext cx="9671237" cy="292388"/>
          </a:xfrm>
          <a:prstGeom prst="rect">
            <a:avLst/>
          </a:prstGeom>
          <a:noFill/>
        </p:spPr>
        <p:txBody>
          <a:bodyPr wrap="none" rtlCol="0">
            <a:spAutoFit/>
          </a:bodyPr>
          <a:lstStyle/>
          <a:p>
            <a:r>
              <a:rPr lang="en-US" sz="1300" b="1" dirty="0">
                <a:latin typeface="Arial" panose="020B0604020202020204" pitchFamily="34" charset="0"/>
                <a:cs typeface="Arial" panose="020B0604020202020204" pitchFamily="34" charset="0"/>
              </a:rPr>
              <a:t>Nota:</a:t>
            </a:r>
            <a:r>
              <a:rPr lang="en-US" sz="1300" dirty="0">
                <a:latin typeface="Arial" panose="020B0604020202020204" pitchFamily="34" charset="0"/>
                <a:cs typeface="Arial" panose="020B0604020202020204" pitchFamily="34" charset="0"/>
              </a:rPr>
              <a:t> Mohon </a:t>
            </a:r>
            <a:r>
              <a:rPr lang="en-US" sz="1300" dirty="0" err="1">
                <a:latin typeface="Arial" panose="020B0604020202020204" pitchFamily="34" charset="0"/>
                <a:cs typeface="Arial" panose="020B0604020202020204" pitchFamily="34" charset="0"/>
              </a:rPr>
              <a:t>sertakan</a:t>
            </a:r>
            <a:r>
              <a:rPr lang="en-US" sz="1300" dirty="0">
                <a:latin typeface="Arial" panose="020B0604020202020204" pitchFamily="34" charset="0"/>
                <a:cs typeface="Arial" panose="020B0604020202020204" pitchFamily="34" charset="0"/>
              </a:rPr>
              <a:t> </a:t>
            </a:r>
            <a:r>
              <a:rPr lang="en-US" sz="1300" dirty="0" err="1">
                <a:latin typeface="Arial" panose="020B0604020202020204" pitchFamily="34" charset="0"/>
                <a:cs typeface="Arial" panose="020B0604020202020204" pitchFamily="34" charset="0"/>
              </a:rPr>
              <a:t>dokumen</a:t>
            </a:r>
            <a:r>
              <a:rPr lang="en-US" sz="1300" dirty="0">
                <a:latin typeface="Arial" panose="020B0604020202020204" pitchFamily="34" charset="0"/>
                <a:cs typeface="Arial" panose="020B0604020202020204" pitchFamily="34" charset="0"/>
              </a:rPr>
              <a:t> </a:t>
            </a:r>
            <a:r>
              <a:rPr lang="en-US" sz="1300" dirty="0" err="1">
                <a:latin typeface="Arial" panose="020B0604020202020204" pitchFamily="34" charset="0"/>
                <a:cs typeface="Arial" panose="020B0604020202020204" pitchFamily="34" charset="0"/>
              </a:rPr>
              <a:t>sokongan</a:t>
            </a:r>
            <a:r>
              <a:rPr lang="en-US" sz="1300" dirty="0">
                <a:latin typeface="Arial" panose="020B0604020202020204" pitchFamily="34" charset="0"/>
                <a:cs typeface="Arial" panose="020B0604020202020204" pitchFamily="34" charset="0"/>
              </a:rPr>
              <a:t>/ </a:t>
            </a:r>
            <a:r>
              <a:rPr lang="en-US" sz="1300" dirty="0" err="1">
                <a:latin typeface="Arial" panose="020B0604020202020204" pitchFamily="34" charset="0"/>
                <a:cs typeface="Arial" panose="020B0604020202020204" pitchFamily="34" charset="0"/>
              </a:rPr>
              <a:t>minit</a:t>
            </a:r>
            <a:r>
              <a:rPr lang="en-US" sz="1300" dirty="0">
                <a:latin typeface="Arial" panose="020B0604020202020204" pitchFamily="34" charset="0"/>
                <a:cs typeface="Arial" panose="020B0604020202020204" pitchFamily="34" charset="0"/>
              </a:rPr>
              <a:t> </a:t>
            </a:r>
            <a:r>
              <a:rPr lang="en-US" sz="1300" dirty="0" err="1">
                <a:latin typeface="Arial" panose="020B0604020202020204" pitchFamily="34" charset="0"/>
                <a:cs typeface="Arial" panose="020B0604020202020204" pitchFamily="34" charset="0"/>
              </a:rPr>
              <a:t>mesyuarat</a:t>
            </a:r>
            <a:r>
              <a:rPr lang="en-US" sz="1300" dirty="0">
                <a:latin typeface="Arial" panose="020B0604020202020204" pitchFamily="34" charset="0"/>
                <a:cs typeface="Arial" panose="020B0604020202020204" pitchFamily="34" charset="0"/>
              </a:rPr>
              <a:t> </a:t>
            </a:r>
            <a:r>
              <a:rPr lang="en-US" sz="1300" dirty="0" err="1">
                <a:latin typeface="Arial" panose="020B0604020202020204" pitchFamily="34" charset="0"/>
                <a:cs typeface="Arial" panose="020B0604020202020204" pitchFamily="34" charset="0"/>
              </a:rPr>
              <a:t>persetujuan</a:t>
            </a:r>
            <a:r>
              <a:rPr lang="en-US" sz="1300" dirty="0">
                <a:latin typeface="Arial" panose="020B0604020202020204" pitchFamily="34" charset="0"/>
                <a:cs typeface="Arial" panose="020B0604020202020204" pitchFamily="34" charset="0"/>
              </a:rPr>
              <a:t> </a:t>
            </a:r>
            <a:r>
              <a:rPr lang="en-US" sz="1300" dirty="0" err="1">
                <a:latin typeface="Arial" panose="020B0604020202020204" pitchFamily="34" charset="0"/>
                <a:cs typeface="Arial" panose="020B0604020202020204" pitchFamily="34" charset="0"/>
              </a:rPr>
              <a:t>kelulusan</a:t>
            </a:r>
            <a:r>
              <a:rPr lang="en-US" sz="1300" dirty="0">
                <a:latin typeface="Arial" panose="020B0604020202020204" pitchFamily="34" charset="0"/>
                <a:cs typeface="Arial" panose="020B0604020202020204" pitchFamily="34" charset="0"/>
              </a:rPr>
              <a:t> </a:t>
            </a:r>
            <a:r>
              <a:rPr lang="en-US" sz="1300" dirty="0" err="1">
                <a:latin typeface="Arial" panose="020B0604020202020204" pitchFamily="34" charset="0"/>
                <a:cs typeface="Arial" panose="020B0604020202020204" pitchFamily="34" charset="0"/>
              </a:rPr>
              <a:t>menggunakan</a:t>
            </a:r>
            <a:r>
              <a:rPr lang="en-US" sz="1300" dirty="0">
                <a:latin typeface="Arial" panose="020B0604020202020204" pitchFamily="34" charset="0"/>
                <a:cs typeface="Arial" panose="020B0604020202020204" pitchFamily="34" charset="0"/>
              </a:rPr>
              <a:t> </a:t>
            </a:r>
            <a:r>
              <a:rPr lang="en-US" sz="1300" dirty="0" err="1">
                <a:latin typeface="Arial" panose="020B0604020202020204" pitchFamily="34" charset="0"/>
                <a:cs typeface="Arial" panose="020B0604020202020204" pitchFamily="34" charset="0"/>
              </a:rPr>
              <a:t>peruntukan</a:t>
            </a:r>
            <a:r>
              <a:rPr lang="en-US" sz="1300" dirty="0">
                <a:latin typeface="Arial" panose="020B0604020202020204" pitchFamily="34" charset="0"/>
                <a:cs typeface="Arial" panose="020B0604020202020204" pitchFamily="34" charset="0"/>
              </a:rPr>
              <a:t> JDN (</a:t>
            </a:r>
            <a:r>
              <a:rPr lang="en-US" sz="1300" dirty="0" err="1">
                <a:latin typeface="Arial" panose="020B0604020202020204" pitchFamily="34" charset="0"/>
                <a:cs typeface="Arial" panose="020B0604020202020204" pitchFamily="34" charset="0"/>
              </a:rPr>
              <a:t>jika</a:t>
            </a:r>
            <a:r>
              <a:rPr lang="en-US" sz="1300" dirty="0">
                <a:latin typeface="Arial" panose="020B0604020202020204" pitchFamily="34" charset="0"/>
                <a:cs typeface="Arial" panose="020B0604020202020204" pitchFamily="34" charset="0"/>
              </a:rPr>
              <a:t> </a:t>
            </a:r>
            <a:r>
              <a:rPr lang="en-US" sz="1300" dirty="0" err="1">
                <a:latin typeface="Arial" panose="020B0604020202020204" pitchFamily="34" charset="0"/>
                <a:cs typeface="Arial" panose="020B0604020202020204" pitchFamily="34" charset="0"/>
              </a:rPr>
              <a:t>terlibat</a:t>
            </a:r>
            <a:r>
              <a:rPr lang="en-US" sz="1300" dirty="0">
                <a:latin typeface="Arial" panose="020B0604020202020204" pitchFamily="34" charset="0"/>
                <a:cs typeface="Arial" panose="020B0604020202020204" pitchFamily="34" charset="0"/>
              </a:rPr>
              <a:t>) </a:t>
            </a:r>
          </a:p>
        </p:txBody>
      </p:sp>
      <p:sp>
        <p:nvSpPr>
          <p:cNvPr id="4" name="TextBox 3">
            <a:extLst>
              <a:ext uri="{FF2B5EF4-FFF2-40B4-BE49-F238E27FC236}">
                <a16:creationId xmlns:a16="http://schemas.microsoft.com/office/drawing/2014/main" id="{496382D4-3E53-4EBA-A891-C7FF8B9D5788}"/>
              </a:ext>
            </a:extLst>
          </p:cNvPr>
          <p:cNvSpPr txBox="1"/>
          <p:nvPr/>
        </p:nvSpPr>
        <p:spPr>
          <a:xfrm>
            <a:off x="8991581" y="6527479"/>
            <a:ext cx="3200420" cy="276999"/>
          </a:xfrm>
          <a:prstGeom prst="rect">
            <a:avLst/>
          </a:prstGeom>
          <a:noFill/>
        </p:spPr>
        <p:txBody>
          <a:bodyPr wrap="square">
            <a:spAutoFit/>
          </a:bodyPr>
          <a:lstStyle/>
          <a:p>
            <a:pPr algn="ctr">
              <a:buClr>
                <a:schemeClr val="accent1"/>
              </a:buClr>
              <a:buSzPct val="73000"/>
            </a:pPr>
            <a:r>
              <a:rPr lang="ms-MY" sz="1200" b="1" dirty="0">
                <a:solidFill>
                  <a:schemeClr val="bg1"/>
                </a:solidFill>
                <a:latin typeface="Arial" panose="020B0604020202020204" pitchFamily="34" charset="0"/>
                <a:cs typeface="Arial" panose="020B0604020202020204" pitchFamily="34" charset="0"/>
              </a:rPr>
              <a:t>*</a:t>
            </a:r>
            <a:r>
              <a:rPr lang="ms-MY" sz="1200" dirty="0">
                <a:solidFill>
                  <a:schemeClr val="bg1"/>
                </a:solidFill>
                <a:latin typeface="Arial" panose="020B0604020202020204" pitchFamily="34" charset="0"/>
                <a:cs typeface="Arial" panose="020B0604020202020204" pitchFamily="34" charset="0"/>
              </a:rPr>
              <a:t>Padam (delete) sekiranya tidak berkaitan</a:t>
            </a:r>
          </a:p>
        </p:txBody>
      </p:sp>
    </p:spTree>
    <p:extLst>
      <p:ext uri="{BB962C8B-B14F-4D97-AF65-F5344CB8AC3E}">
        <p14:creationId xmlns:p14="http://schemas.microsoft.com/office/powerpoint/2010/main" val="13532384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8244DA4-9B40-422A-8E8B-BD663E659F6E}"/>
              </a:ext>
            </a:extLst>
          </p:cNvPr>
          <p:cNvSpPr txBox="1"/>
          <p:nvPr/>
        </p:nvSpPr>
        <p:spPr>
          <a:xfrm>
            <a:off x="818606" y="410423"/>
            <a:ext cx="8395063" cy="400110"/>
          </a:xfrm>
          <a:prstGeom prst="rect">
            <a:avLst/>
          </a:prstGeom>
          <a:noFill/>
        </p:spPr>
        <p:txBody>
          <a:bodyPr wrap="square">
            <a:spAutoFit/>
          </a:bodyPr>
          <a:lstStyle/>
          <a:p>
            <a:pPr algn="ctr"/>
            <a:r>
              <a:rPr kumimoji="0" lang="fi-FI" sz="20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n-cs"/>
              </a:rPr>
              <a:t>PERINCIAN KOS: (G) </a:t>
            </a:r>
            <a:r>
              <a:rPr kumimoji="0" lang="en-US" altLang="ko-KR" sz="2000" b="1"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34" charset="-127"/>
                <a:cs typeface="Arial" panose="020B0604020202020204" pitchFamily="34" charset="0"/>
              </a:rPr>
              <a:t>PERKHIDMATAN PENGKOMPUTERAN AWAN</a:t>
            </a:r>
            <a:endParaRPr lang="en-MY" sz="2000" dirty="0"/>
          </a:p>
        </p:txBody>
      </p:sp>
      <p:graphicFrame>
        <p:nvGraphicFramePr>
          <p:cNvPr id="7" name="Table 6">
            <a:extLst>
              <a:ext uri="{FF2B5EF4-FFF2-40B4-BE49-F238E27FC236}">
                <a16:creationId xmlns:a16="http://schemas.microsoft.com/office/drawing/2014/main" id="{EA83CB29-F892-4547-A4C6-3EAA2951899C}"/>
              </a:ext>
            </a:extLst>
          </p:cNvPr>
          <p:cNvGraphicFramePr>
            <a:graphicFrameLocks noGrp="1"/>
          </p:cNvGraphicFramePr>
          <p:nvPr>
            <p:extLst>
              <p:ext uri="{D42A27DB-BD31-4B8C-83A1-F6EECF244321}">
                <p14:modId xmlns:p14="http://schemas.microsoft.com/office/powerpoint/2010/main" val="269063115"/>
              </p:ext>
            </p:extLst>
          </p:nvPr>
        </p:nvGraphicFramePr>
        <p:xfrm>
          <a:off x="493406" y="1399684"/>
          <a:ext cx="11400648" cy="4513019"/>
        </p:xfrm>
        <a:graphic>
          <a:graphicData uri="http://schemas.openxmlformats.org/drawingml/2006/table">
            <a:tbl>
              <a:tblPr firstRow="1" bandRow="1">
                <a:tableStyleId>{5940675A-B579-460E-94D1-54222C63F5DA}</a:tableStyleId>
              </a:tblPr>
              <a:tblGrid>
                <a:gridCol w="1008305">
                  <a:extLst>
                    <a:ext uri="{9D8B030D-6E8A-4147-A177-3AD203B41FA5}">
                      <a16:colId xmlns:a16="http://schemas.microsoft.com/office/drawing/2014/main" val="20000"/>
                    </a:ext>
                  </a:extLst>
                </a:gridCol>
                <a:gridCol w="7384033">
                  <a:extLst>
                    <a:ext uri="{9D8B030D-6E8A-4147-A177-3AD203B41FA5}">
                      <a16:colId xmlns:a16="http://schemas.microsoft.com/office/drawing/2014/main" val="20001"/>
                    </a:ext>
                  </a:extLst>
                </a:gridCol>
                <a:gridCol w="3008310">
                  <a:extLst>
                    <a:ext uri="{9D8B030D-6E8A-4147-A177-3AD203B41FA5}">
                      <a16:colId xmlns:a16="http://schemas.microsoft.com/office/drawing/2014/main" val="20002"/>
                    </a:ext>
                  </a:extLst>
                </a:gridCol>
              </a:tblGrid>
              <a:tr h="635616">
                <a:tc>
                  <a:txBody>
                    <a:bodyPr/>
                    <a:lstStyle/>
                    <a:p>
                      <a:pPr algn="ctr"/>
                      <a:r>
                        <a:rPr lang="en-US" sz="1600" b="1" dirty="0">
                          <a:latin typeface="Arial" panose="020B0604020202020204" pitchFamily="34" charset="0"/>
                          <a:cs typeface="Arial" panose="020B0604020202020204" pitchFamily="34" charset="0"/>
                        </a:rPr>
                        <a:t>BIL.</a:t>
                      </a:r>
                      <a:endParaRPr lang="ms-MY" sz="1600" b="1" dirty="0">
                        <a:solidFill>
                          <a:schemeClr val="tx1"/>
                        </a:solidFill>
                        <a:latin typeface="Arial" panose="020B0604020202020204" pitchFamily="34" charset="0"/>
                        <a:cs typeface="Arial" panose="020B0604020202020204" pitchFamily="34" charset="0"/>
                      </a:endParaRPr>
                    </a:p>
                  </a:txBody>
                  <a:tcPr marL="91448" marR="91448" anchor="ctr">
                    <a:solidFill>
                      <a:schemeClr val="bg1"/>
                    </a:solidFill>
                  </a:tcPr>
                </a:tc>
                <a:tc>
                  <a:txBody>
                    <a:bodyPr/>
                    <a:lstStyle/>
                    <a:p>
                      <a:pPr algn="ctr"/>
                      <a:r>
                        <a:rPr lang="en-US" sz="1600" b="1" dirty="0">
                          <a:latin typeface="Arial" panose="020B0604020202020204" pitchFamily="34" charset="0"/>
                          <a:cs typeface="Arial" panose="020B0604020202020204" pitchFamily="34" charset="0"/>
                        </a:rPr>
                        <a:t>PERKARA</a:t>
                      </a:r>
                      <a:endParaRPr lang="ms-MY" sz="1600" b="1" dirty="0">
                        <a:solidFill>
                          <a:schemeClr val="tx1"/>
                        </a:solidFill>
                        <a:latin typeface="Arial" panose="020B0604020202020204" pitchFamily="34" charset="0"/>
                        <a:cs typeface="Arial" panose="020B0604020202020204" pitchFamily="34" charset="0"/>
                      </a:endParaRPr>
                    </a:p>
                  </a:txBody>
                  <a:tcPr marL="91448" marR="91448" anchor="ctr">
                    <a:solidFill>
                      <a:schemeClr val="bg1"/>
                    </a:solidFill>
                  </a:tcPr>
                </a:tc>
                <a:tc>
                  <a:txBody>
                    <a:bodyPr/>
                    <a:lstStyle/>
                    <a:p>
                      <a:pPr algn="ctr"/>
                      <a:r>
                        <a:rPr lang="en-US" sz="1600" b="1" dirty="0">
                          <a:latin typeface="Arial" panose="020B0604020202020204" pitchFamily="34" charset="0"/>
                          <a:cs typeface="Arial" panose="020B0604020202020204" pitchFamily="34" charset="0"/>
                        </a:rPr>
                        <a:t>KOS (RM)</a:t>
                      </a:r>
                      <a:endParaRPr lang="ms-MY" sz="1600" b="1" dirty="0">
                        <a:solidFill>
                          <a:schemeClr val="tx1"/>
                        </a:solidFill>
                        <a:latin typeface="Arial" panose="020B0604020202020204" pitchFamily="34" charset="0"/>
                        <a:cs typeface="Arial" panose="020B0604020202020204" pitchFamily="34" charset="0"/>
                      </a:endParaRPr>
                    </a:p>
                  </a:txBody>
                  <a:tcPr marL="91448" marR="91448" anchor="ctr">
                    <a:solidFill>
                      <a:schemeClr val="bg1"/>
                    </a:solidFill>
                  </a:tcPr>
                </a:tc>
                <a:extLst>
                  <a:ext uri="{0D108BD9-81ED-4DB2-BD59-A6C34878D82A}">
                    <a16:rowId xmlns:a16="http://schemas.microsoft.com/office/drawing/2014/main" val="10000"/>
                  </a:ext>
                </a:extLst>
              </a:tr>
              <a:tr h="370840">
                <a:tc>
                  <a:txBody>
                    <a:bodyPr/>
                    <a:lstStyle/>
                    <a:p>
                      <a:pPr algn="ctr"/>
                      <a:r>
                        <a:rPr lang="en-US" sz="1600" b="1" kern="1200" dirty="0">
                          <a:solidFill>
                            <a:schemeClr val="tx1"/>
                          </a:solidFill>
                          <a:latin typeface="Arial" panose="020B0604020202020204" pitchFamily="34" charset="0"/>
                          <a:ea typeface="+mn-ea"/>
                          <a:cs typeface="Arial" panose="020B0604020202020204" pitchFamily="34" charset="0"/>
                        </a:rPr>
                        <a:t>G-A.</a:t>
                      </a:r>
                      <a:endParaRPr lang="ms-MY" sz="1600" b="1" kern="1200" dirty="0">
                        <a:solidFill>
                          <a:schemeClr val="tx1"/>
                        </a:solidFill>
                        <a:latin typeface="Arial" panose="020B0604020202020204" pitchFamily="34" charset="0"/>
                        <a:ea typeface="+mn-ea"/>
                        <a:cs typeface="Arial" panose="020B0604020202020204" pitchFamily="34" charset="0"/>
                      </a:endParaRPr>
                    </a:p>
                  </a:txBody>
                  <a:tcPr marL="91448" marR="91448" anchor="ctr"/>
                </a:tc>
                <a:tc>
                  <a:txBody>
                    <a:bodyPr/>
                    <a:lstStyle/>
                    <a:p>
                      <a:r>
                        <a:rPr lang="en-US" sz="1600" b="1" kern="1200" dirty="0">
                          <a:solidFill>
                            <a:schemeClr val="tx1"/>
                          </a:solidFill>
                          <a:latin typeface="Arial" panose="020B0604020202020204" pitchFamily="34" charset="0"/>
                          <a:ea typeface="+mn-ea"/>
                          <a:cs typeface="Arial" panose="020B0604020202020204" pitchFamily="34" charset="0"/>
                        </a:rPr>
                        <a:t>INFRASTRUKTUR (IaaS)</a:t>
                      </a:r>
                      <a:endParaRPr lang="ms-MY" sz="1600" b="1" kern="1200" dirty="0">
                        <a:solidFill>
                          <a:schemeClr val="tx1"/>
                        </a:solidFill>
                        <a:latin typeface="Arial" panose="020B0604020202020204" pitchFamily="34" charset="0"/>
                        <a:ea typeface="+mn-ea"/>
                        <a:cs typeface="Arial" panose="020B0604020202020204" pitchFamily="34" charset="0"/>
                      </a:endParaRPr>
                    </a:p>
                  </a:txBody>
                  <a:tcPr marL="91448" marR="91448" anchor="ctr"/>
                </a:tc>
                <a:tc>
                  <a:txBody>
                    <a:bodyPr/>
                    <a:lstStyle/>
                    <a:p>
                      <a:pPr algn="r" fontAlgn="b"/>
                      <a:endParaRPr lang="en-MY" sz="1600" b="0" i="0" u="none" strike="noStrike" dirty="0">
                        <a:solidFill>
                          <a:srgbClr val="000000"/>
                        </a:solidFill>
                        <a:effectLst/>
                        <a:latin typeface="+mn-lt"/>
                      </a:endParaRPr>
                    </a:p>
                  </a:txBody>
                  <a:tcPr marL="7620" marR="90000" marT="7620" marB="0" anchor="ctr"/>
                </a:tc>
                <a:extLst>
                  <a:ext uri="{0D108BD9-81ED-4DB2-BD59-A6C34878D82A}">
                    <a16:rowId xmlns:a16="http://schemas.microsoft.com/office/drawing/2014/main" val="10001"/>
                  </a:ext>
                </a:extLst>
              </a:tr>
              <a:tr h="379369">
                <a:tc>
                  <a:txBody>
                    <a:bodyPr/>
                    <a:lstStyle/>
                    <a:p>
                      <a:pPr algn="ctr"/>
                      <a:r>
                        <a:rPr lang="en-US" sz="1600" b="1" kern="1200" dirty="0">
                          <a:solidFill>
                            <a:schemeClr val="tx1"/>
                          </a:solidFill>
                          <a:latin typeface="Arial" panose="020B0604020202020204" pitchFamily="34" charset="0"/>
                          <a:ea typeface="+mn-ea"/>
                          <a:cs typeface="Arial" panose="020B0604020202020204" pitchFamily="34" charset="0"/>
                        </a:rPr>
                        <a:t>G-</a:t>
                      </a:r>
                      <a:r>
                        <a:rPr lang="ms-MY" sz="1600" b="1" dirty="0">
                          <a:solidFill>
                            <a:schemeClr val="tx1"/>
                          </a:solidFill>
                          <a:latin typeface="Arial" panose="020B0604020202020204" pitchFamily="34" charset="0"/>
                          <a:cs typeface="Arial" panose="020B0604020202020204" pitchFamily="34" charset="0"/>
                        </a:rPr>
                        <a:t>B.</a:t>
                      </a:r>
                    </a:p>
                  </a:txBody>
                  <a:tcPr marL="91448" marR="91448" anchor="ctr"/>
                </a:tc>
                <a:tc>
                  <a:txBody>
                    <a:bodyPr/>
                    <a:lstStyle/>
                    <a:p>
                      <a:r>
                        <a:rPr lang="ms-MY" sz="1600" b="1" dirty="0">
                          <a:solidFill>
                            <a:schemeClr val="tx1"/>
                          </a:solidFill>
                          <a:latin typeface="Arial" panose="020B0604020202020204" pitchFamily="34" charset="0"/>
                          <a:cs typeface="Arial" panose="020B0604020202020204" pitchFamily="34" charset="0"/>
                        </a:rPr>
                        <a:t>PLATFORM (PaaS)</a:t>
                      </a:r>
                    </a:p>
                  </a:txBody>
                  <a:tcPr marL="91448" marR="91448" anchor="ctr"/>
                </a:tc>
                <a:tc>
                  <a:txBody>
                    <a:bodyPr/>
                    <a:lstStyle/>
                    <a:p>
                      <a:pPr algn="r" rtl="0" fontAlgn="b"/>
                      <a:endParaRPr lang="en-MY" sz="1600" b="0" i="0" u="none" strike="noStrike" dirty="0">
                        <a:solidFill>
                          <a:srgbClr val="000000"/>
                        </a:solidFill>
                        <a:effectLst/>
                        <a:latin typeface="Arial" panose="020B0604020202020204" pitchFamily="34" charset="0"/>
                      </a:endParaRPr>
                    </a:p>
                  </a:txBody>
                  <a:tcPr marL="7620" marR="90000" marT="7620" marB="0" anchor="ctr"/>
                </a:tc>
                <a:extLst>
                  <a:ext uri="{0D108BD9-81ED-4DB2-BD59-A6C34878D82A}">
                    <a16:rowId xmlns:a16="http://schemas.microsoft.com/office/drawing/2014/main" val="10002"/>
                  </a:ext>
                </a:extLst>
              </a:tr>
              <a:tr h="370840">
                <a:tc>
                  <a:txBody>
                    <a:bodyPr/>
                    <a:lstStyle/>
                    <a:p>
                      <a:pPr algn="ctr"/>
                      <a:r>
                        <a:rPr lang="en-US" sz="1600" b="1" kern="1200" dirty="0">
                          <a:solidFill>
                            <a:schemeClr val="tx1"/>
                          </a:solidFill>
                          <a:latin typeface="Arial" panose="020B0604020202020204" pitchFamily="34" charset="0"/>
                          <a:ea typeface="+mn-ea"/>
                          <a:cs typeface="Arial" panose="020B0604020202020204" pitchFamily="34" charset="0"/>
                        </a:rPr>
                        <a:t>G-</a:t>
                      </a:r>
                      <a:r>
                        <a:rPr lang="en-US" sz="1600" b="1" dirty="0">
                          <a:solidFill>
                            <a:schemeClr val="tx1"/>
                          </a:solidFill>
                          <a:latin typeface="Arial" panose="020B0604020202020204" pitchFamily="34" charset="0"/>
                          <a:cs typeface="Arial" panose="020B0604020202020204" pitchFamily="34" charset="0"/>
                        </a:rPr>
                        <a:t>C.</a:t>
                      </a:r>
                      <a:endParaRPr lang="ms-MY" sz="1600" b="1" dirty="0">
                        <a:solidFill>
                          <a:schemeClr val="tx1"/>
                        </a:solidFill>
                        <a:latin typeface="Arial" panose="020B0604020202020204" pitchFamily="34" charset="0"/>
                        <a:cs typeface="Arial" panose="020B0604020202020204" pitchFamily="34" charset="0"/>
                      </a:endParaRPr>
                    </a:p>
                  </a:txBody>
                  <a:tcPr marL="91448" marR="91448" anchor="ctr"/>
                </a:tc>
                <a:tc>
                  <a:txBody>
                    <a:bodyPr/>
                    <a:lstStyle/>
                    <a:p>
                      <a:r>
                        <a:rPr lang="en-US" sz="1600" b="1" dirty="0">
                          <a:solidFill>
                            <a:schemeClr val="tx1"/>
                          </a:solidFill>
                          <a:latin typeface="Arial" panose="020B0604020202020204" pitchFamily="34" charset="0"/>
                          <a:cs typeface="Arial" panose="020B0604020202020204" pitchFamily="34" charset="0"/>
                        </a:rPr>
                        <a:t>PERISIAN (SaaS)</a:t>
                      </a:r>
                      <a:endParaRPr lang="ms-MY" sz="1600" b="1" dirty="0">
                        <a:solidFill>
                          <a:schemeClr val="tx1"/>
                        </a:solidFill>
                        <a:latin typeface="Arial" panose="020B0604020202020204" pitchFamily="34" charset="0"/>
                        <a:cs typeface="Arial" panose="020B0604020202020204" pitchFamily="34" charset="0"/>
                      </a:endParaRPr>
                    </a:p>
                  </a:txBody>
                  <a:tcPr marL="91448" marR="91448"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solidFill>
                          <a:schemeClr val="tx1"/>
                        </a:solidFill>
                        <a:latin typeface="Arial" panose="020B0604020202020204" pitchFamily="34" charset="0"/>
                        <a:cs typeface="Arial" panose="020B0604020202020204" pitchFamily="34" charset="0"/>
                      </a:endParaRPr>
                    </a:p>
                  </a:txBody>
                  <a:tcPr marR="90000" anchor="ctr"/>
                </a:tc>
                <a:extLst>
                  <a:ext uri="{0D108BD9-81ED-4DB2-BD59-A6C34878D82A}">
                    <a16:rowId xmlns:a16="http://schemas.microsoft.com/office/drawing/2014/main" val="10003"/>
                  </a:ext>
                </a:extLst>
              </a:tr>
              <a:tr h="370840">
                <a:tc>
                  <a:txBody>
                    <a:bodyPr/>
                    <a:lstStyle/>
                    <a:p>
                      <a:pPr algn="ctr"/>
                      <a:r>
                        <a:rPr lang="en-US" sz="1600" b="1" kern="1200" dirty="0">
                          <a:solidFill>
                            <a:schemeClr val="tx1"/>
                          </a:solidFill>
                          <a:latin typeface="Arial" panose="020B0604020202020204" pitchFamily="34" charset="0"/>
                          <a:ea typeface="+mn-ea"/>
                          <a:cs typeface="Arial" panose="020B0604020202020204" pitchFamily="34" charset="0"/>
                        </a:rPr>
                        <a:t>G-</a:t>
                      </a:r>
                      <a:r>
                        <a:rPr lang="en-MY" sz="1600" b="1" dirty="0">
                          <a:solidFill>
                            <a:schemeClr val="tx1"/>
                          </a:solidFill>
                          <a:latin typeface="Arial" panose="020B0604020202020204" pitchFamily="34" charset="0"/>
                          <a:cs typeface="Arial" panose="020B0604020202020204" pitchFamily="34" charset="0"/>
                        </a:rPr>
                        <a:t>D1.</a:t>
                      </a:r>
                      <a:endParaRPr lang="ms-MY" sz="1600" b="1" dirty="0">
                        <a:solidFill>
                          <a:schemeClr val="tx1"/>
                        </a:solidFill>
                        <a:latin typeface="Arial" panose="020B0604020202020204" pitchFamily="34" charset="0"/>
                        <a:cs typeface="Arial" panose="020B0604020202020204" pitchFamily="34" charset="0"/>
                      </a:endParaRPr>
                    </a:p>
                  </a:txBody>
                  <a:tcPr marL="91448" marR="91448" anchor="ctr"/>
                </a:tc>
                <a:tc>
                  <a:txBody>
                    <a:bodyPr/>
                    <a:lstStyle/>
                    <a:p>
                      <a:r>
                        <a:rPr lang="en-MY" sz="1600" b="1" dirty="0">
                          <a:solidFill>
                            <a:schemeClr val="tx1"/>
                          </a:solidFill>
                          <a:latin typeface="Arial" panose="020B0604020202020204" pitchFamily="34" charset="0"/>
                          <a:cs typeface="Arial" panose="020B0604020202020204" pitchFamily="34" charset="0"/>
                        </a:rPr>
                        <a:t>MYGOVCLOUD@PDSA (VM)</a:t>
                      </a:r>
                      <a:endParaRPr lang="ms-MY" sz="1600" b="1" dirty="0">
                        <a:solidFill>
                          <a:schemeClr val="tx1"/>
                        </a:solidFill>
                        <a:latin typeface="Arial" panose="020B0604020202020204" pitchFamily="34" charset="0"/>
                        <a:cs typeface="Arial" panose="020B0604020202020204" pitchFamily="34" charset="0"/>
                      </a:endParaRPr>
                    </a:p>
                  </a:txBody>
                  <a:tcPr marL="91448" marR="91448" anchor="ct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lang="ms-MY" sz="1600" dirty="0">
                        <a:solidFill>
                          <a:schemeClr val="tx1"/>
                        </a:solidFill>
                        <a:latin typeface="Arial" panose="020B0604020202020204" pitchFamily="34" charset="0"/>
                        <a:cs typeface="Arial" panose="020B0604020202020204" pitchFamily="34" charset="0"/>
                      </a:endParaRPr>
                    </a:p>
                  </a:txBody>
                  <a:tcPr marR="90000" anchor="ctr">
                    <a:noFill/>
                  </a:tcPr>
                </a:tc>
                <a:extLst>
                  <a:ext uri="{0D108BD9-81ED-4DB2-BD59-A6C34878D82A}">
                    <a16:rowId xmlns:a16="http://schemas.microsoft.com/office/drawing/2014/main" val="395076381"/>
                  </a:ext>
                </a:extLst>
              </a:tr>
              <a:tr h="370840">
                <a:tc>
                  <a:txBody>
                    <a:bodyPr/>
                    <a:lstStyle/>
                    <a:p>
                      <a:pPr algn="ctr"/>
                      <a:r>
                        <a:rPr lang="en-US" sz="1600" b="1" kern="1200" dirty="0">
                          <a:solidFill>
                            <a:schemeClr val="tx1"/>
                          </a:solidFill>
                          <a:latin typeface="Arial" panose="020B0604020202020204" pitchFamily="34" charset="0"/>
                          <a:ea typeface="+mn-ea"/>
                          <a:cs typeface="Arial" panose="020B0604020202020204" pitchFamily="34" charset="0"/>
                        </a:rPr>
                        <a:t>G-</a:t>
                      </a:r>
                      <a:r>
                        <a:rPr lang="en-MY" sz="1600" b="1" dirty="0">
                          <a:solidFill>
                            <a:schemeClr val="tx1"/>
                          </a:solidFill>
                          <a:latin typeface="Arial" panose="020B0604020202020204" pitchFamily="34" charset="0"/>
                          <a:cs typeface="Arial" panose="020B0604020202020204" pitchFamily="34" charset="0"/>
                        </a:rPr>
                        <a:t>D2.</a:t>
                      </a:r>
                      <a:endParaRPr lang="ms-MY" sz="1600" b="1" dirty="0">
                        <a:solidFill>
                          <a:schemeClr val="tx1"/>
                        </a:solidFill>
                        <a:latin typeface="Arial" panose="020B0604020202020204" pitchFamily="34" charset="0"/>
                        <a:cs typeface="Arial" panose="020B0604020202020204" pitchFamily="34" charset="0"/>
                      </a:endParaRPr>
                    </a:p>
                  </a:txBody>
                  <a:tcPr marL="91448" marR="91448"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600" b="1" dirty="0">
                          <a:solidFill>
                            <a:schemeClr val="tx1"/>
                          </a:solidFill>
                          <a:latin typeface="Arial" panose="020B0604020202020204" pitchFamily="34" charset="0"/>
                          <a:cs typeface="Arial" panose="020B0604020202020204" pitchFamily="34" charset="0"/>
                        </a:rPr>
                        <a:t>MYGOVCLOUD@PDSA (CO-LOCATION)</a:t>
                      </a:r>
                      <a:endParaRPr lang="ms-MY" sz="1600" b="1" dirty="0">
                        <a:solidFill>
                          <a:schemeClr val="tx1"/>
                        </a:solidFill>
                        <a:latin typeface="Arial" panose="020B0604020202020204" pitchFamily="34" charset="0"/>
                        <a:cs typeface="Arial" panose="020B0604020202020204" pitchFamily="34" charset="0"/>
                      </a:endParaRPr>
                    </a:p>
                  </a:txBody>
                  <a:tcPr marL="91448" marR="91448" anchor="ct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lang="ms-MY" sz="1600" dirty="0">
                        <a:solidFill>
                          <a:schemeClr val="tx1"/>
                        </a:solidFill>
                        <a:latin typeface="Arial" panose="020B0604020202020204" pitchFamily="34" charset="0"/>
                        <a:cs typeface="Arial" panose="020B0604020202020204" pitchFamily="34" charset="0"/>
                      </a:endParaRPr>
                    </a:p>
                  </a:txBody>
                  <a:tcPr marR="90000" anchor="ctr">
                    <a:solidFill>
                      <a:schemeClr val="bg1"/>
                    </a:solidFill>
                  </a:tcPr>
                </a:tc>
                <a:extLst>
                  <a:ext uri="{0D108BD9-81ED-4DB2-BD59-A6C34878D82A}">
                    <a16:rowId xmlns:a16="http://schemas.microsoft.com/office/drawing/2014/main" val="3693498483"/>
                  </a:ext>
                </a:extLst>
              </a:tr>
              <a:tr h="488860">
                <a:tc>
                  <a:txBody>
                    <a:bodyPr/>
                    <a:lstStyle/>
                    <a:p>
                      <a:pPr algn="ctr"/>
                      <a:r>
                        <a:rPr lang="en-US" sz="1600" b="1" kern="1200" dirty="0">
                          <a:solidFill>
                            <a:schemeClr val="tx1"/>
                          </a:solidFill>
                          <a:latin typeface="Arial" panose="020B0604020202020204" pitchFamily="34" charset="0"/>
                          <a:ea typeface="+mn-ea"/>
                          <a:cs typeface="Arial" panose="020B0604020202020204" pitchFamily="34" charset="0"/>
                        </a:rPr>
                        <a:t>G-</a:t>
                      </a:r>
                      <a:r>
                        <a:rPr lang="ms-MY" sz="1600" b="1" kern="1200" dirty="0">
                          <a:solidFill>
                            <a:schemeClr val="tx1"/>
                          </a:solidFill>
                          <a:latin typeface="Arial" panose="020B0604020202020204" pitchFamily="34" charset="0"/>
                          <a:ea typeface="+mn-ea"/>
                          <a:cs typeface="Arial" panose="020B0604020202020204" pitchFamily="34" charset="0"/>
                        </a:rPr>
                        <a:t>E.</a:t>
                      </a:r>
                    </a:p>
                  </a:txBody>
                  <a:tcPr marL="91448" marR="91448"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kern="1200" dirty="0">
                          <a:solidFill>
                            <a:schemeClr val="tx1"/>
                          </a:solidFill>
                          <a:latin typeface="Arial" panose="020B0604020202020204" pitchFamily="34" charset="0"/>
                          <a:ea typeface="+mn-ea"/>
                          <a:cs typeface="Arial" panose="020B0604020202020204" pitchFamily="34" charset="0"/>
                        </a:rPr>
                        <a:t>PERKHIDMATAN ICT (</a:t>
                      </a:r>
                      <a:r>
                        <a:rPr lang="ms-MY" sz="1600" b="1" dirty="0">
                          <a:solidFill>
                            <a:schemeClr val="tx1"/>
                          </a:solidFill>
                          <a:latin typeface="Arial" panose="020B0604020202020204" pitchFamily="34" charset="0"/>
                          <a:cs typeface="Arial" panose="020B0604020202020204" pitchFamily="34" charset="0"/>
                        </a:rPr>
                        <a:t>PERKHIDMATAN PROFESSIONAL/ MANAGED SERVICES FEE</a:t>
                      </a:r>
                      <a:r>
                        <a:rPr lang="en-US" sz="1600" b="1" kern="1200" dirty="0">
                          <a:solidFill>
                            <a:schemeClr val="tx1"/>
                          </a:solidFill>
                          <a:latin typeface="Arial" panose="020B0604020202020204" pitchFamily="34" charset="0"/>
                          <a:ea typeface="+mn-ea"/>
                          <a:cs typeface="Arial" panose="020B0604020202020204" pitchFamily="34" charset="0"/>
                        </a:rPr>
                        <a:t>)</a:t>
                      </a:r>
                      <a:endParaRPr lang="ms-MY" sz="1600" b="1" kern="1200" dirty="0">
                        <a:solidFill>
                          <a:schemeClr val="tx1"/>
                        </a:solidFill>
                        <a:latin typeface="Arial" panose="020B0604020202020204" pitchFamily="34" charset="0"/>
                        <a:ea typeface="+mn-ea"/>
                        <a:cs typeface="Arial" panose="020B0604020202020204" pitchFamily="34" charset="0"/>
                      </a:endParaRPr>
                    </a:p>
                  </a:txBody>
                  <a:tcPr marL="91448" marR="91448" anchor="ctr"/>
                </a:tc>
                <a:tc>
                  <a:txBody>
                    <a:bodyPr/>
                    <a:lstStyle/>
                    <a:p>
                      <a:pPr algn="r" fontAlgn="b"/>
                      <a:endParaRPr lang="en-MY" sz="1600" b="0" i="0" u="none" strike="noStrike" dirty="0">
                        <a:solidFill>
                          <a:srgbClr val="000000"/>
                        </a:solidFill>
                        <a:effectLst/>
                        <a:latin typeface="Arial" panose="020B0604020202020204" pitchFamily="34" charset="0"/>
                      </a:endParaRPr>
                    </a:p>
                  </a:txBody>
                  <a:tcPr marL="7620" marR="90000" marT="7620" marB="0" anchor="ctr"/>
                </a:tc>
                <a:extLst>
                  <a:ext uri="{0D108BD9-81ED-4DB2-BD59-A6C34878D82A}">
                    <a16:rowId xmlns:a16="http://schemas.microsoft.com/office/drawing/2014/main" val="10009"/>
                  </a:ext>
                </a:extLst>
              </a:tr>
              <a:tr h="358594">
                <a:tc>
                  <a:txBody>
                    <a:bodyPr/>
                    <a:lstStyle/>
                    <a:p>
                      <a:pPr algn="ctr"/>
                      <a:r>
                        <a:rPr lang="en-US" sz="1600" b="1" kern="1200" dirty="0">
                          <a:solidFill>
                            <a:schemeClr val="tx1"/>
                          </a:solidFill>
                          <a:latin typeface="Arial" panose="020B0604020202020204" pitchFamily="34" charset="0"/>
                          <a:ea typeface="+mn-ea"/>
                          <a:cs typeface="Arial" panose="020B0604020202020204" pitchFamily="34" charset="0"/>
                        </a:rPr>
                        <a:t>G-</a:t>
                      </a:r>
                      <a:r>
                        <a:rPr lang="en-US" sz="1600" b="1" dirty="0">
                          <a:solidFill>
                            <a:schemeClr val="tx1"/>
                          </a:solidFill>
                          <a:latin typeface="Arial" panose="020B0604020202020204" pitchFamily="34" charset="0"/>
                          <a:cs typeface="Arial" panose="020B0604020202020204" pitchFamily="34" charset="0"/>
                        </a:rPr>
                        <a:t>F.</a:t>
                      </a:r>
                      <a:endParaRPr lang="ms-MY" sz="1600" b="1" dirty="0">
                        <a:solidFill>
                          <a:schemeClr val="tx1"/>
                        </a:solidFill>
                        <a:latin typeface="Arial" panose="020B0604020202020204" pitchFamily="34" charset="0"/>
                        <a:cs typeface="Arial" panose="020B0604020202020204" pitchFamily="34" charset="0"/>
                      </a:endParaRPr>
                    </a:p>
                  </a:txBody>
                  <a:tcPr marL="91448" marR="91448" anchor="ctr"/>
                </a:tc>
                <a:tc>
                  <a:txBody>
                    <a:bodyPr/>
                    <a:lstStyle/>
                    <a:p>
                      <a:pPr marL="0" indent="0" algn="just">
                        <a:spcBef>
                          <a:spcPts val="0"/>
                        </a:spcBef>
                        <a:buFont typeface="+mj-lt"/>
                        <a:buNone/>
                        <a:defRPr/>
                      </a:pPr>
                      <a:r>
                        <a:rPr lang="ms-MY" sz="1600" b="1" dirty="0">
                          <a:solidFill>
                            <a:schemeClr val="tx1"/>
                          </a:solidFill>
                          <a:latin typeface="Arial" panose="020B0604020202020204" pitchFamily="34" charset="0"/>
                          <a:cs typeface="Arial" panose="020B0604020202020204" pitchFamily="34" charset="0"/>
                        </a:rPr>
                        <a:t>LAIN-LAIN</a:t>
                      </a:r>
                      <a:endParaRPr lang="ms-MY" sz="1600" strike="sngStrike" dirty="0">
                        <a:solidFill>
                          <a:schemeClr val="tx1"/>
                        </a:solidFill>
                        <a:latin typeface="Arial" panose="020B0604020202020204" pitchFamily="34" charset="0"/>
                        <a:cs typeface="Arial" panose="020B0604020202020204" pitchFamily="34" charset="0"/>
                      </a:endParaRPr>
                    </a:p>
                  </a:txBody>
                  <a:tcPr marL="91448" marR="91448"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solidFill>
                          <a:schemeClr val="tx1"/>
                        </a:solidFill>
                        <a:latin typeface="Arial" panose="020B0604020202020204" pitchFamily="34" charset="0"/>
                        <a:cs typeface="Arial" panose="020B0604020202020204" pitchFamily="34" charset="0"/>
                      </a:endParaRPr>
                    </a:p>
                  </a:txBody>
                  <a:tcPr marR="90000" anchor="ctr"/>
                </a:tc>
                <a:extLst>
                  <a:ext uri="{0D108BD9-81ED-4DB2-BD59-A6C34878D82A}">
                    <a16:rowId xmlns:a16="http://schemas.microsoft.com/office/drawing/2014/main" val="10006"/>
                  </a:ext>
                </a:extLst>
              </a:tr>
              <a:tr h="370840">
                <a:tc>
                  <a:txBody>
                    <a:bodyPr/>
                    <a:lstStyle/>
                    <a:p>
                      <a:pPr algn="ctr"/>
                      <a:endParaRPr lang="ms-MY" sz="1600" b="1" dirty="0">
                        <a:solidFill>
                          <a:schemeClr val="tx1"/>
                        </a:solidFill>
                        <a:latin typeface="Arial" panose="020B0604020202020204" pitchFamily="34" charset="0"/>
                        <a:cs typeface="Arial" panose="020B0604020202020204" pitchFamily="34" charset="0"/>
                      </a:endParaRPr>
                    </a:p>
                  </a:txBody>
                  <a:tcPr marL="91448" marR="91448" anchor="ctr"/>
                </a:tc>
                <a:tc>
                  <a:txBody>
                    <a:bodyPr/>
                    <a:lstStyle/>
                    <a:p>
                      <a:pPr algn="r"/>
                      <a:r>
                        <a:rPr lang="en-US" sz="1600" b="1" dirty="0">
                          <a:solidFill>
                            <a:schemeClr val="tx1"/>
                          </a:solidFill>
                          <a:latin typeface="Arial" panose="020B0604020202020204" pitchFamily="34" charset="0"/>
                          <a:cs typeface="Arial" panose="020B0604020202020204" pitchFamily="34" charset="0"/>
                        </a:rPr>
                        <a:t>JUMLAH</a:t>
                      </a:r>
                      <a:endParaRPr lang="ms-MY" sz="1600" b="1" dirty="0">
                        <a:solidFill>
                          <a:schemeClr val="tx1"/>
                        </a:solidFill>
                        <a:latin typeface="Arial" panose="020B0604020202020204" pitchFamily="34" charset="0"/>
                        <a:cs typeface="Arial" panose="020B0604020202020204" pitchFamily="34" charset="0"/>
                      </a:endParaRPr>
                    </a:p>
                  </a:txBody>
                  <a:tcPr marL="91448" marR="91448" anchor="ctr">
                    <a:solidFill>
                      <a:schemeClr val="bg1"/>
                    </a:solidFill>
                  </a:tcPr>
                </a:tc>
                <a:tc>
                  <a:txBody>
                    <a:bodyPr/>
                    <a:lstStyle/>
                    <a:p>
                      <a:pPr algn="r" fontAlgn="b"/>
                      <a:endParaRPr lang="en-MY" sz="1600" b="1" i="0" u="none" strike="noStrike" dirty="0">
                        <a:solidFill>
                          <a:srgbClr val="000000"/>
                        </a:solidFill>
                        <a:effectLst/>
                        <a:latin typeface="Arial" panose="020B0604020202020204" pitchFamily="34" charset="0"/>
                      </a:endParaRPr>
                    </a:p>
                  </a:txBody>
                  <a:tcPr marL="0" marR="90000" marT="0" marB="0" anchor="ctr">
                    <a:solidFill>
                      <a:schemeClr val="bg1"/>
                    </a:solidFill>
                  </a:tcPr>
                </a:tc>
                <a:extLst>
                  <a:ext uri="{0D108BD9-81ED-4DB2-BD59-A6C34878D82A}">
                    <a16:rowId xmlns:a16="http://schemas.microsoft.com/office/drawing/2014/main" val="10007"/>
                  </a:ext>
                </a:extLst>
              </a:tr>
              <a:tr h="252276">
                <a:tc>
                  <a:txBody>
                    <a:bodyPr/>
                    <a:lstStyle/>
                    <a:p>
                      <a:endParaRPr lang="ms-MY" sz="1600" b="1" dirty="0">
                        <a:latin typeface="Arial" panose="020B0604020202020204" pitchFamily="34" charset="0"/>
                        <a:cs typeface="Arial" panose="020B0604020202020204" pitchFamily="34" charset="0"/>
                      </a:endParaRPr>
                    </a:p>
                  </a:txBody>
                  <a:tcPr marL="91448" marR="91448" anchor="ctr"/>
                </a:tc>
                <a:tc>
                  <a:txBody>
                    <a:bodyPr/>
                    <a:lstStyle/>
                    <a:p>
                      <a:pPr algn="r"/>
                      <a:r>
                        <a:rPr lang="en-US" sz="1600" b="1" i="1" u="none" strike="noStrike" dirty="0">
                          <a:effectLst/>
                          <a:latin typeface="Arial" panose="020B0604020202020204" pitchFamily="34" charset="0"/>
                          <a:cs typeface="Arial" panose="020B0604020202020204" pitchFamily="34" charset="0"/>
                        </a:rPr>
                        <a:t>SALES AND SERVICE TAX </a:t>
                      </a:r>
                      <a:r>
                        <a:rPr lang="en-US" sz="1600" b="1" u="none" strike="noStrike" dirty="0">
                          <a:effectLst/>
                          <a:latin typeface="Arial" panose="020B0604020202020204" pitchFamily="34" charset="0"/>
                          <a:cs typeface="Arial" panose="020B0604020202020204" pitchFamily="34" charset="0"/>
                        </a:rPr>
                        <a:t>(SST)</a:t>
                      </a:r>
                      <a:endParaRPr lang="en-US" sz="1600" b="1" i="0" u="none" strike="noStrike" dirty="0">
                        <a:solidFill>
                          <a:srgbClr val="000000"/>
                        </a:solidFill>
                        <a:effectLst/>
                        <a:latin typeface="Arial" panose="020B0604020202020204" pitchFamily="34" charset="0"/>
                        <a:cs typeface="Arial" panose="020B0604020202020204" pitchFamily="34" charset="0"/>
                      </a:endParaRPr>
                    </a:p>
                  </a:txBody>
                  <a:tcPr marL="91448" marR="91448" anchor="ctr">
                    <a:solidFill>
                      <a:schemeClr val="bg1"/>
                    </a:solidFill>
                  </a:tcPr>
                </a:tc>
                <a:tc>
                  <a:txBody>
                    <a:bodyPr/>
                    <a:lstStyle/>
                    <a:p>
                      <a:pPr algn="r" rtl="0" fontAlgn="ctr"/>
                      <a:endParaRPr lang="en-MY" sz="1600" b="1" i="0" u="none" strike="noStrike" dirty="0">
                        <a:solidFill>
                          <a:srgbClr val="000000"/>
                        </a:solidFill>
                        <a:effectLst/>
                        <a:latin typeface="Arial" panose="020B0604020202020204" pitchFamily="34" charset="0"/>
                      </a:endParaRPr>
                    </a:p>
                  </a:txBody>
                  <a:tcPr marL="7620" marR="90000" marT="7620" marB="0" anchor="ctr">
                    <a:solidFill>
                      <a:schemeClr val="bg1"/>
                    </a:solidFill>
                  </a:tcPr>
                </a:tc>
                <a:extLst>
                  <a:ext uri="{0D108BD9-81ED-4DB2-BD59-A6C34878D82A}">
                    <a16:rowId xmlns:a16="http://schemas.microsoft.com/office/drawing/2014/main" val="3378245601"/>
                  </a:ext>
                </a:extLst>
              </a:tr>
              <a:tr h="370840">
                <a:tc>
                  <a:txBody>
                    <a:bodyPr/>
                    <a:lstStyle/>
                    <a:p>
                      <a:endParaRPr lang="ms-MY" sz="1600" b="1" dirty="0">
                        <a:latin typeface="Arial" panose="020B0604020202020204" pitchFamily="34" charset="0"/>
                        <a:cs typeface="Arial" panose="020B0604020202020204" pitchFamily="34" charset="0"/>
                      </a:endParaRPr>
                    </a:p>
                  </a:txBody>
                  <a:tcPr marL="91448" marR="91448" anchor="ctr"/>
                </a:tc>
                <a:tc>
                  <a:txBody>
                    <a:bodyPr/>
                    <a:lstStyle/>
                    <a:p>
                      <a:pPr algn="r"/>
                      <a:r>
                        <a:rPr lang="en-US" sz="1600" b="1" dirty="0">
                          <a:latin typeface="Arial" panose="020B0604020202020204" pitchFamily="34" charset="0"/>
                          <a:cs typeface="Arial" panose="020B0604020202020204" pitchFamily="34" charset="0"/>
                        </a:rPr>
                        <a:t>JUMLAH KESELURUHAN</a:t>
                      </a:r>
                      <a:endParaRPr lang="ms-MY" sz="1600" b="1" dirty="0">
                        <a:latin typeface="Arial" panose="020B0604020202020204" pitchFamily="34" charset="0"/>
                        <a:cs typeface="Arial" panose="020B0604020202020204" pitchFamily="34" charset="0"/>
                      </a:endParaRPr>
                    </a:p>
                  </a:txBody>
                  <a:tcPr marL="91448" marR="91448" anchor="ctr">
                    <a:solidFill>
                      <a:schemeClr val="bg1"/>
                    </a:solidFill>
                  </a:tcPr>
                </a:tc>
                <a:tc>
                  <a:txBody>
                    <a:bodyPr/>
                    <a:lstStyle/>
                    <a:p>
                      <a:pPr algn="r" fontAlgn="ctr"/>
                      <a:endParaRPr lang="en-MY" sz="1600" b="1" i="0" u="none" strike="noStrike" dirty="0">
                        <a:solidFill>
                          <a:srgbClr val="000000"/>
                        </a:solidFill>
                        <a:effectLst/>
                        <a:latin typeface="Arial" panose="020B0604020202020204" pitchFamily="34" charset="0"/>
                      </a:endParaRPr>
                    </a:p>
                  </a:txBody>
                  <a:tcPr marL="7620" marR="90000" marT="7620" marB="0" anchor="ctr">
                    <a:solidFill>
                      <a:schemeClr val="bg1"/>
                    </a:solidFill>
                  </a:tcPr>
                </a:tc>
                <a:extLst>
                  <a:ext uri="{0D108BD9-81ED-4DB2-BD59-A6C34878D82A}">
                    <a16:rowId xmlns:a16="http://schemas.microsoft.com/office/drawing/2014/main" val="10008"/>
                  </a:ext>
                </a:extLst>
              </a:tr>
            </a:tbl>
          </a:graphicData>
        </a:graphic>
      </p:graphicFrame>
      <p:sp>
        <p:nvSpPr>
          <p:cNvPr id="8" name="Text Placeholder 10">
            <a:extLst>
              <a:ext uri="{FF2B5EF4-FFF2-40B4-BE49-F238E27FC236}">
                <a16:creationId xmlns:a16="http://schemas.microsoft.com/office/drawing/2014/main" id="{8DB5535A-6EB0-4A81-A0FF-B0F6DBF9FC4C}"/>
              </a:ext>
            </a:extLst>
          </p:cNvPr>
          <p:cNvSpPr txBox="1">
            <a:spLocks/>
          </p:cNvSpPr>
          <p:nvPr/>
        </p:nvSpPr>
        <p:spPr>
          <a:xfrm>
            <a:off x="326572" y="945297"/>
            <a:ext cx="11542162" cy="74233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charset="0"/>
              <a:buNone/>
              <a:tabLst/>
              <a:defRPr/>
            </a:pPr>
            <a:r>
              <a:rPr kumimoji="0" lang="en-US" sz="24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rPr>
              <a:t>RINGKASAN PERUNTUKAN</a:t>
            </a:r>
            <a:endParaRPr kumimoji="0" lang="ms-MY" sz="24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itchFamily="34" charset="0"/>
            </a:endParaRPr>
          </a:p>
        </p:txBody>
      </p:sp>
      <p:sp>
        <p:nvSpPr>
          <p:cNvPr id="5" name="TextBox 4">
            <a:extLst>
              <a:ext uri="{FF2B5EF4-FFF2-40B4-BE49-F238E27FC236}">
                <a16:creationId xmlns:a16="http://schemas.microsoft.com/office/drawing/2014/main" id="{B6C9410C-0E5B-4867-A676-84AE6872673E}"/>
              </a:ext>
            </a:extLst>
          </p:cNvPr>
          <p:cNvSpPr txBox="1"/>
          <p:nvPr/>
        </p:nvSpPr>
        <p:spPr>
          <a:xfrm>
            <a:off x="8991581" y="6527479"/>
            <a:ext cx="3200420" cy="276999"/>
          </a:xfrm>
          <a:prstGeom prst="rect">
            <a:avLst/>
          </a:prstGeom>
          <a:noFill/>
        </p:spPr>
        <p:txBody>
          <a:bodyPr wrap="square">
            <a:spAutoFit/>
          </a:bodyPr>
          <a:lstStyle/>
          <a:p>
            <a:pPr algn="ctr">
              <a:buClr>
                <a:schemeClr val="accent1"/>
              </a:buClr>
              <a:buSzPct val="73000"/>
            </a:pPr>
            <a:r>
              <a:rPr lang="ms-MY" sz="1200" b="1" dirty="0">
                <a:solidFill>
                  <a:schemeClr val="bg1"/>
                </a:solidFill>
                <a:latin typeface="Arial" panose="020B0604020202020204" pitchFamily="34" charset="0"/>
                <a:cs typeface="Arial" panose="020B0604020202020204" pitchFamily="34" charset="0"/>
              </a:rPr>
              <a:t>*</a:t>
            </a:r>
            <a:r>
              <a:rPr lang="ms-MY" sz="1200" dirty="0">
                <a:solidFill>
                  <a:schemeClr val="bg1"/>
                </a:solidFill>
                <a:latin typeface="Arial" panose="020B0604020202020204" pitchFamily="34" charset="0"/>
                <a:cs typeface="Arial" panose="020B0604020202020204" pitchFamily="34" charset="0"/>
              </a:rPr>
              <a:t>Padam (delete) sekiranya tidak berkaitan</a:t>
            </a:r>
          </a:p>
        </p:txBody>
      </p:sp>
    </p:spTree>
    <p:extLst>
      <p:ext uri="{BB962C8B-B14F-4D97-AF65-F5344CB8AC3E}">
        <p14:creationId xmlns:p14="http://schemas.microsoft.com/office/powerpoint/2010/main" val="4588530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A3E86B2B-6013-4459-9A19-565118656954}"/>
              </a:ext>
            </a:extLst>
          </p:cNvPr>
          <p:cNvGraphicFramePr>
            <a:graphicFrameLocks noGrp="1"/>
          </p:cNvGraphicFramePr>
          <p:nvPr>
            <p:extLst>
              <p:ext uri="{D42A27DB-BD31-4B8C-83A1-F6EECF244321}">
                <p14:modId xmlns:p14="http://schemas.microsoft.com/office/powerpoint/2010/main" val="4260865623"/>
              </p:ext>
            </p:extLst>
          </p:nvPr>
        </p:nvGraphicFramePr>
        <p:xfrm>
          <a:off x="139337" y="1312804"/>
          <a:ext cx="11878492" cy="3638524"/>
        </p:xfrm>
        <a:graphic>
          <a:graphicData uri="http://schemas.openxmlformats.org/drawingml/2006/table">
            <a:tbl>
              <a:tblPr/>
              <a:tblGrid>
                <a:gridCol w="452514">
                  <a:extLst>
                    <a:ext uri="{9D8B030D-6E8A-4147-A177-3AD203B41FA5}">
                      <a16:colId xmlns:a16="http://schemas.microsoft.com/office/drawing/2014/main" val="590113146"/>
                    </a:ext>
                  </a:extLst>
                </a:gridCol>
                <a:gridCol w="3292510">
                  <a:extLst>
                    <a:ext uri="{9D8B030D-6E8A-4147-A177-3AD203B41FA5}">
                      <a16:colId xmlns:a16="http://schemas.microsoft.com/office/drawing/2014/main" val="2884851155"/>
                    </a:ext>
                  </a:extLst>
                </a:gridCol>
                <a:gridCol w="8133468">
                  <a:extLst>
                    <a:ext uri="{9D8B030D-6E8A-4147-A177-3AD203B41FA5}">
                      <a16:colId xmlns:a16="http://schemas.microsoft.com/office/drawing/2014/main" val="3196266384"/>
                    </a:ext>
                  </a:extLst>
                </a:gridCol>
              </a:tblGrid>
              <a:tr h="23987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s-MY" sz="1400" b="1" dirty="0">
                          <a:solidFill>
                            <a:schemeClr val="tx1"/>
                          </a:solidFill>
                          <a:latin typeface="Arial" panose="020B0604020202020204" pitchFamily="34" charset="0"/>
                          <a:cs typeface="Arial" panose="020B0604020202020204" pitchFamily="34" charset="0"/>
                        </a:rPr>
                        <a:t>1</a:t>
                      </a:r>
                    </a:p>
                  </a:txBody>
                  <a:tcPr marT="45713" marB="4571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s-MY" sz="1400" b="1" dirty="0">
                          <a:solidFill>
                            <a:schemeClr val="tx1"/>
                          </a:solidFill>
                          <a:latin typeface="Arial" panose="020B0604020202020204" pitchFamily="34" charset="0"/>
                          <a:cs typeface="Arial" panose="020B0604020202020204" pitchFamily="34" charset="0"/>
                        </a:rPr>
                        <a:t>Tajuk Projek</a:t>
                      </a:r>
                    </a:p>
                  </a:txBody>
                  <a:tcPr marT="45713" marB="4571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ms-MY" sz="1200" dirty="0">
                          <a:latin typeface="Arial" panose="020B0604020202020204" pitchFamily="34" charset="0"/>
                          <a:cs typeface="Arial" panose="020B0604020202020204" pitchFamily="34" charset="0"/>
                        </a:rPr>
                        <a:t>Sebut harga bagi xxx, Universiti Teknikal Malaysia Melaka ( UTeM )</a:t>
                      </a:r>
                      <a:endParaRPr lang="en-US" sz="1200" b="0" baseline="0" dirty="0">
                        <a:solidFill>
                          <a:schemeClr val="tx1"/>
                        </a:solidFill>
                        <a:latin typeface="Arial" panose="020B0604020202020204" pitchFamily="34" charset="0"/>
                        <a:cs typeface="Arial" panose="020B0604020202020204" pitchFamily="34" charset="0"/>
                      </a:endParaRPr>
                    </a:p>
                  </a:txBody>
                  <a:tcPr marT="45713" marB="4571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67255150"/>
                  </a:ext>
                </a:extLst>
              </a:tr>
              <a:tr h="23987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i-FI" sz="1400" b="1" dirty="0">
                          <a:solidFill>
                            <a:schemeClr val="tx1"/>
                          </a:solidFill>
                          <a:latin typeface="Arial" panose="020B0604020202020204" pitchFamily="34" charset="0"/>
                          <a:cs typeface="Arial" panose="020B0604020202020204" pitchFamily="34" charset="0"/>
                        </a:rPr>
                        <a:t>2</a:t>
                      </a:r>
                    </a:p>
                  </a:txBody>
                  <a:tcPr marT="45713" marB="457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s-MY" sz="1400" b="1" dirty="0">
                          <a:solidFill>
                            <a:schemeClr val="tx1"/>
                          </a:solidFill>
                          <a:latin typeface="Arial" panose="020B0604020202020204" pitchFamily="34" charset="0"/>
                          <a:cs typeface="Arial" panose="020B0604020202020204" pitchFamily="34" charset="0"/>
                        </a:rPr>
                        <a:t>Skop Projek</a:t>
                      </a:r>
                    </a:p>
                  </a:txBody>
                  <a:tcPr marT="45713" marB="457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MY" sz="1200" b="0" i="0" kern="1200" dirty="0" err="1">
                          <a:solidFill>
                            <a:schemeClr val="tx1"/>
                          </a:solidFill>
                          <a:effectLst/>
                          <a:latin typeface="Arial" panose="020B0604020202020204" pitchFamily="34" charset="0"/>
                          <a:ea typeface="+mn-ea"/>
                          <a:cs typeface="Arial" panose="020B0604020202020204" pitchFamily="34" charset="0"/>
                        </a:rPr>
                        <a:t>Skop</a:t>
                      </a:r>
                      <a:r>
                        <a:rPr lang="en-MY" sz="1200" b="0" i="0" kern="1200" dirty="0">
                          <a:solidFill>
                            <a:schemeClr val="tx1"/>
                          </a:solidFill>
                          <a:effectLst/>
                          <a:latin typeface="Arial" panose="020B0604020202020204" pitchFamily="34" charset="0"/>
                          <a:ea typeface="+mn-ea"/>
                          <a:cs typeface="Arial" panose="020B0604020202020204" pitchFamily="34" charset="0"/>
                        </a:rPr>
                        <a:t> </a:t>
                      </a:r>
                      <a:r>
                        <a:rPr lang="en-MY" sz="1200" b="0" i="0" kern="1200" dirty="0" err="1">
                          <a:solidFill>
                            <a:schemeClr val="tx1"/>
                          </a:solidFill>
                          <a:effectLst/>
                          <a:latin typeface="Arial" panose="020B0604020202020204" pitchFamily="34" charset="0"/>
                          <a:ea typeface="+mn-ea"/>
                          <a:cs typeface="Arial" panose="020B0604020202020204" pitchFamily="34" charset="0"/>
                        </a:rPr>
                        <a:t>projek</a:t>
                      </a:r>
                      <a:r>
                        <a:rPr lang="en-MY" sz="1200" b="0" i="0" kern="1200" dirty="0">
                          <a:solidFill>
                            <a:schemeClr val="tx1"/>
                          </a:solidFill>
                          <a:effectLst/>
                          <a:latin typeface="Arial" panose="020B0604020202020204" pitchFamily="34" charset="0"/>
                          <a:ea typeface="+mn-ea"/>
                          <a:cs typeface="Arial" panose="020B0604020202020204" pitchFamily="34" charset="0"/>
                        </a:rPr>
                        <a:t> </a:t>
                      </a:r>
                      <a:r>
                        <a:rPr lang="en-MY" sz="1200" b="0" i="0" kern="1200" dirty="0" err="1">
                          <a:solidFill>
                            <a:schemeClr val="tx1"/>
                          </a:solidFill>
                          <a:effectLst/>
                          <a:latin typeface="Arial" panose="020B0604020202020204" pitchFamily="34" charset="0"/>
                          <a:ea typeface="+mn-ea"/>
                          <a:cs typeface="Arial" panose="020B0604020202020204" pitchFamily="34" charset="0"/>
                        </a:rPr>
                        <a:t>ini</a:t>
                      </a:r>
                      <a:r>
                        <a:rPr lang="en-MY" sz="1200" b="0" i="0" kern="1200" dirty="0">
                          <a:solidFill>
                            <a:schemeClr val="tx1"/>
                          </a:solidFill>
                          <a:effectLst/>
                          <a:latin typeface="Arial" panose="020B0604020202020204" pitchFamily="34" charset="0"/>
                          <a:ea typeface="+mn-ea"/>
                          <a:cs typeface="Arial" panose="020B0604020202020204" pitchFamily="34" charset="0"/>
                        </a:rPr>
                        <a:t> </a:t>
                      </a:r>
                      <a:r>
                        <a:rPr lang="en-MY" sz="1200" b="0" i="0" kern="1200" dirty="0" err="1">
                          <a:solidFill>
                            <a:schemeClr val="tx1"/>
                          </a:solidFill>
                          <a:effectLst/>
                          <a:latin typeface="Arial" panose="020B0604020202020204" pitchFamily="34" charset="0"/>
                          <a:ea typeface="+mn-ea"/>
                          <a:cs typeface="Arial" panose="020B0604020202020204" pitchFamily="34" charset="0"/>
                        </a:rPr>
                        <a:t>merangkumi</a:t>
                      </a:r>
                      <a:r>
                        <a:rPr lang="en-MY" sz="1200" b="0" i="0" kern="1200" dirty="0">
                          <a:solidFill>
                            <a:schemeClr val="tx1"/>
                          </a:solidFill>
                          <a:effectLst/>
                          <a:latin typeface="Arial" panose="020B0604020202020204" pitchFamily="34" charset="0"/>
                          <a:ea typeface="+mn-ea"/>
                          <a:cs typeface="Arial" panose="020B0604020202020204" pitchFamily="34" charset="0"/>
                        </a:rPr>
                        <a:t> *</a:t>
                      </a:r>
                      <a:r>
                        <a:rPr lang="en-MY" sz="1200" b="0" i="0" kern="1200" dirty="0" err="1">
                          <a:solidFill>
                            <a:schemeClr val="tx1"/>
                          </a:solidFill>
                          <a:effectLst/>
                          <a:latin typeface="Arial" panose="020B0604020202020204" pitchFamily="34" charset="0"/>
                          <a:ea typeface="+mn-ea"/>
                          <a:cs typeface="Arial" panose="020B0604020202020204" pitchFamily="34" charset="0"/>
                        </a:rPr>
                        <a:t>perolehan</a:t>
                      </a:r>
                      <a:r>
                        <a:rPr lang="en-MY" sz="1200" b="0" i="0" kern="1200" dirty="0">
                          <a:solidFill>
                            <a:schemeClr val="tx1"/>
                          </a:solidFill>
                          <a:effectLst/>
                          <a:latin typeface="Arial" panose="020B0604020202020204" pitchFamily="34" charset="0"/>
                          <a:ea typeface="+mn-ea"/>
                          <a:cs typeface="Arial" panose="020B0604020202020204" pitchFamily="34" charset="0"/>
                        </a:rPr>
                        <a:t> </a:t>
                      </a:r>
                      <a:r>
                        <a:rPr lang="en-MY" sz="1200" b="0" i="0" kern="1200" dirty="0" err="1">
                          <a:solidFill>
                            <a:schemeClr val="tx1"/>
                          </a:solidFill>
                          <a:effectLst/>
                          <a:latin typeface="Arial" panose="020B0604020202020204" pitchFamily="34" charset="0"/>
                          <a:ea typeface="+mn-ea"/>
                          <a:cs typeface="Arial" panose="020B0604020202020204" pitchFamily="34" charset="0"/>
                        </a:rPr>
                        <a:t>perkakasan</a:t>
                      </a:r>
                      <a:r>
                        <a:rPr lang="en-MY" sz="1200" b="0" i="0" kern="1200" dirty="0">
                          <a:solidFill>
                            <a:schemeClr val="tx1"/>
                          </a:solidFill>
                          <a:effectLst/>
                          <a:latin typeface="Arial" panose="020B0604020202020204" pitchFamily="34" charset="0"/>
                          <a:ea typeface="+mn-ea"/>
                          <a:cs typeface="Arial" panose="020B0604020202020204" pitchFamily="34" charset="0"/>
                        </a:rPr>
                        <a:t> ICT / </a:t>
                      </a:r>
                      <a:r>
                        <a:rPr lang="en-MY" sz="1200" b="0" i="0" kern="1200" dirty="0" err="1">
                          <a:solidFill>
                            <a:schemeClr val="tx1"/>
                          </a:solidFill>
                          <a:effectLst/>
                          <a:latin typeface="Arial" panose="020B0604020202020204" pitchFamily="34" charset="0"/>
                          <a:ea typeface="+mn-ea"/>
                          <a:cs typeface="Arial" panose="020B0604020202020204" pitchFamily="34" charset="0"/>
                        </a:rPr>
                        <a:t>pembangunan</a:t>
                      </a:r>
                      <a:r>
                        <a:rPr lang="en-MY" sz="1200" b="0" i="0" kern="1200" dirty="0">
                          <a:solidFill>
                            <a:schemeClr val="tx1"/>
                          </a:solidFill>
                          <a:effectLst/>
                          <a:latin typeface="Arial" panose="020B0604020202020204" pitchFamily="34" charset="0"/>
                          <a:ea typeface="+mn-ea"/>
                          <a:cs typeface="Arial" panose="020B0604020202020204" pitchFamily="34" charset="0"/>
                        </a:rPr>
                        <a:t> </a:t>
                      </a:r>
                      <a:r>
                        <a:rPr lang="en-MY" sz="1200" b="0" i="0" kern="1200" dirty="0" err="1">
                          <a:solidFill>
                            <a:schemeClr val="tx1"/>
                          </a:solidFill>
                          <a:effectLst/>
                          <a:latin typeface="Arial" panose="020B0604020202020204" pitchFamily="34" charset="0"/>
                          <a:ea typeface="+mn-ea"/>
                          <a:cs typeface="Arial" panose="020B0604020202020204" pitchFamily="34" charset="0"/>
                        </a:rPr>
                        <a:t>sistem</a:t>
                      </a:r>
                      <a:r>
                        <a:rPr lang="en-MY" sz="1200" b="0" i="0" kern="1200" dirty="0">
                          <a:solidFill>
                            <a:schemeClr val="tx1"/>
                          </a:solidFill>
                          <a:effectLst/>
                          <a:latin typeface="Arial" panose="020B0604020202020204" pitchFamily="34" charset="0"/>
                          <a:ea typeface="+mn-ea"/>
                          <a:cs typeface="Arial" panose="020B0604020202020204" pitchFamily="34" charset="0"/>
                        </a:rPr>
                        <a:t> </a:t>
                      </a:r>
                      <a:r>
                        <a:rPr lang="en-MY" sz="1200" b="0" i="0" kern="1200" dirty="0" err="1">
                          <a:solidFill>
                            <a:schemeClr val="tx1"/>
                          </a:solidFill>
                          <a:effectLst/>
                          <a:latin typeface="Arial" panose="020B0604020202020204" pitchFamily="34" charset="0"/>
                          <a:ea typeface="+mn-ea"/>
                          <a:cs typeface="Arial" panose="020B0604020202020204" pitchFamily="34" charset="0"/>
                        </a:rPr>
                        <a:t>aplikasi</a:t>
                      </a:r>
                      <a:r>
                        <a:rPr lang="en-MY" sz="1200" b="0" i="0" kern="1200" dirty="0">
                          <a:solidFill>
                            <a:schemeClr val="tx1"/>
                          </a:solidFill>
                          <a:effectLst/>
                          <a:latin typeface="Arial" panose="020B0604020202020204" pitchFamily="34" charset="0"/>
                          <a:ea typeface="+mn-ea"/>
                          <a:cs typeface="Arial" panose="020B0604020202020204" pitchFamily="34" charset="0"/>
                        </a:rPr>
                        <a:t> / </a:t>
                      </a:r>
                      <a:r>
                        <a:rPr lang="en-MY" sz="1200" b="0" i="0" kern="1200" dirty="0" err="1">
                          <a:solidFill>
                            <a:schemeClr val="tx1"/>
                          </a:solidFill>
                          <a:effectLst/>
                          <a:latin typeface="Arial" panose="020B0604020202020204" pitchFamily="34" charset="0"/>
                          <a:ea typeface="+mn-ea"/>
                          <a:cs typeface="Arial" panose="020B0604020202020204" pitchFamily="34" charset="0"/>
                        </a:rPr>
                        <a:t>perolehan</a:t>
                      </a:r>
                      <a:r>
                        <a:rPr lang="en-MY" sz="1200" b="0" i="0" kern="1200" dirty="0">
                          <a:solidFill>
                            <a:schemeClr val="tx1"/>
                          </a:solidFill>
                          <a:effectLst/>
                          <a:latin typeface="Arial" panose="020B0604020202020204" pitchFamily="34" charset="0"/>
                          <a:ea typeface="+mn-ea"/>
                          <a:cs typeface="Arial" panose="020B0604020202020204" pitchFamily="34" charset="0"/>
                        </a:rPr>
                        <a:t> </a:t>
                      </a:r>
                      <a:r>
                        <a:rPr lang="en-MY" sz="1200" b="0" i="0" kern="1200" dirty="0" err="1">
                          <a:solidFill>
                            <a:schemeClr val="tx1"/>
                          </a:solidFill>
                          <a:effectLst/>
                          <a:latin typeface="Arial" panose="020B0604020202020204" pitchFamily="34" charset="0"/>
                          <a:ea typeface="+mn-ea"/>
                          <a:cs typeface="Arial" panose="020B0604020202020204" pitchFamily="34" charset="0"/>
                        </a:rPr>
                        <a:t>perisian</a:t>
                      </a:r>
                      <a:r>
                        <a:rPr lang="en-MY" sz="1200" b="0" i="0" kern="1200" dirty="0">
                          <a:solidFill>
                            <a:schemeClr val="tx1"/>
                          </a:solidFill>
                          <a:effectLst/>
                          <a:latin typeface="Arial" panose="020B0604020202020204" pitchFamily="34" charset="0"/>
                          <a:ea typeface="+mn-ea"/>
                          <a:cs typeface="Arial" panose="020B0604020202020204" pitchFamily="34" charset="0"/>
                        </a:rPr>
                        <a:t> / </a:t>
                      </a:r>
                      <a:r>
                        <a:rPr lang="en-MY" sz="1200" b="0" i="0" kern="1200" dirty="0" err="1">
                          <a:solidFill>
                            <a:schemeClr val="tx1"/>
                          </a:solidFill>
                          <a:effectLst/>
                          <a:latin typeface="Arial" panose="020B0604020202020204" pitchFamily="34" charset="0"/>
                          <a:ea typeface="+mn-ea"/>
                          <a:cs typeface="Arial" panose="020B0604020202020204" pitchFamily="34" charset="0"/>
                        </a:rPr>
                        <a:t>perolehan</a:t>
                      </a:r>
                      <a:r>
                        <a:rPr lang="en-MY" sz="1200" b="0" i="0" kern="1200" dirty="0">
                          <a:solidFill>
                            <a:schemeClr val="tx1"/>
                          </a:solidFill>
                          <a:effectLst/>
                          <a:latin typeface="Arial" panose="020B0604020202020204" pitchFamily="34" charset="0"/>
                          <a:ea typeface="+mn-ea"/>
                          <a:cs typeface="Arial" panose="020B0604020202020204" pitchFamily="34" charset="0"/>
                        </a:rPr>
                        <a:t> </a:t>
                      </a:r>
                      <a:r>
                        <a:rPr lang="en-MY" sz="1200" b="0" i="0" kern="1200" dirty="0" err="1">
                          <a:solidFill>
                            <a:schemeClr val="tx1"/>
                          </a:solidFill>
                          <a:effectLst/>
                          <a:latin typeface="Arial" panose="020B0604020202020204" pitchFamily="34" charset="0"/>
                          <a:ea typeface="+mn-ea"/>
                          <a:cs typeface="Arial" panose="020B0604020202020204" pitchFamily="34" charset="0"/>
                        </a:rPr>
                        <a:t>rangkaian</a:t>
                      </a:r>
                      <a:r>
                        <a:rPr lang="en-MY" sz="1200" b="0" i="0" kern="1200" dirty="0">
                          <a:solidFill>
                            <a:schemeClr val="tx1"/>
                          </a:solidFill>
                          <a:effectLst/>
                          <a:latin typeface="Arial" panose="020B0604020202020204" pitchFamily="34" charset="0"/>
                          <a:ea typeface="+mn-ea"/>
                          <a:cs typeface="Arial" panose="020B0604020202020204" pitchFamily="34" charset="0"/>
                        </a:rPr>
                        <a:t> dan </a:t>
                      </a:r>
                      <a:r>
                        <a:rPr lang="en-MY" sz="1200" b="0" i="0" kern="1200" dirty="0" err="1">
                          <a:solidFill>
                            <a:schemeClr val="tx1"/>
                          </a:solidFill>
                          <a:effectLst/>
                          <a:latin typeface="Arial" panose="020B0604020202020204" pitchFamily="34" charset="0"/>
                          <a:ea typeface="+mn-ea"/>
                          <a:cs typeface="Arial" panose="020B0604020202020204" pitchFamily="34" charset="0"/>
                        </a:rPr>
                        <a:t>peralatan</a:t>
                      </a:r>
                      <a:r>
                        <a:rPr lang="en-MY" sz="1200" b="0" i="0" kern="1200" dirty="0">
                          <a:solidFill>
                            <a:schemeClr val="tx1"/>
                          </a:solidFill>
                          <a:effectLst/>
                          <a:latin typeface="Arial" panose="020B0604020202020204" pitchFamily="34" charset="0"/>
                          <a:ea typeface="+mn-ea"/>
                          <a:cs typeface="Arial" panose="020B0604020202020204" pitchFamily="34" charset="0"/>
                        </a:rPr>
                        <a:t> </a:t>
                      </a:r>
                      <a:r>
                        <a:rPr lang="en-MY" sz="1200" b="0" i="0" kern="1200" dirty="0" err="1">
                          <a:solidFill>
                            <a:schemeClr val="tx1"/>
                          </a:solidFill>
                          <a:effectLst/>
                          <a:latin typeface="Arial" panose="020B0604020202020204" pitchFamily="34" charset="0"/>
                          <a:ea typeface="+mn-ea"/>
                          <a:cs typeface="Arial" panose="020B0604020202020204" pitchFamily="34" charset="0"/>
                        </a:rPr>
                        <a:t>rangkaian</a:t>
                      </a:r>
                      <a:r>
                        <a:rPr lang="en-MY" sz="1200" b="0" i="0" kern="1200" dirty="0">
                          <a:solidFill>
                            <a:schemeClr val="tx1"/>
                          </a:solidFill>
                          <a:effectLst/>
                          <a:latin typeface="Arial" panose="020B0604020202020204" pitchFamily="34" charset="0"/>
                          <a:ea typeface="+mn-ea"/>
                          <a:cs typeface="Arial" panose="020B0604020202020204" pitchFamily="34" charset="0"/>
                        </a:rPr>
                        <a:t> / </a:t>
                      </a:r>
                      <a:r>
                        <a:rPr lang="en-MY" sz="1200" b="0" i="0" kern="1200" dirty="0" err="1">
                          <a:solidFill>
                            <a:schemeClr val="tx1"/>
                          </a:solidFill>
                          <a:effectLst/>
                          <a:latin typeface="Arial" panose="020B0604020202020204" pitchFamily="34" charset="0"/>
                          <a:ea typeface="+mn-ea"/>
                          <a:cs typeface="Arial" panose="020B0604020202020204" pitchFamily="34" charset="0"/>
                        </a:rPr>
                        <a:t>perolehan</a:t>
                      </a:r>
                      <a:r>
                        <a:rPr lang="en-MY" sz="1200" b="0" i="0" kern="1200" dirty="0">
                          <a:solidFill>
                            <a:schemeClr val="tx1"/>
                          </a:solidFill>
                          <a:effectLst/>
                          <a:latin typeface="Arial" panose="020B0604020202020204" pitchFamily="34" charset="0"/>
                          <a:ea typeface="+mn-ea"/>
                          <a:cs typeface="Arial" panose="020B0604020202020204" pitchFamily="34" charset="0"/>
                        </a:rPr>
                        <a:t> </a:t>
                      </a:r>
                      <a:r>
                        <a:rPr lang="en-MY" sz="1200" b="0" i="0" kern="1200" dirty="0" err="1">
                          <a:solidFill>
                            <a:schemeClr val="tx1"/>
                          </a:solidFill>
                          <a:effectLst/>
                          <a:latin typeface="Arial" panose="020B0604020202020204" pitchFamily="34" charset="0"/>
                          <a:ea typeface="+mn-ea"/>
                          <a:cs typeface="Arial" panose="020B0604020202020204" pitchFamily="34" charset="0"/>
                        </a:rPr>
                        <a:t>perkhidmatan</a:t>
                      </a:r>
                      <a:r>
                        <a:rPr lang="en-MY" sz="1200" b="0" i="0" kern="1200" dirty="0">
                          <a:solidFill>
                            <a:schemeClr val="tx1"/>
                          </a:solidFill>
                          <a:effectLst/>
                          <a:latin typeface="Arial" panose="020B0604020202020204" pitchFamily="34" charset="0"/>
                          <a:ea typeface="+mn-ea"/>
                          <a:cs typeface="Arial" panose="020B0604020202020204" pitchFamily="34" charset="0"/>
                        </a:rPr>
                        <a:t> ICT / lain-lain</a:t>
                      </a:r>
                      <a:endParaRPr lang="en-US" sz="1200" b="0" i="0" baseline="0" dirty="0">
                        <a:solidFill>
                          <a:schemeClr val="tx1"/>
                        </a:solidFill>
                        <a:latin typeface="Arial" panose="020B0604020202020204" pitchFamily="34" charset="0"/>
                        <a:cs typeface="Arial" panose="020B0604020202020204" pitchFamily="34" charset="0"/>
                      </a:endParaRPr>
                    </a:p>
                  </a:txBody>
                  <a:tcPr marT="45713" marB="4571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814900946"/>
                  </a:ext>
                </a:extLst>
              </a:tr>
              <a:tr h="35136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s-MY" sz="1400" b="1" dirty="0">
                          <a:solidFill>
                            <a:schemeClr val="tx1"/>
                          </a:solidFill>
                          <a:latin typeface="Arial" panose="020B0604020202020204" pitchFamily="34" charset="0"/>
                          <a:cs typeface="Arial" panose="020B0604020202020204" pitchFamily="34" charset="0"/>
                        </a:rPr>
                        <a:t>3</a:t>
                      </a:r>
                    </a:p>
                  </a:txBody>
                  <a:tcPr marT="45713" marB="457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ms-MY" sz="1400" b="1" kern="1200" dirty="0">
                          <a:solidFill>
                            <a:schemeClr val="tx1"/>
                          </a:solidFill>
                          <a:latin typeface="Arial" panose="020B0604020202020204" pitchFamily="34" charset="0"/>
                          <a:cs typeface="Arial" panose="020B0604020202020204" pitchFamily="34" charset="0"/>
                        </a:rPr>
                        <a:t>Tarikh Kelulusan JPICT UTeM</a:t>
                      </a:r>
                      <a:endParaRPr lang="ms-MY" sz="1400" b="1" dirty="0">
                        <a:solidFill>
                          <a:schemeClr val="tx1"/>
                        </a:solidFill>
                        <a:latin typeface="Arial" panose="020B0604020202020204" pitchFamily="34" charset="0"/>
                        <a:cs typeface="Arial" panose="020B0604020202020204" pitchFamily="34" charset="0"/>
                      </a:endParaRPr>
                    </a:p>
                  </a:txBody>
                  <a:tcPr marT="45737" marB="457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ms-MY" sz="1200" noProof="1">
                          <a:solidFill>
                            <a:schemeClr val="tx1"/>
                          </a:solidFill>
                          <a:latin typeface="Arial" panose="020B0604020202020204" pitchFamily="34" charset="0"/>
                          <a:cs typeface="Arial" panose="020B0604020202020204" pitchFamily="34" charset="0"/>
                        </a:rPr>
                        <a:t>Mesyuarat JPICT Bil x/2026. Tarikh: dd/</a:t>
                      </a:r>
                      <a:r>
                        <a:rPr lang="ms-MY" sz="1200" baseline="0" noProof="1">
                          <a:solidFill>
                            <a:schemeClr val="tx1"/>
                          </a:solidFill>
                          <a:latin typeface="Arial" panose="020B0604020202020204" pitchFamily="34" charset="0"/>
                          <a:cs typeface="Arial" panose="020B0604020202020204" pitchFamily="34" charset="0"/>
                        </a:rPr>
                        <a:t>mm/yyyy</a:t>
                      </a:r>
                      <a:endParaRPr lang="ms-MY" sz="1200" noProof="1">
                        <a:solidFill>
                          <a:schemeClr val="tx1"/>
                        </a:solidFill>
                        <a:latin typeface="Arial" panose="020B0604020202020204" pitchFamily="34" charset="0"/>
                        <a:cs typeface="Arial" panose="020B0604020202020204" pitchFamily="34" charset="0"/>
                      </a:endParaRPr>
                    </a:p>
                  </a:txBody>
                  <a:tcPr marT="45737" marB="457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94117535"/>
                  </a:ext>
                </a:extLst>
              </a:tr>
              <a:tr h="53683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s-MY" sz="1400" b="1" dirty="0">
                          <a:solidFill>
                            <a:schemeClr val="tx1"/>
                          </a:solidFill>
                          <a:latin typeface="Arial" panose="020B0604020202020204" pitchFamily="34" charset="0"/>
                          <a:cs typeface="Arial" panose="020B0604020202020204" pitchFamily="34" charset="0"/>
                        </a:rPr>
                        <a:t>4</a:t>
                      </a:r>
                    </a:p>
                  </a:txBody>
                  <a:tcPr marT="45713" marB="4571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ms-MY" sz="1200" b="1" kern="1200" dirty="0">
                          <a:latin typeface="Arial" panose="020B0604020202020204" pitchFamily="34" charset="0"/>
                          <a:cs typeface="Arial" panose="020B0604020202020204" pitchFamily="34" charset="0"/>
                        </a:rPr>
                        <a:t>Tempoh Projek (bulan)</a:t>
                      </a:r>
                    </a:p>
                    <a:p>
                      <a:pPr marL="0" marR="0" lvl="0" indent="0" algn="l" defTabSz="914400" rtl="0" eaLnBrk="1" fontAlgn="auto" latinLnBrk="0" hangingPunct="1">
                        <a:lnSpc>
                          <a:spcPct val="100000"/>
                        </a:lnSpc>
                        <a:spcBef>
                          <a:spcPts val="0"/>
                        </a:spcBef>
                        <a:spcAft>
                          <a:spcPts val="0"/>
                        </a:spcAft>
                        <a:buClrTx/>
                        <a:buSzTx/>
                        <a:buFontTx/>
                        <a:buNone/>
                        <a:tabLst/>
                        <a:defRPr/>
                      </a:pPr>
                      <a:r>
                        <a:rPr lang="ms-MY" sz="1200" b="1" dirty="0">
                          <a:solidFill>
                            <a:schemeClr val="tx1"/>
                          </a:solidFill>
                          <a:latin typeface="Arial" panose="020B0604020202020204" pitchFamily="34" charset="0"/>
                          <a:cs typeface="Arial" panose="020B0604020202020204" pitchFamily="34" charset="0"/>
                        </a:rPr>
                        <a:t>*bermula daripada </a:t>
                      </a:r>
                      <a:r>
                        <a:rPr lang="ms-MY" sz="1200" b="1" i="1" dirty="0">
                          <a:solidFill>
                            <a:schemeClr val="tx1"/>
                          </a:solidFill>
                          <a:latin typeface="Arial" panose="020B0604020202020204" pitchFamily="34" charset="0"/>
                          <a:cs typeface="Arial" panose="020B0604020202020204" pitchFamily="34" charset="0"/>
                        </a:rPr>
                        <a:t>Kick-Off</a:t>
                      </a:r>
                      <a:r>
                        <a:rPr lang="ms-MY" sz="1200" b="1" dirty="0">
                          <a:solidFill>
                            <a:schemeClr val="tx1"/>
                          </a:solidFill>
                          <a:latin typeface="Arial" panose="020B0604020202020204" pitchFamily="34" charset="0"/>
                          <a:cs typeface="Arial" panose="020B0604020202020204" pitchFamily="34" charset="0"/>
                        </a:rPr>
                        <a:t>/ SST</a:t>
                      </a:r>
                      <a:endParaRPr lang="ms-MY" sz="1200" dirty="0">
                        <a:solidFill>
                          <a:schemeClr val="tx1"/>
                        </a:solidFill>
                        <a:latin typeface="Arial" panose="020B0604020202020204" pitchFamily="34" charset="0"/>
                        <a:cs typeface="Arial" panose="020B0604020202020204" pitchFamily="34" charset="0"/>
                      </a:endParaRPr>
                    </a:p>
                  </a:txBody>
                  <a:tcPr marT="45737" marB="457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ms-MY" sz="1200" noProof="1">
                          <a:solidFill>
                            <a:schemeClr val="tx1"/>
                          </a:solidFill>
                          <a:latin typeface="Arial" panose="020B0604020202020204" pitchFamily="34" charset="0"/>
                          <a:cs typeface="Arial" panose="020B0604020202020204" pitchFamily="34" charset="0"/>
                        </a:rPr>
                        <a:t>xx bulan</a:t>
                      </a:r>
                    </a:p>
                    <a:p>
                      <a:r>
                        <a:rPr lang="ms-MY" sz="1200" noProof="1">
                          <a:solidFill>
                            <a:schemeClr val="tx1"/>
                          </a:solidFill>
                          <a:latin typeface="Arial" panose="020B0604020202020204" pitchFamily="34" charset="0"/>
                          <a:cs typeface="Arial" panose="020B0604020202020204" pitchFamily="34" charset="0"/>
                        </a:rPr>
                        <a:t>Bulan/Tahun jangka mula : </a:t>
                      </a:r>
                      <a:r>
                        <a:rPr lang="ms-MY" sz="1200" baseline="0" noProof="1">
                          <a:solidFill>
                            <a:schemeClr val="tx1"/>
                          </a:solidFill>
                          <a:latin typeface="Arial" panose="020B0604020202020204" pitchFamily="34" charset="0"/>
                          <a:cs typeface="Arial" panose="020B0604020202020204" pitchFamily="34" charset="0"/>
                        </a:rPr>
                        <a:t> mm/yyyy </a:t>
                      </a:r>
                      <a:r>
                        <a:rPr lang="ms-MY" sz="1200" noProof="1">
                          <a:solidFill>
                            <a:schemeClr val="tx1"/>
                          </a:solidFill>
                          <a:latin typeface="Arial" panose="020B0604020202020204" pitchFamily="34" charset="0"/>
                          <a:cs typeface="Arial" panose="020B0604020202020204" pitchFamily="34" charset="0"/>
                        </a:rPr>
                        <a:t>                      Bulan/Tahun</a:t>
                      </a:r>
                      <a:r>
                        <a:rPr lang="ms-MY" sz="1200" baseline="0" noProof="1">
                          <a:solidFill>
                            <a:schemeClr val="tx1"/>
                          </a:solidFill>
                          <a:latin typeface="Arial" panose="020B0604020202020204" pitchFamily="34" charset="0"/>
                          <a:cs typeface="Arial" panose="020B0604020202020204" pitchFamily="34" charset="0"/>
                        </a:rPr>
                        <a:t> jangka akhir : mm/yyyy</a:t>
                      </a:r>
                      <a:endParaRPr lang="ms-MY" sz="1200" noProof="1">
                        <a:solidFill>
                          <a:srgbClr val="FF0000"/>
                        </a:solidFill>
                        <a:latin typeface="Arial" panose="020B0604020202020204" pitchFamily="34" charset="0"/>
                        <a:cs typeface="Arial" panose="020B0604020202020204" pitchFamily="34" charset="0"/>
                      </a:endParaRPr>
                    </a:p>
                  </a:txBody>
                  <a:tcPr marT="45737" marB="457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35785953"/>
                  </a:ext>
                </a:extLst>
              </a:tr>
              <a:tr h="58293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ms-MY" sz="1400" b="1" kern="1200" dirty="0">
                          <a:solidFill>
                            <a:schemeClr val="tx1"/>
                          </a:solidFill>
                          <a:latin typeface="Arial" panose="020B0604020202020204" pitchFamily="34" charset="0"/>
                          <a:cs typeface="Arial" panose="020B0604020202020204" pitchFamily="34" charset="0"/>
                        </a:rPr>
                        <a:t>5</a:t>
                      </a:r>
                    </a:p>
                  </a:txBody>
                  <a:tcPr marT="45737" marB="457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ms-MY" sz="1200" b="1" kern="1200" dirty="0">
                          <a:latin typeface="Arial" panose="020B0604020202020204" pitchFamily="34" charset="0"/>
                          <a:cs typeface="Arial" panose="020B0604020202020204" pitchFamily="34" charset="0"/>
                        </a:rPr>
                        <a:t>Tempoh Jaminan (</a:t>
                      </a:r>
                      <a:r>
                        <a:rPr kumimoji="0" lang="ms-MY" sz="1200" b="1" i="1" kern="1200" dirty="0">
                          <a:latin typeface="Arial" panose="020B0604020202020204" pitchFamily="34" charset="0"/>
                          <a:cs typeface="Arial" panose="020B0604020202020204" pitchFamily="34" charset="0"/>
                        </a:rPr>
                        <a:t>Warranty</a:t>
                      </a:r>
                      <a:r>
                        <a:rPr kumimoji="0" lang="ms-MY" sz="1200" b="1" i="0" kern="1200" dirty="0">
                          <a:latin typeface="Arial" panose="020B0604020202020204" pitchFamily="34" charset="0"/>
                          <a:cs typeface="Arial" panose="020B0604020202020204" pitchFamily="34" charset="0"/>
                        </a:rPr>
                        <a:t>)</a:t>
                      </a:r>
                      <a:r>
                        <a:rPr kumimoji="0" lang="ms-MY" sz="1200" b="1" kern="1200" dirty="0">
                          <a:latin typeface="Arial" panose="020B0604020202020204" pitchFamily="34" charset="0"/>
                          <a:cs typeface="Arial" panose="020B0604020202020204" pitchFamily="34" charset="0"/>
                        </a:rPr>
                        <a:t> (bulan)</a:t>
                      </a:r>
                    </a:p>
                  </a:txBody>
                  <a:tcPr marT="45737" marB="457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ms-MY" sz="1200" noProof="1">
                          <a:solidFill>
                            <a:schemeClr val="tx1"/>
                          </a:solidFill>
                          <a:latin typeface="Arial" panose="020B0604020202020204" pitchFamily="34" charset="0"/>
                          <a:cs typeface="Arial" panose="020B0604020202020204" pitchFamily="34" charset="0"/>
                        </a:rPr>
                        <a:t>xx bulan</a:t>
                      </a:r>
                    </a:p>
                    <a:p>
                      <a:r>
                        <a:rPr lang="ms-MY" sz="1200" noProof="1">
                          <a:solidFill>
                            <a:schemeClr val="tx1"/>
                          </a:solidFill>
                          <a:latin typeface="Arial" panose="020B0604020202020204" pitchFamily="34" charset="0"/>
                          <a:cs typeface="Arial" panose="020B0604020202020204" pitchFamily="34" charset="0"/>
                        </a:rPr>
                        <a:t>Bulan/Tahun jangka mula : </a:t>
                      </a:r>
                      <a:r>
                        <a:rPr lang="ms-MY" sz="1200" noProof="1">
                          <a:solidFill>
                            <a:srgbClr val="FF0000"/>
                          </a:solidFill>
                          <a:latin typeface="Arial" panose="020B0604020202020204" pitchFamily="34" charset="0"/>
                          <a:cs typeface="Arial" panose="020B0604020202020204" pitchFamily="34" charset="0"/>
                        </a:rPr>
                        <a:t>  </a:t>
                      </a:r>
                      <a:r>
                        <a:rPr lang="ms-MY" sz="1200" baseline="0" noProof="1">
                          <a:solidFill>
                            <a:schemeClr val="tx1"/>
                          </a:solidFill>
                          <a:latin typeface="Arial" panose="020B0604020202020204" pitchFamily="34" charset="0"/>
                          <a:cs typeface="Arial" panose="020B0604020202020204" pitchFamily="34" charset="0"/>
                        </a:rPr>
                        <a:t>mm/yyyy</a:t>
                      </a:r>
                      <a:r>
                        <a:rPr lang="ms-MY" sz="1200" noProof="1">
                          <a:solidFill>
                            <a:schemeClr val="tx1"/>
                          </a:solidFill>
                          <a:latin typeface="Arial" panose="020B0604020202020204" pitchFamily="34" charset="0"/>
                          <a:cs typeface="Arial" panose="020B0604020202020204" pitchFamily="34" charset="0"/>
                        </a:rPr>
                        <a:t>                      Bulan/Tahun</a:t>
                      </a:r>
                      <a:r>
                        <a:rPr lang="ms-MY" sz="1200" baseline="0" noProof="1">
                          <a:solidFill>
                            <a:schemeClr val="tx1"/>
                          </a:solidFill>
                          <a:latin typeface="Arial" panose="020B0604020202020204" pitchFamily="34" charset="0"/>
                          <a:cs typeface="Arial" panose="020B0604020202020204" pitchFamily="34" charset="0"/>
                        </a:rPr>
                        <a:t> jangka akhir : mm/yyyy</a:t>
                      </a:r>
                      <a:r>
                        <a:rPr lang="ms-MY" sz="1200" u="none" strike="noStrike" cap="none" dirty="0">
                          <a:latin typeface="Arial" panose="020B0604020202020204" pitchFamily="34" charset="0"/>
                          <a:cs typeface="Arial" panose="020B0604020202020204" pitchFamily="34" charset="0"/>
                          <a:sym typeface="Arial"/>
                        </a:rPr>
                        <a:t> </a:t>
                      </a:r>
                      <a:endParaRPr lang="ms-MY" sz="1200" noProof="1">
                        <a:solidFill>
                          <a:schemeClr val="tx1"/>
                        </a:solidFill>
                        <a:latin typeface="Arial" panose="020B0604020202020204" pitchFamily="34" charset="0"/>
                        <a:cs typeface="Arial" panose="020B0604020202020204" pitchFamily="34" charset="0"/>
                      </a:endParaRPr>
                    </a:p>
                  </a:txBody>
                  <a:tcPr marT="45737" marB="457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36267131"/>
                  </a:ext>
                </a:extLst>
              </a:tr>
              <a:tr h="54186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s-MY" sz="1400" b="1" dirty="0">
                          <a:solidFill>
                            <a:schemeClr val="tx1"/>
                          </a:solidFill>
                          <a:latin typeface="Arial" panose="020B0604020202020204" pitchFamily="34" charset="0"/>
                          <a:cs typeface="Arial" panose="020B0604020202020204" pitchFamily="34" charset="0"/>
                        </a:rPr>
                        <a:t>6</a:t>
                      </a:r>
                    </a:p>
                  </a:txBody>
                  <a:tcPr marT="45713" marB="4571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s-MY" sz="1400" b="1" dirty="0">
                          <a:solidFill>
                            <a:schemeClr val="tx1"/>
                          </a:solidFill>
                          <a:latin typeface="Arial" panose="020B0604020202020204" pitchFamily="34" charset="0"/>
                          <a:cs typeface="Arial" panose="020B0604020202020204" pitchFamily="34" charset="0"/>
                        </a:rPr>
                        <a:t>Anggaran Kos</a:t>
                      </a:r>
                      <a:r>
                        <a:rPr lang="ms-MY" sz="1400" b="1" baseline="0" dirty="0">
                          <a:solidFill>
                            <a:schemeClr val="tx1"/>
                          </a:solidFill>
                          <a:latin typeface="Arial" panose="020B0604020202020204" pitchFamily="34" charset="0"/>
                          <a:cs typeface="Arial" panose="020B0604020202020204" pitchFamily="34" charset="0"/>
                        </a:rPr>
                        <a:t> Keseluruhan</a:t>
                      </a:r>
                    </a:p>
                    <a:p>
                      <a:pPr marL="0" lvl="0" indent="0" algn="l">
                        <a:buClr>
                          <a:schemeClr val="accent1"/>
                        </a:buClr>
                        <a:buSzPct val="73000"/>
                      </a:pPr>
                      <a:r>
                        <a:rPr lang="en-US" sz="1100" b="0" i="1" dirty="0">
                          <a:solidFill>
                            <a:schemeClr val="tx1"/>
                          </a:solidFill>
                          <a:latin typeface="Arial" panose="020B0604020202020204" pitchFamily="34" charset="0"/>
                          <a:cs typeface="Arial" panose="020B0604020202020204" pitchFamily="34" charset="0"/>
                        </a:rPr>
                        <a:t>*</a:t>
                      </a:r>
                      <a:r>
                        <a:rPr lang="en-US" sz="1100" b="0" i="1" dirty="0" err="1">
                          <a:solidFill>
                            <a:schemeClr val="tx1"/>
                          </a:solidFill>
                          <a:latin typeface="Arial" panose="020B0604020202020204" pitchFamily="34" charset="0"/>
                          <a:cs typeface="Arial" panose="020B0604020202020204" pitchFamily="34" charset="0"/>
                        </a:rPr>
                        <a:t>termasuk</a:t>
                      </a:r>
                      <a:r>
                        <a:rPr lang="en-US" sz="1100" b="0" i="1" dirty="0">
                          <a:solidFill>
                            <a:schemeClr val="tx1"/>
                          </a:solidFill>
                          <a:latin typeface="Arial" panose="020B0604020202020204" pitchFamily="34" charset="0"/>
                          <a:cs typeface="Arial" panose="020B0604020202020204" pitchFamily="34" charset="0"/>
                        </a:rPr>
                        <a:t> 8% SST/ </a:t>
                      </a:r>
                      <a:r>
                        <a:rPr lang="en-MY" sz="1100" b="0" i="1" dirty="0">
                          <a:solidFill>
                            <a:schemeClr val="tx1"/>
                          </a:solidFill>
                          <a:latin typeface="Arial" panose="020B0604020202020204" pitchFamily="34" charset="0"/>
                          <a:cs typeface="Arial" panose="020B0604020202020204" pitchFamily="34" charset="0"/>
                        </a:rPr>
                        <a:t>TDA (1%)</a:t>
                      </a:r>
                    </a:p>
                  </a:txBody>
                  <a:tcPr marT="45713" marB="4571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l">
                        <a:buClr>
                          <a:schemeClr val="accent1"/>
                        </a:buClr>
                        <a:buSzPct val="73000"/>
                      </a:pPr>
                      <a:r>
                        <a:rPr lang="en-US" sz="1200" b="0" dirty="0">
                          <a:solidFill>
                            <a:schemeClr val="tx1"/>
                          </a:solidFill>
                          <a:latin typeface="Arial" panose="020B0604020202020204" pitchFamily="34" charset="0"/>
                          <a:cs typeface="Arial" panose="020B0604020202020204" pitchFamily="34" charset="0"/>
                        </a:rPr>
                        <a:t>RMxxx,xxx.00 (</a:t>
                      </a:r>
                      <a:r>
                        <a:rPr lang="en-US" sz="1200" b="0" dirty="0" err="1">
                          <a:solidFill>
                            <a:schemeClr val="tx1"/>
                          </a:solidFill>
                          <a:latin typeface="Arial" panose="020B0604020202020204" pitchFamily="34" charset="0"/>
                          <a:cs typeface="Arial" panose="020B0604020202020204" pitchFamily="34" charset="0"/>
                        </a:rPr>
                        <a:t>Termasuk</a:t>
                      </a:r>
                      <a:r>
                        <a:rPr lang="en-US" sz="1200" b="0" dirty="0">
                          <a:solidFill>
                            <a:schemeClr val="tx1"/>
                          </a:solidFill>
                          <a:latin typeface="Arial" panose="020B0604020202020204" pitchFamily="34" charset="0"/>
                          <a:cs typeface="Arial" panose="020B0604020202020204" pitchFamily="34" charset="0"/>
                        </a:rPr>
                        <a:t> 8% SST)</a:t>
                      </a:r>
                    </a:p>
                  </a:txBody>
                  <a:tcPr marT="45713" marB="457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10341738"/>
                  </a:ext>
                </a:extLst>
              </a:tr>
              <a:tr h="40637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s-MY" sz="1400" b="1" dirty="0">
                          <a:solidFill>
                            <a:schemeClr val="tx1"/>
                          </a:solidFill>
                          <a:latin typeface="Arial" panose="020B0604020202020204" pitchFamily="34" charset="0"/>
                          <a:cs typeface="Arial" panose="020B0604020202020204" pitchFamily="34" charset="0"/>
                        </a:rPr>
                        <a:t>7</a:t>
                      </a:r>
                    </a:p>
                  </a:txBody>
                  <a:tcPr marT="45713" marB="457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s-MY" sz="1400" b="1" dirty="0">
                          <a:solidFill>
                            <a:schemeClr val="tx1"/>
                          </a:solidFill>
                          <a:latin typeface="Arial" panose="020B0604020202020204" pitchFamily="34" charset="0"/>
                          <a:cs typeface="Arial" panose="020B0604020202020204" pitchFamily="34" charset="0"/>
                        </a:rPr>
                        <a:t>Kaedah Perolehan</a:t>
                      </a:r>
                    </a:p>
                  </a:txBody>
                  <a:tcPr marT="45713" marB="457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ms-MY" sz="1200" strike="noStrike" baseline="0" dirty="0">
                          <a:solidFill>
                            <a:schemeClr val="tx1"/>
                          </a:solidFill>
                          <a:latin typeface="Arial" panose="020B0604020202020204" pitchFamily="34" charset="0"/>
                          <a:cs typeface="Arial" panose="020B0604020202020204" pitchFamily="34" charset="0"/>
                        </a:rPr>
                        <a:t>Sebutharga Universiti </a:t>
                      </a:r>
                    </a:p>
                  </a:txBody>
                  <a:tcPr marT="45713" marB="457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20942447"/>
                  </a:ext>
                </a:extLst>
              </a:tr>
              <a:tr h="3640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s-MY" sz="1400" b="1" dirty="0">
                          <a:solidFill>
                            <a:schemeClr val="tx1"/>
                          </a:solidFill>
                          <a:latin typeface="Arial" panose="020B0604020202020204" pitchFamily="34" charset="0"/>
                          <a:cs typeface="Arial" panose="020B0604020202020204" pitchFamily="34" charset="0"/>
                        </a:rPr>
                        <a:t>8</a:t>
                      </a:r>
                    </a:p>
                  </a:txBody>
                  <a:tcPr marT="45713" marB="4571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s-MY" sz="1400" b="1" dirty="0">
                          <a:solidFill>
                            <a:schemeClr val="tx1"/>
                          </a:solidFill>
                          <a:latin typeface="Arial" panose="020B0604020202020204" pitchFamily="34" charset="0"/>
                          <a:cs typeface="Arial" panose="020B0604020202020204" pitchFamily="34" charset="0"/>
                        </a:rPr>
                        <a:t>Sumber Peruntukan</a:t>
                      </a:r>
                    </a:p>
                  </a:txBody>
                  <a:tcPr marT="45713" marB="4571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ms-MY" sz="1200" b="0" kern="1200" dirty="0">
                          <a:solidFill>
                            <a:schemeClr val="tx1"/>
                          </a:solidFill>
                          <a:effectLst/>
                          <a:latin typeface="Arial" panose="020B0604020202020204" pitchFamily="34" charset="0"/>
                          <a:ea typeface="+mn-ea"/>
                          <a:cs typeface="Arial" panose="020B0604020202020204" pitchFamily="34" charset="0"/>
                        </a:rPr>
                        <a:t>Belanja Pembangunan RMKe-13 RPx/ Belanja Mengurus/ Sumber Kewangan Dalaman/ Peruntukan Khas (mohon nyatakan dengan jelas sumber peruntukan yang digunakan)</a:t>
                      </a:r>
                      <a:endParaRPr lang="ms-MY" sz="1200" b="0" dirty="0">
                        <a:solidFill>
                          <a:schemeClr val="tx1"/>
                        </a:solidFill>
                        <a:latin typeface="Arial" panose="020B0604020202020204" pitchFamily="34" charset="0"/>
                        <a:cs typeface="Arial" panose="020B0604020202020204" pitchFamily="34" charset="0"/>
                      </a:endParaRPr>
                    </a:p>
                  </a:txBody>
                  <a:tcPr marT="45713" marB="4571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5679233"/>
                  </a:ext>
                </a:extLst>
              </a:tr>
            </a:tbl>
          </a:graphicData>
        </a:graphic>
      </p:graphicFrame>
      <p:sp>
        <p:nvSpPr>
          <p:cNvPr id="3" name="TextBox 2">
            <a:extLst>
              <a:ext uri="{FF2B5EF4-FFF2-40B4-BE49-F238E27FC236}">
                <a16:creationId xmlns:a16="http://schemas.microsoft.com/office/drawing/2014/main" id="{015616BF-099D-405A-AF1B-7E56FF6D2B2E}"/>
              </a:ext>
            </a:extLst>
          </p:cNvPr>
          <p:cNvSpPr txBox="1"/>
          <p:nvPr/>
        </p:nvSpPr>
        <p:spPr>
          <a:xfrm>
            <a:off x="855133" y="323334"/>
            <a:ext cx="7393517" cy="461665"/>
          </a:xfrm>
          <a:prstGeom prst="rect">
            <a:avLst/>
          </a:prstGeom>
          <a:noFill/>
        </p:spPr>
        <p:txBody>
          <a:bodyPr wrap="square">
            <a:spAutoFit/>
          </a:bodyPr>
          <a:lstStyle/>
          <a:p>
            <a:pPr algn="ctr"/>
            <a:r>
              <a:rPr lang="ms-MY" sz="2400" b="1" dirty="0">
                <a:latin typeface="Arial" panose="020B0604020202020204" pitchFamily="34" charset="0"/>
                <a:cs typeface="Arial" panose="020B0604020202020204" pitchFamily="34" charset="0"/>
              </a:rPr>
              <a:t>PROFIL PROJEK</a:t>
            </a:r>
            <a:endParaRPr lang="en-MY" sz="2400" dirty="0"/>
          </a:p>
        </p:txBody>
      </p:sp>
    </p:spTree>
    <p:extLst>
      <p:ext uri="{BB962C8B-B14F-4D97-AF65-F5344CB8AC3E}">
        <p14:creationId xmlns:p14="http://schemas.microsoft.com/office/powerpoint/2010/main" val="10523441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8244DA4-9B40-422A-8E8B-BD663E659F6E}"/>
              </a:ext>
            </a:extLst>
          </p:cNvPr>
          <p:cNvSpPr txBox="1"/>
          <p:nvPr/>
        </p:nvSpPr>
        <p:spPr>
          <a:xfrm>
            <a:off x="818606" y="323334"/>
            <a:ext cx="8395063" cy="400110"/>
          </a:xfrm>
          <a:prstGeom prst="rect">
            <a:avLst/>
          </a:prstGeom>
          <a:noFill/>
        </p:spPr>
        <p:txBody>
          <a:bodyPr wrap="square">
            <a:spAutoFit/>
          </a:bodyPr>
          <a:lstStyle/>
          <a:p>
            <a:pPr algn="ctr"/>
            <a:r>
              <a:rPr lang="fi-FI" sz="2000" b="1" dirty="0">
                <a:solidFill>
                  <a:srgbClr val="000000"/>
                </a:solidFill>
                <a:latin typeface="Arial" panose="020B0604020202020204" pitchFamily="34" charset="0"/>
                <a:ea typeface="MS PGothic" panose="020B0600070205080204" pitchFamily="34" charset="-128"/>
              </a:rPr>
              <a:t>PERINCIAN KOS: </a:t>
            </a:r>
            <a:r>
              <a:rPr kumimoji="0" lang="en-US" sz="20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sym typeface="Arial"/>
              </a:rPr>
              <a:t>: (G-A) INFRASTRUKTUR (IaaS)</a:t>
            </a:r>
            <a:endParaRPr lang="en-MY" sz="2000" dirty="0"/>
          </a:p>
        </p:txBody>
      </p:sp>
      <p:graphicFrame>
        <p:nvGraphicFramePr>
          <p:cNvPr id="5" name="Table 4">
            <a:extLst>
              <a:ext uri="{FF2B5EF4-FFF2-40B4-BE49-F238E27FC236}">
                <a16:creationId xmlns:a16="http://schemas.microsoft.com/office/drawing/2014/main" id="{DD8277CC-AF54-4E57-9F77-6AD0496AEFE5}"/>
              </a:ext>
            </a:extLst>
          </p:cNvPr>
          <p:cNvGraphicFramePr>
            <a:graphicFrameLocks noGrp="1"/>
          </p:cNvGraphicFramePr>
          <p:nvPr>
            <p:extLst>
              <p:ext uri="{D42A27DB-BD31-4B8C-83A1-F6EECF244321}">
                <p14:modId xmlns:p14="http://schemas.microsoft.com/office/powerpoint/2010/main" val="1715295832"/>
              </p:ext>
            </p:extLst>
          </p:nvPr>
        </p:nvGraphicFramePr>
        <p:xfrm>
          <a:off x="342900" y="1312326"/>
          <a:ext cx="11506200" cy="4194401"/>
        </p:xfrm>
        <a:graphic>
          <a:graphicData uri="http://schemas.openxmlformats.org/drawingml/2006/table">
            <a:tbl>
              <a:tblPr firstRow="1" firstCol="1" bandRow="1">
                <a:tableStyleId>{5940675A-B579-460E-94D1-54222C63F5DA}</a:tableStyleId>
              </a:tblPr>
              <a:tblGrid>
                <a:gridCol w="753416">
                  <a:extLst>
                    <a:ext uri="{9D8B030D-6E8A-4147-A177-3AD203B41FA5}">
                      <a16:colId xmlns:a16="http://schemas.microsoft.com/office/drawing/2014/main" val="20000"/>
                    </a:ext>
                  </a:extLst>
                </a:gridCol>
                <a:gridCol w="3932884">
                  <a:extLst>
                    <a:ext uri="{9D8B030D-6E8A-4147-A177-3AD203B41FA5}">
                      <a16:colId xmlns:a16="http://schemas.microsoft.com/office/drawing/2014/main" val="20001"/>
                    </a:ext>
                  </a:extLst>
                </a:gridCol>
                <a:gridCol w="1085850">
                  <a:extLst>
                    <a:ext uri="{9D8B030D-6E8A-4147-A177-3AD203B41FA5}">
                      <a16:colId xmlns:a16="http://schemas.microsoft.com/office/drawing/2014/main" val="2794141957"/>
                    </a:ext>
                  </a:extLst>
                </a:gridCol>
                <a:gridCol w="1685925">
                  <a:extLst>
                    <a:ext uri="{9D8B030D-6E8A-4147-A177-3AD203B41FA5}">
                      <a16:colId xmlns:a16="http://schemas.microsoft.com/office/drawing/2014/main" val="1841422210"/>
                    </a:ext>
                  </a:extLst>
                </a:gridCol>
                <a:gridCol w="1314450">
                  <a:extLst>
                    <a:ext uri="{9D8B030D-6E8A-4147-A177-3AD203B41FA5}">
                      <a16:colId xmlns:a16="http://schemas.microsoft.com/office/drawing/2014/main" val="1109820772"/>
                    </a:ext>
                  </a:extLst>
                </a:gridCol>
                <a:gridCol w="2733675">
                  <a:extLst>
                    <a:ext uri="{9D8B030D-6E8A-4147-A177-3AD203B41FA5}">
                      <a16:colId xmlns:a16="http://schemas.microsoft.com/office/drawing/2014/main" val="3038932013"/>
                    </a:ext>
                  </a:extLst>
                </a:gridCol>
              </a:tblGrid>
              <a:tr h="752440">
                <a:tc>
                  <a:txBody>
                    <a:bodyPr/>
                    <a:lstStyle/>
                    <a:p>
                      <a:pPr marL="90170" algn="ctr">
                        <a:lnSpc>
                          <a:spcPct val="100000"/>
                        </a:lnSpc>
                        <a:spcAft>
                          <a:spcPts val="0"/>
                        </a:spcAft>
                      </a:pPr>
                      <a:r>
                        <a:rPr lang="ms-MY" sz="1600" b="1" dirty="0">
                          <a:effectLst/>
                          <a:latin typeface="Arial" panose="020B0604020202020204" pitchFamily="34" charset="0"/>
                          <a:cs typeface="Arial" panose="020B0604020202020204" pitchFamily="34" charset="0"/>
                        </a:rPr>
                        <a:t>BIL.</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PERKARA</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marL="26670" algn="ctr">
                        <a:lnSpc>
                          <a:spcPct val="100000"/>
                        </a:lnSpc>
                        <a:spcAft>
                          <a:spcPts val="0"/>
                        </a:spcAft>
                      </a:pPr>
                      <a:r>
                        <a:rPr lang="ms-MY" sz="1600" b="1" dirty="0">
                          <a:effectLst/>
                          <a:latin typeface="Arial" panose="020B0604020202020204" pitchFamily="34" charset="0"/>
                          <a:cs typeface="Arial" panose="020B0604020202020204" pitchFamily="34" charset="0"/>
                        </a:rPr>
                        <a:t>KUANTITI</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HARGA SEUNIT</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JUMLAH</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CATATAN</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extLst>
                  <a:ext uri="{0D108BD9-81ED-4DB2-BD59-A6C34878D82A}">
                    <a16:rowId xmlns:a16="http://schemas.microsoft.com/office/drawing/2014/main" val="10000"/>
                  </a:ext>
                </a:extLst>
              </a:tr>
              <a:tr h="290530">
                <a:tc gridSpan="5">
                  <a:txBody>
                    <a:bodyPr/>
                    <a:lstStyle/>
                    <a:p>
                      <a:pPr algn="l" fontAlgn="ctr">
                        <a:lnSpc>
                          <a:spcPts val="1570"/>
                        </a:lnSpc>
                        <a:spcAft>
                          <a:spcPts val="0"/>
                        </a:spcAft>
                      </a:pPr>
                      <a:r>
                        <a:rPr lang="en-MY" sz="1600" b="1" kern="1200" dirty="0">
                          <a:effectLst/>
                          <a:latin typeface="Arial" panose="020B0604020202020204" pitchFamily="34" charset="0"/>
                          <a:cs typeface="Arial" panose="020B0604020202020204" pitchFamily="34" charset="0"/>
                        </a:rPr>
                        <a:t>(G-A) INFRASTRUKTUR (IaaS)</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tc hMerge="1">
                  <a:txBody>
                    <a:bodyPr/>
                    <a:lstStyle/>
                    <a:p>
                      <a:pPr fontAlgn="ctr">
                        <a:lnSpc>
                          <a:spcPts val="1570"/>
                        </a:lnSpc>
                        <a:spcAft>
                          <a:spcPts val="0"/>
                        </a:spcAft>
                      </a:pPr>
                      <a:endParaRPr lang="ms-MY" sz="1600" dirty="0">
                        <a:effectLst/>
                        <a:latin typeface="+mj-lt"/>
                        <a:ea typeface="Times New Roman"/>
                      </a:endParaRPr>
                    </a:p>
                  </a:txBody>
                  <a:tcPr marL="9523" marR="9523" marT="9525" marB="0" anchor="ctr"/>
                </a:tc>
                <a:tc hMerge="1">
                  <a:txBody>
                    <a:bodyPr/>
                    <a:lstStyle/>
                    <a:p>
                      <a:endParaRPr lang="en-MY"/>
                    </a:p>
                  </a:txBody>
                  <a:tcPr/>
                </a:tc>
                <a:tc hMerge="1">
                  <a:txBody>
                    <a:bodyPr/>
                    <a:lstStyle/>
                    <a:p>
                      <a:endParaRPr lang="en-MY"/>
                    </a:p>
                  </a:txBody>
                  <a:tcPr/>
                </a:tc>
                <a:tc hMerge="1">
                  <a:txBody>
                    <a:bodyPr/>
                    <a:lstStyle/>
                    <a:p>
                      <a:endParaRPr lang="en-MY"/>
                    </a:p>
                  </a:txBody>
                  <a:tcPr/>
                </a:tc>
                <a:tc>
                  <a:txBody>
                    <a:bodyPr/>
                    <a:lstStyle/>
                    <a:p>
                      <a:pPr algn="l" fontAlgn="ctr">
                        <a:lnSpc>
                          <a:spcPts val="1570"/>
                        </a:lnSpc>
                        <a:spcAft>
                          <a:spcPts val="0"/>
                        </a:spcAft>
                      </a:pP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extLst>
                  <a:ext uri="{0D108BD9-81ED-4DB2-BD59-A6C34878D82A}">
                    <a16:rowId xmlns:a16="http://schemas.microsoft.com/office/drawing/2014/main" val="10001"/>
                  </a:ext>
                </a:extLst>
              </a:tr>
              <a:tr h="273188">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nchor="ctr">
                    <a:solidFill>
                      <a:schemeClr val="bg1"/>
                    </a:solidFill>
                  </a:tcPr>
                </a:tc>
                <a:tc>
                  <a:txBody>
                    <a:bodyPr/>
                    <a:lstStyle/>
                    <a:p>
                      <a:pPr algn="l" fontAlgn="b"/>
                      <a:r>
                        <a:rPr lang="en-US" sz="1400" b="1" i="0" u="none" strike="noStrike" dirty="0">
                          <a:solidFill>
                            <a:srgbClr val="000000"/>
                          </a:solidFill>
                          <a:effectLst/>
                          <a:latin typeface="Arial" panose="020B0604020202020204" pitchFamily="34" charset="0"/>
                        </a:rPr>
                        <a:t>XXXXX</a:t>
                      </a:r>
                      <a:endParaRPr lang="en-MY" sz="1400" b="1" i="0" u="none" strike="noStrike" dirty="0">
                        <a:solidFill>
                          <a:srgbClr val="000000"/>
                        </a:solidFill>
                        <a:effectLst/>
                        <a:latin typeface="Arial" panose="020B0604020202020204" pitchFamily="34" charset="0"/>
                      </a:endParaRPr>
                    </a:p>
                  </a:txBody>
                  <a:tcPr marL="7620" marR="7620" marT="7620" marB="0" anchor="ctr">
                    <a:solidFill>
                      <a:schemeClr val="bg1"/>
                    </a:solidFill>
                  </a:tcPr>
                </a:tc>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nchor="ctr">
                    <a:solidFill>
                      <a:schemeClr val="bg1"/>
                    </a:solidFill>
                  </a:tcPr>
                </a:tc>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nchor="ctr">
                    <a:solidFill>
                      <a:schemeClr val="bg1"/>
                    </a:solidFill>
                  </a:tcPr>
                </a:tc>
                <a:tc>
                  <a:txBody>
                    <a:bodyPr/>
                    <a:lstStyle/>
                    <a:p>
                      <a:pPr algn="r" fontAlgn="ctr"/>
                      <a:endParaRPr lang="en-MY" sz="1400" b="0" i="0" u="none" strike="noStrike" dirty="0">
                        <a:solidFill>
                          <a:srgbClr val="000000"/>
                        </a:solidFill>
                        <a:effectLst/>
                        <a:latin typeface="Arial" panose="020B0604020202020204" pitchFamily="34" charset="0"/>
                      </a:endParaRPr>
                    </a:p>
                  </a:txBody>
                  <a:tcPr marL="7620" marR="90000" marT="7620" marB="0" anchor="ctr">
                    <a:solidFill>
                      <a:schemeClr val="bg1"/>
                    </a:solidFill>
                  </a:tcPr>
                </a:tc>
                <a:tc>
                  <a:txBody>
                    <a:bodyPr/>
                    <a:lstStyle/>
                    <a:p>
                      <a:pPr algn="r" fontAlgn="t"/>
                      <a:endParaRPr lang="pt-BR" sz="1400" b="0" i="0" u="none" strike="noStrike" dirty="0">
                        <a:solidFill>
                          <a:srgbClr val="000000"/>
                        </a:solidFill>
                        <a:effectLst/>
                        <a:latin typeface="Arial" panose="020B0604020202020204" pitchFamily="34" charset="0"/>
                      </a:endParaRPr>
                    </a:p>
                  </a:txBody>
                  <a:tcPr marL="7620" marR="90000" marT="7620" marB="0" anchor="ctr">
                    <a:solidFill>
                      <a:schemeClr val="bg1"/>
                    </a:solidFill>
                  </a:tcPr>
                </a:tc>
                <a:extLst>
                  <a:ext uri="{0D108BD9-81ED-4DB2-BD59-A6C34878D82A}">
                    <a16:rowId xmlns:a16="http://schemas.microsoft.com/office/drawing/2014/main" val="2348984167"/>
                  </a:ext>
                </a:extLst>
              </a:tr>
              <a:tr h="874305">
                <a:tc>
                  <a:txBody>
                    <a:bodyPr/>
                    <a:lstStyle/>
                    <a:p>
                      <a:pPr algn="ctr" fontAlgn="ctr"/>
                      <a:r>
                        <a:rPr lang="en-MY" sz="1400" b="0" i="0" u="none" strike="noStrike" dirty="0">
                          <a:solidFill>
                            <a:srgbClr val="000000"/>
                          </a:solidFill>
                          <a:effectLst/>
                          <a:latin typeface="Arial" panose="020B0604020202020204" pitchFamily="34" charset="0"/>
                        </a:rPr>
                        <a:t>1.</a:t>
                      </a:r>
                    </a:p>
                  </a:txBody>
                  <a:tcPr marL="7620" marR="7620" marT="7620" marB="0">
                    <a:solidFill>
                      <a:schemeClr val="bg1"/>
                    </a:solidFill>
                  </a:tcPr>
                </a:tc>
                <a:tc>
                  <a:txBody>
                    <a:bodyPr/>
                    <a:lstStyle/>
                    <a:p>
                      <a:pPr algn="l" fontAlgn="b"/>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r" fontAlgn="ctr"/>
                      <a:endParaRPr lang="en-MY" sz="1400" b="0" i="0" u="none" strike="noStrike" dirty="0">
                        <a:solidFill>
                          <a:srgbClr val="000000"/>
                        </a:solidFill>
                        <a:effectLst/>
                        <a:latin typeface="Arial" panose="020B0604020202020204" pitchFamily="34" charset="0"/>
                      </a:endParaRPr>
                    </a:p>
                  </a:txBody>
                  <a:tcPr marL="7620" marR="90000" marT="7620" marB="0">
                    <a:solidFill>
                      <a:schemeClr val="bg1"/>
                    </a:solidFill>
                  </a:tcPr>
                </a:tc>
                <a:tc>
                  <a:txBody>
                    <a:bodyPr/>
                    <a:lstStyle/>
                    <a:p>
                      <a:pPr algn="r" fontAlgn="t"/>
                      <a:endParaRPr lang="pt-BR" sz="1400" b="0" i="0" u="none" strike="noStrike" dirty="0">
                        <a:solidFill>
                          <a:srgbClr val="000000"/>
                        </a:solidFill>
                        <a:effectLst/>
                        <a:latin typeface="Arial" panose="020B0604020202020204" pitchFamily="34" charset="0"/>
                      </a:endParaRPr>
                    </a:p>
                  </a:txBody>
                  <a:tcPr marL="7620" marR="90000" marT="7620" marB="0">
                    <a:solidFill>
                      <a:schemeClr val="bg1"/>
                    </a:solidFill>
                  </a:tcPr>
                </a:tc>
                <a:extLst>
                  <a:ext uri="{0D108BD9-81ED-4DB2-BD59-A6C34878D82A}">
                    <a16:rowId xmlns:a16="http://schemas.microsoft.com/office/drawing/2014/main" val="10002"/>
                  </a:ext>
                </a:extLst>
              </a:tr>
              <a:tr h="874305">
                <a:tc>
                  <a:txBody>
                    <a:bodyPr/>
                    <a:lstStyle/>
                    <a:p>
                      <a:pPr algn="ctr" fontAlgn="ctr"/>
                      <a:r>
                        <a:rPr lang="en-MY" sz="1400" b="0" i="0" u="none" strike="noStrike" dirty="0">
                          <a:solidFill>
                            <a:srgbClr val="000000"/>
                          </a:solidFill>
                          <a:effectLst/>
                          <a:latin typeface="Arial" panose="020B0604020202020204" pitchFamily="34" charset="0"/>
                        </a:rPr>
                        <a:t>2.</a:t>
                      </a:r>
                    </a:p>
                  </a:txBody>
                  <a:tcPr marL="7620" marR="7620" marT="7620" marB="0">
                    <a:solidFill>
                      <a:schemeClr val="bg1"/>
                    </a:solidFill>
                  </a:tcPr>
                </a:tc>
                <a:tc>
                  <a:txBody>
                    <a:bodyPr/>
                    <a:lstStyle/>
                    <a:p>
                      <a:pPr algn="l" fontAlgn="b"/>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r" fontAlgn="ctr"/>
                      <a:endParaRPr lang="en-MY" sz="1400" b="0" i="0" u="none" strike="noStrike" dirty="0">
                        <a:solidFill>
                          <a:srgbClr val="000000"/>
                        </a:solidFill>
                        <a:effectLst/>
                        <a:latin typeface="Arial" panose="020B0604020202020204" pitchFamily="34" charset="0"/>
                      </a:endParaRPr>
                    </a:p>
                  </a:txBody>
                  <a:tcPr marL="7620" marR="90000" marT="7620" marB="0">
                    <a:solidFill>
                      <a:schemeClr val="bg1"/>
                    </a:solidFill>
                  </a:tcPr>
                </a:tc>
                <a:tc>
                  <a:txBody>
                    <a:bodyPr/>
                    <a:lstStyle/>
                    <a:p>
                      <a:pPr algn="r" fontAlgn="t"/>
                      <a:endParaRPr lang="pt-BR" sz="1400" b="0" i="0" u="none" strike="noStrike" dirty="0">
                        <a:solidFill>
                          <a:srgbClr val="000000"/>
                        </a:solidFill>
                        <a:effectLst/>
                        <a:latin typeface="Arial" panose="020B0604020202020204" pitchFamily="34" charset="0"/>
                      </a:endParaRPr>
                    </a:p>
                  </a:txBody>
                  <a:tcPr marL="7620" marR="90000" marT="7620" marB="0">
                    <a:solidFill>
                      <a:schemeClr val="bg1"/>
                    </a:solidFill>
                  </a:tcPr>
                </a:tc>
                <a:extLst>
                  <a:ext uri="{0D108BD9-81ED-4DB2-BD59-A6C34878D82A}">
                    <a16:rowId xmlns:a16="http://schemas.microsoft.com/office/drawing/2014/main" val="10003"/>
                  </a:ext>
                </a:extLst>
              </a:tr>
              <a:tr h="874305">
                <a:tc>
                  <a:txBody>
                    <a:bodyPr/>
                    <a:lstStyle/>
                    <a:p>
                      <a:pPr algn="ctr" fontAlgn="ctr"/>
                      <a:r>
                        <a:rPr lang="en-MY" sz="1400" b="0" i="0" u="none" strike="noStrike" dirty="0">
                          <a:solidFill>
                            <a:srgbClr val="000000"/>
                          </a:solidFill>
                          <a:effectLst/>
                          <a:latin typeface="Arial" panose="020B0604020202020204" pitchFamily="34" charset="0"/>
                        </a:rPr>
                        <a:t>3.</a:t>
                      </a:r>
                    </a:p>
                  </a:txBody>
                  <a:tcPr marL="7620" marR="7620" marT="7620" marB="0">
                    <a:solidFill>
                      <a:schemeClr val="bg1"/>
                    </a:solidFill>
                  </a:tcPr>
                </a:tc>
                <a:tc>
                  <a:txBody>
                    <a:bodyPr/>
                    <a:lstStyle/>
                    <a:p>
                      <a:pPr algn="l" fontAlgn="b"/>
                      <a:endParaRPr lang="en-MY" sz="1400" b="0" i="0" u="none" strike="noStrike">
                        <a:solidFill>
                          <a:srgbClr val="000000"/>
                        </a:solidFill>
                        <a:effectLst/>
                        <a:latin typeface="Arial" panose="020B0604020202020204" pitchFamily="34" charset="0"/>
                      </a:endParaRPr>
                    </a:p>
                  </a:txBody>
                  <a:tcPr marL="7620" marR="7620" marT="7620" marB="0">
                    <a:solidFill>
                      <a:schemeClr val="bg1"/>
                    </a:solidFill>
                  </a:tcPr>
                </a:tc>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r" fontAlgn="ctr"/>
                      <a:endParaRPr lang="en-MY" sz="1400" b="0" i="0" u="none" strike="noStrike" dirty="0">
                        <a:solidFill>
                          <a:srgbClr val="000000"/>
                        </a:solidFill>
                        <a:effectLst/>
                        <a:latin typeface="Arial" panose="020B0604020202020204" pitchFamily="34" charset="0"/>
                      </a:endParaRPr>
                    </a:p>
                  </a:txBody>
                  <a:tcPr marL="7620" marR="90000" marT="7620" marB="0">
                    <a:solidFill>
                      <a:schemeClr val="bg1"/>
                    </a:solidFill>
                  </a:tcPr>
                </a:tc>
                <a:tc>
                  <a:txBody>
                    <a:bodyPr/>
                    <a:lstStyle/>
                    <a:p>
                      <a:pPr algn="r" fontAlgn="t"/>
                      <a:endParaRPr lang="pt-BR" sz="1400" b="0" i="0" u="none" strike="noStrike" dirty="0">
                        <a:solidFill>
                          <a:srgbClr val="000000"/>
                        </a:solidFill>
                        <a:effectLst/>
                        <a:latin typeface="Arial" panose="020B0604020202020204" pitchFamily="34" charset="0"/>
                      </a:endParaRPr>
                    </a:p>
                  </a:txBody>
                  <a:tcPr marL="7620" marR="90000" marT="7620" marB="0">
                    <a:solidFill>
                      <a:schemeClr val="bg1"/>
                    </a:solidFill>
                  </a:tcPr>
                </a:tc>
                <a:extLst>
                  <a:ext uri="{0D108BD9-81ED-4DB2-BD59-A6C34878D82A}">
                    <a16:rowId xmlns:a16="http://schemas.microsoft.com/office/drawing/2014/main" val="10004"/>
                  </a:ext>
                </a:extLst>
              </a:tr>
              <a:tr h="255328">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gridSpan="3">
                  <a:txBody>
                    <a:bodyPr/>
                    <a:lstStyle/>
                    <a:p>
                      <a:pPr algn="r" fontAlgn="ctr"/>
                      <a:r>
                        <a:rPr lang="en-MY" sz="1600" b="1" i="0" u="none" strike="noStrike" dirty="0">
                          <a:solidFill>
                            <a:srgbClr val="000000"/>
                          </a:solidFill>
                          <a:effectLst/>
                          <a:latin typeface="Arial" panose="020B0604020202020204" pitchFamily="34" charset="0"/>
                        </a:rPr>
                        <a:t>JUMLAH KESELURUHAN (G-A) INFRASTRUKTUR (IaaS)</a:t>
                      </a:r>
                    </a:p>
                  </a:txBody>
                  <a:tcPr marL="7620" marR="90000" marT="7620" marB="0" anchor="ctr">
                    <a:solidFill>
                      <a:schemeClr val="bg1"/>
                    </a:solidFill>
                  </a:tcPr>
                </a:tc>
                <a:tc hMerge="1">
                  <a:txBody>
                    <a:bodyPr/>
                    <a:lstStyle/>
                    <a:p>
                      <a:endParaRPr lang="en-MY"/>
                    </a:p>
                  </a:txBody>
                  <a:tcPr/>
                </a:tc>
                <a:tc hMerge="1">
                  <a:txBody>
                    <a:bodyPr/>
                    <a:lstStyle/>
                    <a:p>
                      <a:endParaRPr lang="en-MY"/>
                    </a:p>
                  </a:txBody>
                  <a:tcPr/>
                </a:tc>
                <a:tc>
                  <a:txBody>
                    <a:bodyPr/>
                    <a:lstStyle/>
                    <a:p>
                      <a:pPr algn="r" fontAlgn="b"/>
                      <a:r>
                        <a:rPr lang="en-MY" sz="1200" b="1" i="0" u="none" strike="noStrike" dirty="0">
                          <a:solidFill>
                            <a:srgbClr val="000000"/>
                          </a:solidFill>
                          <a:effectLst/>
                          <a:latin typeface="+mn-lt"/>
                        </a:rPr>
                        <a:t>X,XXX,XXX.XX</a:t>
                      </a:r>
                    </a:p>
                  </a:txBody>
                  <a:tcPr marL="7620" marR="90000" marT="7620" marB="0" anchor="ctr">
                    <a:solidFill>
                      <a:schemeClr val="bg1"/>
                    </a:solidFill>
                  </a:tcPr>
                </a:tc>
                <a:tc>
                  <a:txBody>
                    <a:bodyPr/>
                    <a:lstStyle/>
                    <a:p>
                      <a:pPr algn="r" fontAlgn="t"/>
                      <a:r>
                        <a:rPr lang="en-MY" sz="1600" b="0" i="0" u="none" strike="noStrike" dirty="0">
                          <a:solidFill>
                            <a:srgbClr val="000000"/>
                          </a:solidFill>
                          <a:effectLst/>
                          <a:latin typeface="Arial" panose="020B0604020202020204" pitchFamily="34" charset="0"/>
                        </a:rPr>
                        <a:t> </a:t>
                      </a:r>
                    </a:p>
                  </a:txBody>
                  <a:tcPr marL="7620" marR="7620" marT="7620" marB="0" anchor="ctr">
                    <a:solidFill>
                      <a:schemeClr val="bg1"/>
                    </a:solidFill>
                  </a:tcPr>
                </a:tc>
                <a:extLst>
                  <a:ext uri="{0D108BD9-81ED-4DB2-BD59-A6C34878D82A}">
                    <a16:rowId xmlns:a16="http://schemas.microsoft.com/office/drawing/2014/main" val="705503955"/>
                  </a:ext>
                </a:extLst>
              </a:tr>
            </a:tbl>
          </a:graphicData>
        </a:graphic>
      </p:graphicFrame>
      <p:sp>
        <p:nvSpPr>
          <p:cNvPr id="6" name="TextBox 5">
            <a:extLst>
              <a:ext uri="{FF2B5EF4-FFF2-40B4-BE49-F238E27FC236}">
                <a16:creationId xmlns:a16="http://schemas.microsoft.com/office/drawing/2014/main" id="{EA350DF4-BCE0-4F1B-BC4B-560BF1A8281C}"/>
              </a:ext>
            </a:extLst>
          </p:cNvPr>
          <p:cNvSpPr txBox="1"/>
          <p:nvPr/>
        </p:nvSpPr>
        <p:spPr>
          <a:xfrm>
            <a:off x="8991581" y="6527479"/>
            <a:ext cx="3200420" cy="276999"/>
          </a:xfrm>
          <a:prstGeom prst="rect">
            <a:avLst/>
          </a:prstGeom>
          <a:noFill/>
        </p:spPr>
        <p:txBody>
          <a:bodyPr wrap="square">
            <a:spAutoFit/>
          </a:bodyPr>
          <a:lstStyle/>
          <a:p>
            <a:pPr algn="ctr">
              <a:buClr>
                <a:schemeClr val="accent1"/>
              </a:buClr>
              <a:buSzPct val="73000"/>
            </a:pPr>
            <a:r>
              <a:rPr lang="ms-MY" sz="1200" b="1" dirty="0">
                <a:solidFill>
                  <a:schemeClr val="bg1"/>
                </a:solidFill>
                <a:latin typeface="Arial" panose="020B0604020202020204" pitchFamily="34" charset="0"/>
                <a:cs typeface="Arial" panose="020B0604020202020204" pitchFamily="34" charset="0"/>
              </a:rPr>
              <a:t>*</a:t>
            </a:r>
            <a:r>
              <a:rPr lang="ms-MY" sz="1200" dirty="0">
                <a:solidFill>
                  <a:schemeClr val="bg1"/>
                </a:solidFill>
                <a:latin typeface="Arial" panose="020B0604020202020204" pitchFamily="34" charset="0"/>
                <a:cs typeface="Arial" panose="020B0604020202020204" pitchFamily="34" charset="0"/>
              </a:rPr>
              <a:t>Padam (delete) sekiranya tidak berkaitan</a:t>
            </a:r>
          </a:p>
        </p:txBody>
      </p:sp>
    </p:spTree>
    <p:extLst>
      <p:ext uri="{BB962C8B-B14F-4D97-AF65-F5344CB8AC3E}">
        <p14:creationId xmlns:p14="http://schemas.microsoft.com/office/powerpoint/2010/main" val="31768300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8244DA4-9B40-422A-8E8B-BD663E659F6E}"/>
              </a:ext>
            </a:extLst>
          </p:cNvPr>
          <p:cNvSpPr txBox="1"/>
          <p:nvPr/>
        </p:nvSpPr>
        <p:spPr>
          <a:xfrm>
            <a:off x="818606" y="323334"/>
            <a:ext cx="8395063" cy="400110"/>
          </a:xfrm>
          <a:prstGeom prst="rect">
            <a:avLst/>
          </a:prstGeom>
          <a:noFill/>
        </p:spPr>
        <p:txBody>
          <a:bodyPr wrap="square">
            <a:spAutoFit/>
          </a:bodyPr>
          <a:lstStyle/>
          <a:p>
            <a:pPr algn="ctr"/>
            <a:r>
              <a:rPr lang="fi-FI" sz="2000" b="1" dirty="0">
                <a:solidFill>
                  <a:srgbClr val="000000"/>
                </a:solidFill>
                <a:latin typeface="Arial" panose="020B0604020202020204" pitchFamily="34" charset="0"/>
                <a:ea typeface="MS PGothic" panose="020B0600070205080204" pitchFamily="34" charset="-128"/>
              </a:rPr>
              <a:t>PERINCIAN KOS: </a:t>
            </a:r>
            <a:r>
              <a:rPr kumimoji="0" lang="en-US" sz="20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sym typeface="Arial"/>
              </a:rPr>
              <a:t>(</a:t>
            </a:r>
            <a:r>
              <a:rPr lang="en-US" sz="2000" b="1" dirty="0">
                <a:latin typeface="Arial" panose="020B0604020202020204" pitchFamily="34" charset="0"/>
                <a:cs typeface="Arial" panose="020B0604020202020204" pitchFamily="34" charset="0"/>
              </a:rPr>
              <a:t>G-</a:t>
            </a:r>
            <a:r>
              <a:rPr kumimoji="0" lang="en-US" sz="20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sym typeface="Arial"/>
              </a:rPr>
              <a:t>B) PLATFORM (PaaS)</a:t>
            </a:r>
            <a:endParaRPr lang="en-MY" sz="2000" dirty="0"/>
          </a:p>
        </p:txBody>
      </p:sp>
      <p:graphicFrame>
        <p:nvGraphicFramePr>
          <p:cNvPr id="6" name="Table 5">
            <a:extLst>
              <a:ext uri="{FF2B5EF4-FFF2-40B4-BE49-F238E27FC236}">
                <a16:creationId xmlns:a16="http://schemas.microsoft.com/office/drawing/2014/main" id="{67224073-8530-4963-A0FE-141DAE9976DD}"/>
              </a:ext>
            </a:extLst>
          </p:cNvPr>
          <p:cNvGraphicFramePr>
            <a:graphicFrameLocks noGrp="1"/>
          </p:cNvGraphicFramePr>
          <p:nvPr>
            <p:extLst>
              <p:ext uri="{D42A27DB-BD31-4B8C-83A1-F6EECF244321}">
                <p14:modId xmlns:p14="http://schemas.microsoft.com/office/powerpoint/2010/main" val="1024149786"/>
              </p:ext>
            </p:extLst>
          </p:nvPr>
        </p:nvGraphicFramePr>
        <p:xfrm>
          <a:off x="342900" y="1329740"/>
          <a:ext cx="11506200" cy="3561031"/>
        </p:xfrm>
        <a:graphic>
          <a:graphicData uri="http://schemas.openxmlformats.org/drawingml/2006/table">
            <a:tbl>
              <a:tblPr firstRow="1" firstCol="1" bandRow="1">
                <a:tableStyleId>{5940675A-B579-460E-94D1-54222C63F5DA}</a:tableStyleId>
              </a:tblPr>
              <a:tblGrid>
                <a:gridCol w="753416">
                  <a:extLst>
                    <a:ext uri="{9D8B030D-6E8A-4147-A177-3AD203B41FA5}">
                      <a16:colId xmlns:a16="http://schemas.microsoft.com/office/drawing/2014/main" val="20000"/>
                    </a:ext>
                  </a:extLst>
                </a:gridCol>
                <a:gridCol w="3932884">
                  <a:extLst>
                    <a:ext uri="{9D8B030D-6E8A-4147-A177-3AD203B41FA5}">
                      <a16:colId xmlns:a16="http://schemas.microsoft.com/office/drawing/2014/main" val="20001"/>
                    </a:ext>
                  </a:extLst>
                </a:gridCol>
                <a:gridCol w="1244600">
                  <a:extLst>
                    <a:ext uri="{9D8B030D-6E8A-4147-A177-3AD203B41FA5}">
                      <a16:colId xmlns:a16="http://schemas.microsoft.com/office/drawing/2014/main" val="2794141957"/>
                    </a:ext>
                  </a:extLst>
                </a:gridCol>
                <a:gridCol w="1752600">
                  <a:extLst>
                    <a:ext uri="{9D8B030D-6E8A-4147-A177-3AD203B41FA5}">
                      <a16:colId xmlns:a16="http://schemas.microsoft.com/office/drawing/2014/main" val="1558402862"/>
                    </a:ext>
                  </a:extLst>
                </a:gridCol>
                <a:gridCol w="1393825">
                  <a:extLst>
                    <a:ext uri="{9D8B030D-6E8A-4147-A177-3AD203B41FA5}">
                      <a16:colId xmlns:a16="http://schemas.microsoft.com/office/drawing/2014/main" val="790694830"/>
                    </a:ext>
                  </a:extLst>
                </a:gridCol>
                <a:gridCol w="2428875">
                  <a:extLst>
                    <a:ext uri="{9D8B030D-6E8A-4147-A177-3AD203B41FA5}">
                      <a16:colId xmlns:a16="http://schemas.microsoft.com/office/drawing/2014/main" val="3038932013"/>
                    </a:ext>
                  </a:extLst>
                </a:gridCol>
              </a:tblGrid>
              <a:tr h="715802">
                <a:tc>
                  <a:txBody>
                    <a:bodyPr/>
                    <a:lstStyle/>
                    <a:p>
                      <a:pPr marL="90170" algn="ctr">
                        <a:lnSpc>
                          <a:spcPct val="100000"/>
                        </a:lnSpc>
                        <a:spcAft>
                          <a:spcPts val="0"/>
                        </a:spcAft>
                      </a:pPr>
                      <a:r>
                        <a:rPr lang="ms-MY" sz="1600" b="1" dirty="0">
                          <a:effectLst/>
                          <a:latin typeface="Arial" panose="020B0604020202020204" pitchFamily="34" charset="0"/>
                          <a:cs typeface="Arial" panose="020B0604020202020204" pitchFamily="34" charset="0"/>
                        </a:rPr>
                        <a:t>BIL.</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PERKARA</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marL="26670" algn="ctr">
                        <a:lnSpc>
                          <a:spcPct val="100000"/>
                        </a:lnSpc>
                        <a:spcAft>
                          <a:spcPts val="0"/>
                        </a:spcAft>
                      </a:pPr>
                      <a:r>
                        <a:rPr lang="ms-MY" sz="1600" b="1" dirty="0">
                          <a:effectLst/>
                          <a:latin typeface="Arial" panose="020B0604020202020204" pitchFamily="34" charset="0"/>
                          <a:cs typeface="Arial" panose="020B0604020202020204" pitchFamily="34" charset="0"/>
                        </a:rPr>
                        <a:t>KUANTITI</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HARGA SEUNIT</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JUMLAH</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CATATAN</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extLst>
                  <a:ext uri="{0D108BD9-81ED-4DB2-BD59-A6C34878D82A}">
                    <a16:rowId xmlns:a16="http://schemas.microsoft.com/office/drawing/2014/main" val="10000"/>
                  </a:ext>
                </a:extLst>
              </a:tr>
              <a:tr h="276384">
                <a:tc gridSpan="5">
                  <a:txBody>
                    <a:bodyPr/>
                    <a:lstStyle/>
                    <a:p>
                      <a:pPr algn="l" fontAlgn="ctr">
                        <a:lnSpc>
                          <a:spcPts val="1570"/>
                        </a:lnSpc>
                        <a:spcAft>
                          <a:spcPts val="0"/>
                        </a:spcAft>
                      </a:pPr>
                      <a:r>
                        <a:rPr lang="en-MY" sz="1600" b="1" kern="1200" dirty="0">
                          <a:effectLst/>
                          <a:latin typeface="Arial" panose="020B0604020202020204" pitchFamily="34" charset="0"/>
                          <a:cs typeface="Arial" panose="020B0604020202020204" pitchFamily="34" charset="0"/>
                        </a:rPr>
                        <a:t>(G-B) PLATFORM (PaaS)</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tc hMerge="1">
                  <a:txBody>
                    <a:bodyPr/>
                    <a:lstStyle/>
                    <a:p>
                      <a:pPr fontAlgn="ctr">
                        <a:lnSpc>
                          <a:spcPts val="1570"/>
                        </a:lnSpc>
                        <a:spcAft>
                          <a:spcPts val="0"/>
                        </a:spcAft>
                      </a:pPr>
                      <a:endParaRPr lang="ms-MY" sz="1600" dirty="0">
                        <a:effectLst/>
                        <a:latin typeface="+mj-lt"/>
                        <a:ea typeface="Times New Roman"/>
                      </a:endParaRPr>
                    </a:p>
                  </a:txBody>
                  <a:tcPr marL="9523" marR="9523" marT="9525" marB="0" anchor="ctr"/>
                </a:tc>
                <a:tc hMerge="1">
                  <a:txBody>
                    <a:bodyPr/>
                    <a:lstStyle/>
                    <a:p>
                      <a:endParaRPr lang="en-MY"/>
                    </a:p>
                  </a:txBody>
                  <a:tcPr/>
                </a:tc>
                <a:tc hMerge="1">
                  <a:txBody>
                    <a:bodyPr/>
                    <a:lstStyle/>
                    <a:p>
                      <a:endParaRPr lang="en-MY"/>
                    </a:p>
                  </a:txBody>
                  <a:tcPr/>
                </a:tc>
                <a:tc hMerge="1">
                  <a:txBody>
                    <a:bodyPr/>
                    <a:lstStyle/>
                    <a:p>
                      <a:pPr algn="l" fontAlgn="ctr">
                        <a:lnSpc>
                          <a:spcPts val="1570"/>
                        </a:lnSpc>
                        <a:spcAft>
                          <a:spcPts val="0"/>
                        </a:spcAft>
                      </a:pP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accent1">
                        <a:lumMod val="60000"/>
                        <a:lumOff val="40000"/>
                      </a:schemeClr>
                    </a:solidFill>
                  </a:tcPr>
                </a:tc>
                <a:tc>
                  <a:txBody>
                    <a:bodyPr/>
                    <a:lstStyle/>
                    <a:p>
                      <a:pPr algn="l" fontAlgn="ctr">
                        <a:lnSpc>
                          <a:spcPts val="1570"/>
                        </a:lnSpc>
                        <a:spcAft>
                          <a:spcPts val="0"/>
                        </a:spcAft>
                      </a:pP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extLst>
                  <a:ext uri="{0D108BD9-81ED-4DB2-BD59-A6C34878D82A}">
                    <a16:rowId xmlns:a16="http://schemas.microsoft.com/office/drawing/2014/main" val="10001"/>
                  </a:ext>
                </a:extLst>
              </a:tr>
              <a:tr h="1243919">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l" fontAlgn="b"/>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ctr" rtl="0" fontAlgn="b"/>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r" rtl="0" fontAlgn="b"/>
                      <a:endParaRPr lang="en-MY" sz="1400" b="0" i="0" u="none" strike="noStrike" dirty="0">
                        <a:solidFill>
                          <a:srgbClr val="000000"/>
                        </a:solidFill>
                        <a:effectLst/>
                        <a:latin typeface="Arial" panose="020B0604020202020204" pitchFamily="34" charset="0"/>
                      </a:endParaRPr>
                    </a:p>
                  </a:txBody>
                  <a:tcPr marL="7620" marR="90000" marT="7620" marB="0">
                    <a:solidFill>
                      <a:schemeClr val="bg1"/>
                    </a:solidFill>
                  </a:tcPr>
                </a:tc>
                <a:tc>
                  <a:txBody>
                    <a:bodyPr/>
                    <a:lstStyle/>
                    <a:p>
                      <a:pPr algn="r" fontAlgn="t"/>
                      <a:endParaRPr lang="en-US" sz="1400" b="0" i="0" u="none" strike="noStrike" dirty="0">
                        <a:solidFill>
                          <a:schemeClr val="tx1"/>
                        </a:solidFill>
                        <a:effectLst/>
                        <a:latin typeface="Arial" panose="020B0604020202020204" pitchFamily="34" charset="0"/>
                      </a:endParaRPr>
                    </a:p>
                  </a:txBody>
                  <a:tcPr marL="5439" marR="5439" marT="5439" marB="0">
                    <a:solidFill>
                      <a:schemeClr val="bg1"/>
                    </a:solidFill>
                  </a:tcPr>
                </a:tc>
                <a:extLst>
                  <a:ext uri="{0D108BD9-81ED-4DB2-BD59-A6C34878D82A}">
                    <a16:rowId xmlns:a16="http://schemas.microsoft.com/office/drawing/2014/main" val="10002"/>
                  </a:ext>
                </a:extLst>
              </a:tr>
              <a:tr h="829626">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l" fontAlgn="b"/>
                      <a:endParaRPr lang="it-IT"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ctr" rtl="0" fontAlgn="b"/>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r" fontAlgn="b"/>
                      <a:endParaRPr lang="en-MY" sz="1400" b="0" i="0" u="none" strike="noStrike" dirty="0">
                        <a:solidFill>
                          <a:srgbClr val="000000"/>
                        </a:solidFill>
                        <a:effectLst/>
                        <a:latin typeface="Arial" panose="020B0604020202020204" pitchFamily="34" charset="0"/>
                      </a:endParaRPr>
                    </a:p>
                  </a:txBody>
                  <a:tcPr marL="7620" marR="90000" marT="7620" marB="0">
                    <a:solidFill>
                      <a:schemeClr val="bg1"/>
                    </a:solidFill>
                  </a:tcPr>
                </a:tc>
                <a:tc>
                  <a:txBody>
                    <a:bodyPr/>
                    <a:lstStyle/>
                    <a:p>
                      <a:pPr algn="r" fontAlgn="t"/>
                      <a:endParaRPr lang="en-US" sz="1400" b="0" i="0" u="none" strike="noStrike" dirty="0">
                        <a:solidFill>
                          <a:schemeClr val="tx1"/>
                        </a:solidFill>
                        <a:effectLst/>
                        <a:latin typeface="Arial" panose="020B0604020202020204" pitchFamily="34" charset="0"/>
                      </a:endParaRPr>
                    </a:p>
                  </a:txBody>
                  <a:tcPr marL="5439" marR="5439" marT="5439" marB="0">
                    <a:solidFill>
                      <a:schemeClr val="bg1"/>
                    </a:solidFill>
                  </a:tcPr>
                </a:tc>
                <a:extLst>
                  <a:ext uri="{0D108BD9-81ED-4DB2-BD59-A6C34878D82A}">
                    <a16:rowId xmlns:a16="http://schemas.microsoft.com/office/drawing/2014/main" val="10003"/>
                  </a:ext>
                </a:extLst>
              </a:tr>
              <a:tr h="478430">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gridSpan="3">
                  <a:txBody>
                    <a:bodyPr/>
                    <a:lstStyle/>
                    <a:p>
                      <a:pPr marL="0" marR="0" lvl="0" indent="0" algn="r" defTabSz="914400" rtl="0" eaLnBrk="1" fontAlgn="b" latinLnBrk="0" hangingPunct="1">
                        <a:lnSpc>
                          <a:spcPct val="100000"/>
                        </a:lnSpc>
                        <a:spcBef>
                          <a:spcPts val="0"/>
                        </a:spcBef>
                        <a:spcAft>
                          <a:spcPts val="0"/>
                        </a:spcAft>
                        <a:buClr>
                          <a:srgbClr val="000000"/>
                        </a:buClr>
                        <a:buSzTx/>
                        <a:buFont typeface="Arial"/>
                        <a:buNone/>
                        <a:tabLst/>
                        <a:defRPr/>
                      </a:pPr>
                      <a:r>
                        <a:rPr lang="en-MY" sz="1600" b="1" i="0" u="none" strike="noStrike" dirty="0">
                          <a:solidFill>
                            <a:srgbClr val="000000"/>
                          </a:solidFill>
                          <a:effectLst/>
                          <a:latin typeface="Arial" panose="020B0604020202020204" pitchFamily="34" charset="0"/>
                        </a:rPr>
                        <a:t>JUMLAH KESELURUHAN (G-B) PLATFORM (PAAS)</a:t>
                      </a:r>
                    </a:p>
                    <a:p>
                      <a:pPr algn="l" fontAlgn="b"/>
                      <a:endParaRPr lang="it-IT" sz="1600" b="0" i="0" u="none" strike="noStrike" dirty="0">
                        <a:solidFill>
                          <a:srgbClr val="000000"/>
                        </a:solidFill>
                        <a:effectLst/>
                        <a:latin typeface="Arial" panose="020B0604020202020204" pitchFamily="34" charset="0"/>
                      </a:endParaRPr>
                    </a:p>
                  </a:txBody>
                  <a:tcPr marL="7620" marR="7620" marT="7620" marB="0">
                    <a:solidFill>
                      <a:schemeClr val="bg1"/>
                    </a:solidFill>
                  </a:tcPr>
                </a:tc>
                <a:tc hMerge="1">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accent1">
                        <a:lumMod val="40000"/>
                        <a:lumOff val="60000"/>
                      </a:schemeClr>
                    </a:solidFill>
                  </a:tcPr>
                </a:tc>
                <a:tc hMerge="1">
                  <a:txBody>
                    <a:bodyPr/>
                    <a:lstStyle/>
                    <a:p>
                      <a:pPr algn="ctr" rtl="0" fontAlgn="b"/>
                      <a:endParaRPr lang="en-MY" sz="1400" b="0" i="0" u="none" strike="noStrike" dirty="0">
                        <a:solidFill>
                          <a:srgbClr val="000000"/>
                        </a:solidFill>
                        <a:effectLst/>
                        <a:latin typeface="Arial" panose="020B0604020202020204" pitchFamily="34" charset="0"/>
                      </a:endParaRPr>
                    </a:p>
                  </a:txBody>
                  <a:tcPr marL="7620" marR="7620" marT="7620" marB="0">
                    <a:solidFill>
                      <a:schemeClr val="accent1">
                        <a:lumMod val="40000"/>
                        <a:lumOff val="60000"/>
                      </a:schemeClr>
                    </a:solidFill>
                  </a:tcPr>
                </a:tc>
                <a:tc>
                  <a:txBody>
                    <a:bodyPr/>
                    <a:lstStyle/>
                    <a:p>
                      <a:pPr algn="r" fontAlgn="b"/>
                      <a:endParaRPr lang="en-MY" sz="1600" b="0" i="0" u="none" strike="noStrike" dirty="0">
                        <a:solidFill>
                          <a:srgbClr val="000000"/>
                        </a:solidFill>
                        <a:effectLst/>
                        <a:latin typeface="Arial" panose="020B0604020202020204" pitchFamily="34" charset="0"/>
                      </a:endParaRPr>
                    </a:p>
                  </a:txBody>
                  <a:tcPr marL="7620" marR="90000" marT="7620" marB="0">
                    <a:solidFill>
                      <a:schemeClr val="bg1"/>
                    </a:solidFill>
                  </a:tcPr>
                </a:tc>
                <a:tc>
                  <a:txBody>
                    <a:bodyPr/>
                    <a:lstStyle/>
                    <a:p>
                      <a:pPr algn="r" fontAlgn="t"/>
                      <a:endParaRPr lang="en-US" sz="1400" b="0" i="0" u="none" strike="noStrike" dirty="0">
                        <a:solidFill>
                          <a:schemeClr val="tx1"/>
                        </a:solidFill>
                        <a:effectLst/>
                        <a:latin typeface="Arial" panose="020B0604020202020204" pitchFamily="34" charset="0"/>
                      </a:endParaRPr>
                    </a:p>
                  </a:txBody>
                  <a:tcPr marL="5439" marR="5439" marT="5439" marB="0">
                    <a:solidFill>
                      <a:schemeClr val="bg1"/>
                    </a:solidFill>
                  </a:tcPr>
                </a:tc>
                <a:extLst>
                  <a:ext uri="{0D108BD9-81ED-4DB2-BD59-A6C34878D82A}">
                    <a16:rowId xmlns:a16="http://schemas.microsoft.com/office/drawing/2014/main" val="1517590586"/>
                  </a:ext>
                </a:extLst>
              </a:tr>
            </a:tbl>
          </a:graphicData>
        </a:graphic>
      </p:graphicFrame>
      <p:sp>
        <p:nvSpPr>
          <p:cNvPr id="5" name="TextBox 4">
            <a:extLst>
              <a:ext uri="{FF2B5EF4-FFF2-40B4-BE49-F238E27FC236}">
                <a16:creationId xmlns:a16="http://schemas.microsoft.com/office/drawing/2014/main" id="{35BC8E54-FCBF-4387-9036-F43C9673DFAA}"/>
              </a:ext>
            </a:extLst>
          </p:cNvPr>
          <p:cNvSpPr txBox="1"/>
          <p:nvPr/>
        </p:nvSpPr>
        <p:spPr>
          <a:xfrm>
            <a:off x="8991581" y="6527479"/>
            <a:ext cx="3200420" cy="276999"/>
          </a:xfrm>
          <a:prstGeom prst="rect">
            <a:avLst/>
          </a:prstGeom>
          <a:noFill/>
        </p:spPr>
        <p:txBody>
          <a:bodyPr wrap="square">
            <a:spAutoFit/>
          </a:bodyPr>
          <a:lstStyle/>
          <a:p>
            <a:pPr algn="ctr">
              <a:buClr>
                <a:schemeClr val="accent1"/>
              </a:buClr>
              <a:buSzPct val="73000"/>
            </a:pPr>
            <a:r>
              <a:rPr lang="ms-MY" sz="1200" b="1" dirty="0">
                <a:solidFill>
                  <a:schemeClr val="bg1"/>
                </a:solidFill>
                <a:latin typeface="Arial" panose="020B0604020202020204" pitchFamily="34" charset="0"/>
                <a:cs typeface="Arial" panose="020B0604020202020204" pitchFamily="34" charset="0"/>
              </a:rPr>
              <a:t>*</a:t>
            </a:r>
            <a:r>
              <a:rPr lang="ms-MY" sz="1200" dirty="0">
                <a:solidFill>
                  <a:schemeClr val="bg1"/>
                </a:solidFill>
                <a:latin typeface="Arial" panose="020B0604020202020204" pitchFamily="34" charset="0"/>
                <a:cs typeface="Arial" panose="020B0604020202020204" pitchFamily="34" charset="0"/>
              </a:rPr>
              <a:t>Padam (delete) sekiranya tidak berkaitan</a:t>
            </a:r>
          </a:p>
        </p:txBody>
      </p:sp>
    </p:spTree>
    <p:extLst>
      <p:ext uri="{BB962C8B-B14F-4D97-AF65-F5344CB8AC3E}">
        <p14:creationId xmlns:p14="http://schemas.microsoft.com/office/powerpoint/2010/main" val="18994958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8244DA4-9B40-422A-8E8B-BD663E659F6E}"/>
              </a:ext>
            </a:extLst>
          </p:cNvPr>
          <p:cNvSpPr txBox="1"/>
          <p:nvPr/>
        </p:nvSpPr>
        <p:spPr>
          <a:xfrm>
            <a:off x="818606" y="358170"/>
            <a:ext cx="8395063" cy="400110"/>
          </a:xfrm>
          <a:prstGeom prst="rect">
            <a:avLst/>
          </a:prstGeom>
          <a:noFill/>
        </p:spPr>
        <p:txBody>
          <a:bodyPr wrap="square">
            <a:spAutoFit/>
          </a:bodyPr>
          <a:lstStyle/>
          <a:p>
            <a:pPr algn="ctr">
              <a:buClr>
                <a:srgbClr val="000000"/>
              </a:buClr>
            </a:pPr>
            <a:r>
              <a:rPr lang="fi-FI" sz="2000" b="1" dirty="0">
                <a:solidFill>
                  <a:srgbClr val="000000"/>
                </a:solidFill>
                <a:latin typeface="Arial" panose="020B0604020202020204" pitchFamily="34" charset="0"/>
                <a:ea typeface="MS PGothic" panose="020B0600070205080204" pitchFamily="34" charset="-128"/>
              </a:rPr>
              <a:t>PERINCIAN KOS: </a:t>
            </a:r>
            <a:r>
              <a:rPr kumimoji="0" lang="en-US" sz="20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sym typeface="Arial"/>
              </a:rPr>
              <a:t>(</a:t>
            </a:r>
            <a:r>
              <a:rPr lang="en-US" sz="2000" b="1" dirty="0">
                <a:latin typeface="Arial" panose="020B0604020202020204" pitchFamily="34" charset="0"/>
                <a:cs typeface="Arial" panose="020B0604020202020204" pitchFamily="34" charset="0"/>
              </a:rPr>
              <a:t>G-</a:t>
            </a:r>
            <a:r>
              <a:rPr kumimoji="0" lang="en-US" sz="20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sym typeface="Arial"/>
              </a:rPr>
              <a:t>C) </a:t>
            </a:r>
            <a:r>
              <a:rPr lang="en-US" sz="2000" b="1" dirty="0">
                <a:solidFill>
                  <a:schemeClr val="tx1"/>
                </a:solidFill>
                <a:latin typeface="Arial" panose="020B0604020202020204" pitchFamily="34" charset="0"/>
                <a:cs typeface="Arial" panose="020B0604020202020204" pitchFamily="34" charset="0"/>
              </a:rPr>
              <a:t>PERISIAN (SaaS)</a:t>
            </a:r>
            <a:endParaRPr lang="ms-MY" sz="2000" b="1" dirty="0">
              <a:solidFill>
                <a:schemeClr val="tx1"/>
              </a:solidFill>
              <a:latin typeface="Arial" panose="020B0604020202020204" pitchFamily="34" charset="0"/>
              <a:cs typeface="Arial" panose="020B0604020202020204" pitchFamily="34" charset="0"/>
            </a:endParaRPr>
          </a:p>
        </p:txBody>
      </p:sp>
      <p:graphicFrame>
        <p:nvGraphicFramePr>
          <p:cNvPr id="5" name="Table 4">
            <a:extLst>
              <a:ext uri="{FF2B5EF4-FFF2-40B4-BE49-F238E27FC236}">
                <a16:creationId xmlns:a16="http://schemas.microsoft.com/office/drawing/2014/main" id="{525D542E-83C2-4550-99B6-4907315750F4}"/>
              </a:ext>
            </a:extLst>
          </p:cNvPr>
          <p:cNvGraphicFramePr>
            <a:graphicFrameLocks noGrp="1"/>
          </p:cNvGraphicFramePr>
          <p:nvPr>
            <p:extLst>
              <p:ext uri="{D42A27DB-BD31-4B8C-83A1-F6EECF244321}">
                <p14:modId xmlns:p14="http://schemas.microsoft.com/office/powerpoint/2010/main" val="1639113368"/>
              </p:ext>
            </p:extLst>
          </p:nvPr>
        </p:nvGraphicFramePr>
        <p:xfrm>
          <a:off x="342900" y="1312327"/>
          <a:ext cx="11506201" cy="2366032"/>
        </p:xfrm>
        <a:graphic>
          <a:graphicData uri="http://schemas.openxmlformats.org/drawingml/2006/table">
            <a:tbl>
              <a:tblPr firstRow="1" firstCol="1" bandRow="1">
                <a:tableStyleId>{5940675A-B579-460E-94D1-54222C63F5DA}</a:tableStyleId>
              </a:tblPr>
              <a:tblGrid>
                <a:gridCol w="753416">
                  <a:extLst>
                    <a:ext uri="{9D8B030D-6E8A-4147-A177-3AD203B41FA5}">
                      <a16:colId xmlns:a16="http://schemas.microsoft.com/office/drawing/2014/main" val="20000"/>
                    </a:ext>
                  </a:extLst>
                </a:gridCol>
                <a:gridCol w="3932885">
                  <a:extLst>
                    <a:ext uri="{9D8B030D-6E8A-4147-A177-3AD203B41FA5}">
                      <a16:colId xmlns:a16="http://schemas.microsoft.com/office/drawing/2014/main" val="20001"/>
                    </a:ext>
                  </a:extLst>
                </a:gridCol>
                <a:gridCol w="1244600">
                  <a:extLst>
                    <a:ext uri="{9D8B030D-6E8A-4147-A177-3AD203B41FA5}">
                      <a16:colId xmlns:a16="http://schemas.microsoft.com/office/drawing/2014/main" val="2794141957"/>
                    </a:ext>
                  </a:extLst>
                </a:gridCol>
                <a:gridCol w="1752599">
                  <a:extLst>
                    <a:ext uri="{9D8B030D-6E8A-4147-A177-3AD203B41FA5}">
                      <a16:colId xmlns:a16="http://schemas.microsoft.com/office/drawing/2014/main" val="1558402862"/>
                    </a:ext>
                  </a:extLst>
                </a:gridCol>
                <a:gridCol w="1282700">
                  <a:extLst>
                    <a:ext uri="{9D8B030D-6E8A-4147-A177-3AD203B41FA5}">
                      <a16:colId xmlns:a16="http://schemas.microsoft.com/office/drawing/2014/main" val="790694830"/>
                    </a:ext>
                  </a:extLst>
                </a:gridCol>
                <a:gridCol w="2540001">
                  <a:extLst>
                    <a:ext uri="{9D8B030D-6E8A-4147-A177-3AD203B41FA5}">
                      <a16:colId xmlns:a16="http://schemas.microsoft.com/office/drawing/2014/main" val="3038932013"/>
                    </a:ext>
                  </a:extLst>
                </a:gridCol>
              </a:tblGrid>
              <a:tr h="741041">
                <a:tc>
                  <a:txBody>
                    <a:bodyPr/>
                    <a:lstStyle/>
                    <a:p>
                      <a:pPr marL="90170" algn="ctr">
                        <a:lnSpc>
                          <a:spcPct val="100000"/>
                        </a:lnSpc>
                        <a:spcAft>
                          <a:spcPts val="0"/>
                        </a:spcAft>
                      </a:pPr>
                      <a:r>
                        <a:rPr lang="ms-MY" sz="1600" b="1" dirty="0">
                          <a:effectLst/>
                          <a:latin typeface="Arial" panose="020B0604020202020204" pitchFamily="34" charset="0"/>
                          <a:cs typeface="Arial" panose="020B0604020202020204" pitchFamily="34" charset="0"/>
                        </a:rPr>
                        <a:t>BIL.</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PERKARA</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marL="26670" algn="ctr">
                        <a:lnSpc>
                          <a:spcPct val="100000"/>
                        </a:lnSpc>
                        <a:spcAft>
                          <a:spcPts val="0"/>
                        </a:spcAft>
                      </a:pPr>
                      <a:r>
                        <a:rPr lang="ms-MY" sz="1600" b="1" dirty="0">
                          <a:effectLst/>
                          <a:latin typeface="Arial" panose="020B0604020202020204" pitchFamily="34" charset="0"/>
                          <a:cs typeface="Arial" panose="020B0604020202020204" pitchFamily="34" charset="0"/>
                        </a:rPr>
                        <a:t>KUANTITI</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HARGA SEUNIT</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JUMLAH</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CATATAN</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extLst>
                  <a:ext uri="{0D108BD9-81ED-4DB2-BD59-A6C34878D82A}">
                    <a16:rowId xmlns:a16="http://schemas.microsoft.com/office/drawing/2014/main" val="10000"/>
                  </a:ext>
                </a:extLst>
              </a:tr>
              <a:tr h="286129">
                <a:tc gridSpan="5">
                  <a:txBody>
                    <a:bodyPr/>
                    <a:lstStyle/>
                    <a:p>
                      <a:pPr marL="0" marR="0" lvl="0" indent="0" algn="l" defTabSz="914400" rtl="0" eaLnBrk="1" fontAlgn="ctr" latinLnBrk="0" hangingPunct="1">
                        <a:lnSpc>
                          <a:spcPts val="1570"/>
                        </a:lnSpc>
                        <a:spcBef>
                          <a:spcPts val="0"/>
                        </a:spcBef>
                        <a:spcAft>
                          <a:spcPts val="0"/>
                        </a:spcAft>
                        <a:buClrTx/>
                        <a:buSzTx/>
                        <a:buFontTx/>
                        <a:buNone/>
                        <a:tabLst/>
                        <a:defRPr/>
                      </a:pPr>
                      <a:r>
                        <a:rPr lang="en-MY" sz="1600" b="1" kern="1200" dirty="0">
                          <a:effectLst/>
                          <a:latin typeface="Arial" panose="020B0604020202020204" pitchFamily="34" charset="0"/>
                          <a:cs typeface="Arial" panose="020B0604020202020204" pitchFamily="34" charset="0"/>
                        </a:rPr>
                        <a:t>(G-C) </a:t>
                      </a:r>
                      <a:r>
                        <a:rPr lang="en-US" sz="1600" b="1" dirty="0">
                          <a:solidFill>
                            <a:schemeClr val="tx1"/>
                          </a:solidFill>
                          <a:latin typeface="Arial" panose="020B0604020202020204" pitchFamily="34" charset="0"/>
                          <a:cs typeface="Arial" panose="020B0604020202020204" pitchFamily="34" charset="0"/>
                        </a:rPr>
                        <a:t>PERISIAN (SaaS)</a:t>
                      </a:r>
                      <a:endParaRPr lang="ms-MY" sz="1600" b="1" dirty="0">
                        <a:solidFill>
                          <a:schemeClr val="tx1"/>
                        </a:solidFill>
                        <a:latin typeface="Arial" panose="020B0604020202020204" pitchFamily="34" charset="0"/>
                        <a:cs typeface="Arial" panose="020B0604020202020204" pitchFamily="34" charset="0"/>
                      </a:endParaRPr>
                    </a:p>
                  </a:txBody>
                  <a:tcPr marL="9523" marR="9523" marT="9525" marB="0" anchor="ctr">
                    <a:solidFill>
                      <a:schemeClr val="bg1"/>
                    </a:solidFill>
                  </a:tcPr>
                </a:tc>
                <a:tc hMerge="1">
                  <a:txBody>
                    <a:bodyPr/>
                    <a:lstStyle/>
                    <a:p>
                      <a:pPr fontAlgn="ctr">
                        <a:lnSpc>
                          <a:spcPts val="1570"/>
                        </a:lnSpc>
                        <a:spcAft>
                          <a:spcPts val="0"/>
                        </a:spcAft>
                      </a:pPr>
                      <a:endParaRPr lang="ms-MY" sz="1600" dirty="0">
                        <a:effectLst/>
                        <a:latin typeface="+mj-lt"/>
                        <a:ea typeface="Times New Roman"/>
                      </a:endParaRPr>
                    </a:p>
                  </a:txBody>
                  <a:tcPr marL="9523" marR="9523" marT="9525" marB="0" anchor="ctr"/>
                </a:tc>
                <a:tc hMerge="1">
                  <a:txBody>
                    <a:bodyPr/>
                    <a:lstStyle/>
                    <a:p>
                      <a:endParaRPr lang="en-MY"/>
                    </a:p>
                  </a:txBody>
                  <a:tcPr/>
                </a:tc>
                <a:tc hMerge="1">
                  <a:txBody>
                    <a:bodyPr/>
                    <a:lstStyle/>
                    <a:p>
                      <a:endParaRPr lang="en-MY"/>
                    </a:p>
                  </a:txBody>
                  <a:tcPr/>
                </a:tc>
                <a:tc hMerge="1">
                  <a:txBody>
                    <a:bodyPr/>
                    <a:lstStyle/>
                    <a:p>
                      <a:pPr algn="l" fontAlgn="ctr">
                        <a:lnSpc>
                          <a:spcPts val="1570"/>
                        </a:lnSpc>
                        <a:spcAft>
                          <a:spcPts val="0"/>
                        </a:spcAft>
                      </a:pP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accent1">
                        <a:lumMod val="60000"/>
                        <a:lumOff val="40000"/>
                      </a:schemeClr>
                    </a:solidFill>
                  </a:tcPr>
                </a:tc>
                <a:tc>
                  <a:txBody>
                    <a:bodyPr/>
                    <a:lstStyle/>
                    <a:p>
                      <a:pPr algn="l" fontAlgn="ctr">
                        <a:lnSpc>
                          <a:spcPts val="1570"/>
                        </a:lnSpc>
                        <a:spcAft>
                          <a:spcPts val="0"/>
                        </a:spcAft>
                      </a:pP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extLst>
                  <a:ext uri="{0D108BD9-81ED-4DB2-BD59-A6C34878D82A}">
                    <a16:rowId xmlns:a16="http://schemas.microsoft.com/office/drawing/2014/main" val="10001"/>
                  </a:ext>
                </a:extLst>
              </a:tr>
              <a:tr h="269049">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l" fontAlgn="b"/>
                      <a:endParaRPr lang="en-US" sz="1400" b="0" i="0" u="none" strike="noStrike" dirty="0">
                        <a:solidFill>
                          <a:srgbClr val="000000"/>
                        </a:solidFill>
                        <a:effectLst/>
                        <a:latin typeface="Arial" panose="020B0604020202020204" pitchFamily="34" charset="0"/>
                      </a:endParaRPr>
                    </a:p>
                  </a:txBody>
                  <a:tcPr marL="7620" marR="7620" marT="7620" marB="0"/>
                </a:tc>
                <a:tc>
                  <a:txBody>
                    <a:bodyPr/>
                    <a:lstStyle/>
                    <a:p>
                      <a:pPr algn="ctr" fontAlgn="ctr"/>
                      <a:endParaRPr lang="en-MY" sz="1400" b="0" i="0" u="none" strike="noStrike">
                        <a:solidFill>
                          <a:srgbClr val="000000"/>
                        </a:solidFill>
                        <a:effectLst/>
                        <a:latin typeface="Arial" panose="020B0604020202020204" pitchFamily="34" charset="0"/>
                      </a:endParaRPr>
                    </a:p>
                  </a:txBody>
                  <a:tcPr marL="7620" marR="7620" marT="7620" marB="0"/>
                </a:tc>
                <a:tc>
                  <a:txBody>
                    <a:bodyPr/>
                    <a:lstStyle/>
                    <a:p>
                      <a:pPr algn="ctr" rtl="0" fontAlgn="ctr"/>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r" fontAlgn="ctr"/>
                      <a:endParaRPr lang="en-MY" sz="1400" b="0" i="0" u="none" strike="noStrike" dirty="0">
                        <a:solidFill>
                          <a:srgbClr val="000000"/>
                        </a:solidFill>
                        <a:effectLst/>
                        <a:latin typeface="Arial" panose="020B0604020202020204" pitchFamily="34" charset="0"/>
                      </a:endParaRPr>
                    </a:p>
                  </a:txBody>
                  <a:tcPr marL="7620" marR="90000" marT="7620" marB="0"/>
                </a:tc>
                <a:tc>
                  <a:txBody>
                    <a:bodyPr/>
                    <a:lstStyle/>
                    <a:p>
                      <a:pPr algn="r" fontAlgn="t"/>
                      <a:endParaRPr lang="en-US" sz="1400" b="0" i="0" u="none" strike="noStrike" dirty="0">
                        <a:solidFill>
                          <a:srgbClr val="000000"/>
                        </a:solidFill>
                        <a:effectLst/>
                        <a:latin typeface="Arial" panose="020B0604020202020204" pitchFamily="34" charset="0"/>
                      </a:endParaRPr>
                    </a:p>
                  </a:txBody>
                  <a:tcPr marL="4803" marR="4803" marT="4803" marB="0"/>
                </a:tc>
                <a:extLst>
                  <a:ext uri="{0D108BD9-81ED-4DB2-BD59-A6C34878D82A}">
                    <a16:rowId xmlns:a16="http://schemas.microsoft.com/office/drawing/2014/main" val="2837139792"/>
                  </a:ext>
                </a:extLst>
              </a:tr>
              <a:tr h="269049">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l" fontAlgn="b"/>
                      <a:endParaRPr lang="en-US" sz="1400" b="0" i="0" u="none" strike="noStrike" dirty="0">
                        <a:solidFill>
                          <a:srgbClr val="000000"/>
                        </a:solidFill>
                        <a:effectLst/>
                        <a:latin typeface="Arial" panose="020B0604020202020204" pitchFamily="34" charset="0"/>
                      </a:endParaRPr>
                    </a:p>
                  </a:txBody>
                  <a:tcPr marL="7620" marR="7620" marT="7620" marB="0"/>
                </a:tc>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ctr" rtl="0" fontAlgn="ctr"/>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r" fontAlgn="ctr"/>
                      <a:endParaRPr lang="en-MY" sz="1400" b="0" i="0" u="none" strike="noStrike" dirty="0">
                        <a:solidFill>
                          <a:srgbClr val="000000"/>
                        </a:solidFill>
                        <a:effectLst/>
                        <a:latin typeface="Arial" panose="020B0604020202020204" pitchFamily="34" charset="0"/>
                      </a:endParaRPr>
                    </a:p>
                  </a:txBody>
                  <a:tcPr marL="7620" marR="90000" marT="7620" marB="0"/>
                </a:tc>
                <a:tc>
                  <a:txBody>
                    <a:bodyPr/>
                    <a:lstStyle/>
                    <a:p>
                      <a:pPr algn="r" fontAlgn="t"/>
                      <a:endParaRPr lang="en-US" sz="1400" b="0" i="0" u="none" strike="noStrike" dirty="0">
                        <a:solidFill>
                          <a:srgbClr val="000000"/>
                        </a:solidFill>
                        <a:effectLst/>
                        <a:latin typeface="Arial" panose="020B0604020202020204" pitchFamily="34" charset="0"/>
                      </a:endParaRPr>
                    </a:p>
                  </a:txBody>
                  <a:tcPr marL="4803" marR="4803" marT="4803" marB="0"/>
                </a:tc>
                <a:extLst>
                  <a:ext uri="{0D108BD9-81ED-4DB2-BD59-A6C34878D82A}">
                    <a16:rowId xmlns:a16="http://schemas.microsoft.com/office/drawing/2014/main" val="3778456440"/>
                  </a:ext>
                </a:extLst>
              </a:tr>
              <a:tr h="443862">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l" fontAlgn="b"/>
                      <a:endParaRPr lang="en-US" sz="1400" b="0" i="0" u="none" strike="noStrike" dirty="0">
                        <a:solidFill>
                          <a:srgbClr val="000000"/>
                        </a:solidFill>
                        <a:effectLst/>
                        <a:latin typeface="Arial" panose="020B0604020202020204" pitchFamily="34" charset="0"/>
                      </a:endParaRPr>
                    </a:p>
                  </a:txBody>
                  <a:tcPr marL="7620" marR="7620" marT="7620" marB="0"/>
                </a:tc>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ctr" rtl="0" fontAlgn="ctr"/>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r" fontAlgn="ctr"/>
                      <a:endParaRPr lang="en-MY" sz="1400" b="0" i="0" u="none" strike="noStrike" dirty="0">
                        <a:solidFill>
                          <a:srgbClr val="000000"/>
                        </a:solidFill>
                        <a:effectLst/>
                        <a:latin typeface="Arial" panose="020B0604020202020204" pitchFamily="34" charset="0"/>
                      </a:endParaRPr>
                    </a:p>
                  </a:txBody>
                  <a:tcPr marL="7620" marR="90000" marT="7620" marB="0" anchor="ctr"/>
                </a:tc>
                <a:tc>
                  <a:txBody>
                    <a:bodyPr/>
                    <a:lstStyle/>
                    <a:p>
                      <a:pPr algn="r" rtl="0" fontAlgn="ctr"/>
                      <a:endParaRPr lang="en-US" sz="1400" b="0" i="0" u="none" strike="noStrike" dirty="0">
                        <a:solidFill>
                          <a:srgbClr val="000000"/>
                        </a:solidFill>
                        <a:effectLst/>
                        <a:latin typeface="Arial" panose="020B0604020202020204" pitchFamily="34" charset="0"/>
                      </a:endParaRPr>
                    </a:p>
                  </a:txBody>
                  <a:tcPr marL="4803" marR="4803" marT="4803" marB="0" anchor="ctr"/>
                </a:tc>
                <a:extLst>
                  <a:ext uri="{0D108BD9-81ED-4DB2-BD59-A6C34878D82A}">
                    <a16:rowId xmlns:a16="http://schemas.microsoft.com/office/drawing/2014/main" val="10003"/>
                  </a:ext>
                </a:extLst>
              </a:tr>
              <a:tr h="356902">
                <a:tc>
                  <a:txBody>
                    <a:bodyPr/>
                    <a:lstStyle/>
                    <a:p>
                      <a:pPr algn="r" fontAlgn="ctr"/>
                      <a:r>
                        <a:rPr lang="en-MY" sz="1600" b="0" i="0" u="none" strike="noStrike" dirty="0">
                          <a:solidFill>
                            <a:srgbClr val="000000"/>
                          </a:solidFill>
                          <a:effectLst/>
                          <a:latin typeface="Arial" panose="020B0604020202020204" pitchFamily="34" charset="0"/>
                        </a:rPr>
                        <a:t> </a:t>
                      </a:r>
                    </a:p>
                  </a:txBody>
                  <a:tcPr marL="7620" marR="7620" marT="7620" marB="0" anchor="ctr">
                    <a:solidFill>
                      <a:schemeClr val="bg1"/>
                    </a:solidFill>
                  </a:tcPr>
                </a:tc>
                <a:tc gridSpan="3">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n-MY" sz="1600" b="1" i="0" u="none" strike="noStrike" dirty="0">
                          <a:solidFill>
                            <a:srgbClr val="000000"/>
                          </a:solidFill>
                          <a:effectLst/>
                          <a:latin typeface="Arial" panose="020B0604020202020204" pitchFamily="34" charset="0"/>
                        </a:rPr>
                        <a:t>JUMLAH KESELURUHAN (G-C) </a:t>
                      </a:r>
                      <a:r>
                        <a:rPr lang="en-US" sz="1600" b="1" dirty="0">
                          <a:solidFill>
                            <a:schemeClr val="tx1"/>
                          </a:solidFill>
                          <a:latin typeface="Arial" panose="020B0604020202020204" pitchFamily="34" charset="0"/>
                          <a:cs typeface="Arial" panose="020B0604020202020204" pitchFamily="34" charset="0"/>
                        </a:rPr>
                        <a:t>PERISIAN (SaaS)</a:t>
                      </a:r>
                      <a:r>
                        <a:rPr lang="en-MY" sz="1600" b="1" i="0" u="none" strike="noStrike" dirty="0">
                          <a:solidFill>
                            <a:srgbClr val="000000"/>
                          </a:solidFill>
                          <a:effectLst/>
                          <a:latin typeface="Arial" panose="020B0604020202020204" pitchFamily="34" charset="0"/>
                        </a:rPr>
                        <a:t> </a:t>
                      </a:r>
                    </a:p>
                  </a:txBody>
                  <a:tcPr marL="7620" marR="90000" marT="7620" marB="0" anchor="ctr">
                    <a:solidFill>
                      <a:schemeClr val="bg1"/>
                    </a:solidFill>
                  </a:tcPr>
                </a:tc>
                <a:tc hMerge="1">
                  <a:txBody>
                    <a:bodyPr/>
                    <a:lstStyle/>
                    <a:p>
                      <a:endParaRPr lang="en-MY"/>
                    </a:p>
                  </a:txBody>
                  <a:tcPr/>
                </a:tc>
                <a:tc hMerge="1">
                  <a:txBody>
                    <a:bodyPr/>
                    <a:lstStyle/>
                    <a:p>
                      <a:endParaRPr lang="en-MY"/>
                    </a:p>
                  </a:txBody>
                  <a:tcPr/>
                </a:tc>
                <a:tc>
                  <a:txBody>
                    <a:bodyPr/>
                    <a:lstStyle/>
                    <a:p>
                      <a:pPr algn="r" fontAlgn="ctr"/>
                      <a:r>
                        <a:rPr lang="en-MY" sz="1600" b="0" i="0" u="none" strike="noStrike" dirty="0">
                          <a:solidFill>
                            <a:srgbClr val="000000"/>
                          </a:solidFill>
                          <a:effectLst/>
                          <a:latin typeface="Arial" panose="020B0604020202020204" pitchFamily="34" charset="0"/>
                        </a:rPr>
                        <a:t>XX,XXX.XX</a:t>
                      </a:r>
                    </a:p>
                  </a:txBody>
                  <a:tcPr marL="7620" marR="90000" marT="7620" marB="0" anchor="ctr">
                    <a:solidFill>
                      <a:schemeClr val="bg1"/>
                    </a:solidFill>
                  </a:tcPr>
                </a:tc>
                <a:tc>
                  <a:txBody>
                    <a:bodyPr/>
                    <a:lstStyle/>
                    <a:p>
                      <a:pPr algn="r" fontAlgn="t"/>
                      <a:r>
                        <a:rPr lang="en-MY" sz="1600" b="0" i="0" u="none" strike="noStrike" dirty="0">
                          <a:solidFill>
                            <a:srgbClr val="000000"/>
                          </a:solidFill>
                          <a:effectLst/>
                          <a:latin typeface="Arial" panose="020B0604020202020204" pitchFamily="34" charset="0"/>
                        </a:rPr>
                        <a:t> </a:t>
                      </a:r>
                    </a:p>
                  </a:txBody>
                  <a:tcPr marL="7620" marR="7620" marT="7620" marB="0">
                    <a:solidFill>
                      <a:schemeClr val="bg1"/>
                    </a:solidFill>
                  </a:tcPr>
                </a:tc>
                <a:extLst>
                  <a:ext uri="{0D108BD9-81ED-4DB2-BD59-A6C34878D82A}">
                    <a16:rowId xmlns:a16="http://schemas.microsoft.com/office/drawing/2014/main" val="10006"/>
                  </a:ext>
                </a:extLst>
              </a:tr>
            </a:tbl>
          </a:graphicData>
        </a:graphic>
      </p:graphicFrame>
      <p:sp>
        <p:nvSpPr>
          <p:cNvPr id="6" name="TextBox 5">
            <a:extLst>
              <a:ext uri="{FF2B5EF4-FFF2-40B4-BE49-F238E27FC236}">
                <a16:creationId xmlns:a16="http://schemas.microsoft.com/office/drawing/2014/main" id="{75CCCFD3-FF71-4BB8-B113-D6EAF2CA778E}"/>
              </a:ext>
            </a:extLst>
          </p:cNvPr>
          <p:cNvSpPr txBox="1"/>
          <p:nvPr/>
        </p:nvSpPr>
        <p:spPr>
          <a:xfrm>
            <a:off x="8991581" y="6527479"/>
            <a:ext cx="3200420" cy="276999"/>
          </a:xfrm>
          <a:prstGeom prst="rect">
            <a:avLst/>
          </a:prstGeom>
          <a:noFill/>
        </p:spPr>
        <p:txBody>
          <a:bodyPr wrap="square">
            <a:spAutoFit/>
          </a:bodyPr>
          <a:lstStyle/>
          <a:p>
            <a:pPr algn="ctr">
              <a:buClr>
                <a:schemeClr val="accent1"/>
              </a:buClr>
              <a:buSzPct val="73000"/>
            </a:pPr>
            <a:r>
              <a:rPr lang="ms-MY" sz="1200" b="1" dirty="0">
                <a:solidFill>
                  <a:schemeClr val="bg1"/>
                </a:solidFill>
                <a:latin typeface="Arial" panose="020B0604020202020204" pitchFamily="34" charset="0"/>
                <a:cs typeface="Arial" panose="020B0604020202020204" pitchFamily="34" charset="0"/>
              </a:rPr>
              <a:t>*</a:t>
            </a:r>
            <a:r>
              <a:rPr lang="ms-MY" sz="1200" dirty="0">
                <a:solidFill>
                  <a:schemeClr val="bg1"/>
                </a:solidFill>
                <a:latin typeface="Arial" panose="020B0604020202020204" pitchFamily="34" charset="0"/>
                <a:cs typeface="Arial" panose="020B0604020202020204" pitchFamily="34" charset="0"/>
              </a:rPr>
              <a:t>Padam (delete) sekiranya tidak berkaitan</a:t>
            </a:r>
          </a:p>
        </p:txBody>
      </p:sp>
    </p:spTree>
    <p:extLst>
      <p:ext uri="{BB962C8B-B14F-4D97-AF65-F5344CB8AC3E}">
        <p14:creationId xmlns:p14="http://schemas.microsoft.com/office/powerpoint/2010/main" val="19234734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8244DA4-9B40-422A-8E8B-BD663E659F6E}"/>
              </a:ext>
            </a:extLst>
          </p:cNvPr>
          <p:cNvSpPr txBox="1"/>
          <p:nvPr/>
        </p:nvSpPr>
        <p:spPr>
          <a:xfrm>
            <a:off x="818606" y="375588"/>
            <a:ext cx="8395063" cy="369332"/>
          </a:xfrm>
          <a:prstGeom prst="rect">
            <a:avLst/>
          </a:prstGeom>
          <a:noFill/>
        </p:spPr>
        <p:txBody>
          <a:bodyPr wrap="square">
            <a:spAutoFit/>
          </a:bodyPr>
          <a:lstStyle/>
          <a:p>
            <a:pPr marL="0" marR="0" lvl="0" indent="0" algn="ctr" defTabSz="914400" rtl="0" eaLnBrk="1" fontAlgn="auto" latinLnBrk="0" hangingPunct="1">
              <a:lnSpc>
                <a:spcPct val="90000"/>
              </a:lnSpc>
              <a:spcBef>
                <a:spcPct val="0"/>
              </a:spcBef>
              <a:spcAft>
                <a:spcPts val="0"/>
              </a:spcAft>
              <a:buClr>
                <a:srgbClr val="000000"/>
              </a:buClr>
              <a:buSzTx/>
              <a:buFontTx/>
              <a:buNone/>
              <a:tabLst/>
              <a:defRPr/>
            </a:pPr>
            <a:r>
              <a:rPr kumimoji="0" lang="fi-FI" sz="20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rPr>
              <a:t>PERINCIAN KOS: </a:t>
            </a:r>
            <a:r>
              <a:rPr kumimoji="0" lang="en-US" sz="20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sym typeface="Arial"/>
              </a:rPr>
              <a:t>(</a:t>
            </a:r>
            <a:r>
              <a:rPr kumimoji="0" lang="en-US" sz="2000" b="1" i="0" u="none" strike="noStrike" kern="1200" cap="none" spc="0" normalizeH="0" baseline="0" noProof="0" dirty="0">
                <a:ln>
                  <a:noFill/>
                </a:ln>
                <a:solidFill>
                  <a:prstClr val="black"/>
                </a:solidFill>
                <a:effectLst/>
                <a:uLnTx/>
                <a:uFillTx/>
                <a:latin typeface="Arial" panose="020B0604020202020204" pitchFamily="34" charset="0"/>
                <a:ea typeface="+mj-ea"/>
                <a:cs typeface="Arial" panose="020B0604020202020204" pitchFamily="34" charset="0"/>
              </a:rPr>
              <a:t>G-</a:t>
            </a:r>
            <a:r>
              <a:rPr kumimoji="0" lang="en-US" sz="20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sym typeface="Arial"/>
              </a:rPr>
              <a:t>D1) </a:t>
            </a:r>
            <a:r>
              <a:rPr kumimoji="0" lang="en-MY" sz="2000" b="1" i="0" u="none" strike="noStrike" kern="1200" cap="none" spc="0" normalizeH="0" baseline="0" noProof="0" dirty="0">
                <a:ln>
                  <a:noFill/>
                </a:ln>
                <a:solidFill>
                  <a:prstClr val="black"/>
                </a:solidFill>
                <a:effectLst/>
                <a:uLnTx/>
                <a:uFillTx/>
                <a:latin typeface="Arial" panose="020B0604020202020204" pitchFamily="34" charset="0"/>
                <a:ea typeface="+mj-ea"/>
                <a:cs typeface="Arial" panose="020B0604020202020204" pitchFamily="34" charset="0"/>
              </a:rPr>
              <a:t>MYGOVCLOUD@PDSA (VM)</a:t>
            </a:r>
            <a:endParaRPr kumimoji="0" lang="ms-MY" sz="2000" b="1" i="0" u="none" strike="noStrike" kern="1200" cap="none" spc="0" normalizeH="0" baseline="0" noProof="0" dirty="0">
              <a:ln>
                <a:noFill/>
              </a:ln>
              <a:solidFill>
                <a:prstClr val="black"/>
              </a:solidFill>
              <a:effectLst/>
              <a:uLnTx/>
              <a:uFillTx/>
              <a:latin typeface="Arial" panose="020B0604020202020204" pitchFamily="34" charset="0"/>
              <a:ea typeface="+mj-ea"/>
              <a:cs typeface="Arial" panose="020B0604020202020204" pitchFamily="34" charset="0"/>
            </a:endParaRPr>
          </a:p>
        </p:txBody>
      </p:sp>
      <p:graphicFrame>
        <p:nvGraphicFramePr>
          <p:cNvPr id="6" name="Table 5">
            <a:extLst>
              <a:ext uri="{FF2B5EF4-FFF2-40B4-BE49-F238E27FC236}">
                <a16:creationId xmlns:a16="http://schemas.microsoft.com/office/drawing/2014/main" id="{A07FFA23-0020-4AF1-9CE3-0B68E9389510}"/>
              </a:ext>
            </a:extLst>
          </p:cNvPr>
          <p:cNvGraphicFramePr>
            <a:graphicFrameLocks noGrp="1"/>
          </p:cNvGraphicFramePr>
          <p:nvPr>
            <p:extLst>
              <p:ext uri="{D42A27DB-BD31-4B8C-83A1-F6EECF244321}">
                <p14:modId xmlns:p14="http://schemas.microsoft.com/office/powerpoint/2010/main" val="2775845201"/>
              </p:ext>
            </p:extLst>
          </p:nvPr>
        </p:nvGraphicFramePr>
        <p:xfrm>
          <a:off x="342900" y="1294904"/>
          <a:ext cx="11506200" cy="3561031"/>
        </p:xfrm>
        <a:graphic>
          <a:graphicData uri="http://schemas.openxmlformats.org/drawingml/2006/table">
            <a:tbl>
              <a:tblPr firstRow="1" firstCol="1" bandRow="1">
                <a:tableStyleId>{5940675A-B579-460E-94D1-54222C63F5DA}</a:tableStyleId>
              </a:tblPr>
              <a:tblGrid>
                <a:gridCol w="753416">
                  <a:extLst>
                    <a:ext uri="{9D8B030D-6E8A-4147-A177-3AD203B41FA5}">
                      <a16:colId xmlns:a16="http://schemas.microsoft.com/office/drawing/2014/main" val="20000"/>
                    </a:ext>
                  </a:extLst>
                </a:gridCol>
                <a:gridCol w="3932884">
                  <a:extLst>
                    <a:ext uri="{9D8B030D-6E8A-4147-A177-3AD203B41FA5}">
                      <a16:colId xmlns:a16="http://schemas.microsoft.com/office/drawing/2014/main" val="20001"/>
                    </a:ext>
                  </a:extLst>
                </a:gridCol>
                <a:gridCol w="1244600">
                  <a:extLst>
                    <a:ext uri="{9D8B030D-6E8A-4147-A177-3AD203B41FA5}">
                      <a16:colId xmlns:a16="http://schemas.microsoft.com/office/drawing/2014/main" val="2794141957"/>
                    </a:ext>
                  </a:extLst>
                </a:gridCol>
                <a:gridCol w="1752600">
                  <a:extLst>
                    <a:ext uri="{9D8B030D-6E8A-4147-A177-3AD203B41FA5}">
                      <a16:colId xmlns:a16="http://schemas.microsoft.com/office/drawing/2014/main" val="1558402862"/>
                    </a:ext>
                  </a:extLst>
                </a:gridCol>
                <a:gridCol w="1393825">
                  <a:extLst>
                    <a:ext uri="{9D8B030D-6E8A-4147-A177-3AD203B41FA5}">
                      <a16:colId xmlns:a16="http://schemas.microsoft.com/office/drawing/2014/main" val="790694830"/>
                    </a:ext>
                  </a:extLst>
                </a:gridCol>
                <a:gridCol w="2428875">
                  <a:extLst>
                    <a:ext uri="{9D8B030D-6E8A-4147-A177-3AD203B41FA5}">
                      <a16:colId xmlns:a16="http://schemas.microsoft.com/office/drawing/2014/main" val="3038932013"/>
                    </a:ext>
                  </a:extLst>
                </a:gridCol>
              </a:tblGrid>
              <a:tr h="715802">
                <a:tc>
                  <a:txBody>
                    <a:bodyPr/>
                    <a:lstStyle/>
                    <a:p>
                      <a:pPr marL="90170" algn="ctr">
                        <a:lnSpc>
                          <a:spcPct val="100000"/>
                        </a:lnSpc>
                        <a:spcAft>
                          <a:spcPts val="0"/>
                        </a:spcAft>
                      </a:pPr>
                      <a:r>
                        <a:rPr lang="ms-MY" sz="1600" b="1" dirty="0">
                          <a:effectLst/>
                          <a:latin typeface="Arial" panose="020B0604020202020204" pitchFamily="34" charset="0"/>
                          <a:cs typeface="Arial" panose="020B0604020202020204" pitchFamily="34" charset="0"/>
                        </a:rPr>
                        <a:t>BIL.</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PERKARA</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marL="26670" algn="ctr">
                        <a:lnSpc>
                          <a:spcPct val="100000"/>
                        </a:lnSpc>
                        <a:spcAft>
                          <a:spcPts val="0"/>
                        </a:spcAft>
                      </a:pPr>
                      <a:r>
                        <a:rPr lang="ms-MY" sz="1600" b="1" dirty="0">
                          <a:effectLst/>
                          <a:latin typeface="Arial" panose="020B0604020202020204" pitchFamily="34" charset="0"/>
                          <a:cs typeface="Arial" panose="020B0604020202020204" pitchFamily="34" charset="0"/>
                        </a:rPr>
                        <a:t>KUANTITI</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HARGA SEUNIT</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JUMLAH</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CATATAN</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extLst>
                  <a:ext uri="{0D108BD9-81ED-4DB2-BD59-A6C34878D82A}">
                    <a16:rowId xmlns:a16="http://schemas.microsoft.com/office/drawing/2014/main" val="10000"/>
                  </a:ext>
                </a:extLst>
              </a:tr>
              <a:tr h="276384">
                <a:tc gridSpan="5">
                  <a:txBody>
                    <a:bodyPr/>
                    <a:lstStyle/>
                    <a:p>
                      <a:pPr marL="0" marR="0" lvl="0" indent="0" algn="l" defTabSz="914400" rtl="0" eaLnBrk="1" fontAlgn="ctr" latinLnBrk="0" hangingPunct="1">
                        <a:lnSpc>
                          <a:spcPts val="1570"/>
                        </a:lnSpc>
                        <a:spcBef>
                          <a:spcPts val="0"/>
                        </a:spcBef>
                        <a:spcAft>
                          <a:spcPts val="0"/>
                        </a:spcAft>
                        <a:buClrTx/>
                        <a:buSzTx/>
                        <a:buFontTx/>
                        <a:buNone/>
                        <a:tabLst/>
                        <a:defRPr/>
                      </a:pPr>
                      <a:r>
                        <a:rPr lang="en-MY" sz="1600" b="1" kern="1200" dirty="0">
                          <a:effectLst/>
                          <a:latin typeface="Arial" panose="020B0604020202020204" pitchFamily="34" charset="0"/>
                          <a:cs typeface="Arial" panose="020B0604020202020204" pitchFamily="34" charset="0"/>
                        </a:rPr>
                        <a:t>(G-D1) </a:t>
                      </a:r>
                      <a:r>
                        <a:rPr lang="en-MY" sz="1600" b="1" dirty="0">
                          <a:solidFill>
                            <a:schemeClr val="tx1"/>
                          </a:solidFill>
                          <a:latin typeface="Arial" panose="020B0604020202020204" pitchFamily="34" charset="0"/>
                          <a:cs typeface="Arial" panose="020B0604020202020204" pitchFamily="34" charset="0"/>
                        </a:rPr>
                        <a:t>MYGOVCLOUD@PDSA (VM)</a:t>
                      </a:r>
                      <a:endParaRPr lang="ms-MY" sz="1600" b="1" dirty="0">
                        <a:solidFill>
                          <a:schemeClr val="tx1"/>
                        </a:solidFill>
                        <a:latin typeface="Arial" panose="020B0604020202020204" pitchFamily="34" charset="0"/>
                        <a:cs typeface="Arial" panose="020B0604020202020204" pitchFamily="34" charset="0"/>
                      </a:endParaRPr>
                    </a:p>
                  </a:txBody>
                  <a:tcPr marL="9523" marR="9523" marT="9525" marB="0" anchor="ctr">
                    <a:solidFill>
                      <a:schemeClr val="bg1"/>
                    </a:solidFill>
                  </a:tcPr>
                </a:tc>
                <a:tc hMerge="1">
                  <a:txBody>
                    <a:bodyPr/>
                    <a:lstStyle/>
                    <a:p>
                      <a:pPr fontAlgn="ctr">
                        <a:lnSpc>
                          <a:spcPts val="1570"/>
                        </a:lnSpc>
                        <a:spcAft>
                          <a:spcPts val="0"/>
                        </a:spcAft>
                      </a:pPr>
                      <a:endParaRPr lang="ms-MY" sz="1600" dirty="0">
                        <a:effectLst/>
                        <a:latin typeface="+mj-lt"/>
                        <a:ea typeface="Times New Roman"/>
                      </a:endParaRPr>
                    </a:p>
                  </a:txBody>
                  <a:tcPr marL="9523" marR="9523" marT="9525" marB="0" anchor="ctr"/>
                </a:tc>
                <a:tc hMerge="1">
                  <a:txBody>
                    <a:bodyPr/>
                    <a:lstStyle/>
                    <a:p>
                      <a:endParaRPr lang="en-MY"/>
                    </a:p>
                  </a:txBody>
                  <a:tcPr/>
                </a:tc>
                <a:tc hMerge="1">
                  <a:txBody>
                    <a:bodyPr/>
                    <a:lstStyle/>
                    <a:p>
                      <a:endParaRPr lang="en-MY"/>
                    </a:p>
                  </a:txBody>
                  <a:tcPr/>
                </a:tc>
                <a:tc hMerge="1">
                  <a:txBody>
                    <a:bodyPr/>
                    <a:lstStyle/>
                    <a:p>
                      <a:pPr algn="l" fontAlgn="ctr">
                        <a:lnSpc>
                          <a:spcPts val="1570"/>
                        </a:lnSpc>
                        <a:spcAft>
                          <a:spcPts val="0"/>
                        </a:spcAft>
                      </a:pP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accent1">
                        <a:lumMod val="60000"/>
                        <a:lumOff val="40000"/>
                      </a:schemeClr>
                    </a:solidFill>
                  </a:tcPr>
                </a:tc>
                <a:tc>
                  <a:txBody>
                    <a:bodyPr/>
                    <a:lstStyle/>
                    <a:p>
                      <a:pPr algn="l" fontAlgn="ctr">
                        <a:lnSpc>
                          <a:spcPts val="1570"/>
                        </a:lnSpc>
                        <a:spcAft>
                          <a:spcPts val="0"/>
                        </a:spcAft>
                      </a:pP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extLst>
                  <a:ext uri="{0D108BD9-81ED-4DB2-BD59-A6C34878D82A}">
                    <a16:rowId xmlns:a16="http://schemas.microsoft.com/office/drawing/2014/main" val="10001"/>
                  </a:ext>
                </a:extLst>
              </a:tr>
              <a:tr h="1243919">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l" fontAlgn="b"/>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ctr" rtl="0" fontAlgn="b"/>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r" rtl="0" fontAlgn="b"/>
                      <a:endParaRPr lang="en-MY" sz="1400" b="0" i="0" u="none" strike="noStrike" dirty="0">
                        <a:solidFill>
                          <a:srgbClr val="000000"/>
                        </a:solidFill>
                        <a:effectLst/>
                        <a:latin typeface="Arial" panose="020B0604020202020204" pitchFamily="34" charset="0"/>
                      </a:endParaRPr>
                    </a:p>
                  </a:txBody>
                  <a:tcPr marL="7620" marR="90000" marT="7620" marB="0"/>
                </a:tc>
                <a:tc>
                  <a:txBody>
                    <a:bodyPr/>
                    <a:lstStyle/>
                    <a:p>
                      <a:pPr algn="r" fontAlgn="t"/>
                      <a:endParaRPr lang="en-US" sz="1400" b="0" i="0" u="none" strike="noStrike" dirty="0">
                        <a:solidFill>
                          <a:schemeClr val="tx1"/>
                        </a:solidFill>
                        <a:effectLst/>
                        <a:latin typeface="Arial" panose="020B0604020202020204" pitchFamily="34" charset="0"/>
                      </a:endParaRPr>
                    </a:p>
                  </a:txBody>
                  <a:tcPr marL="5439" marR="5439" marT="5439" marB="0"/>
                </a:tc>
                <a:extLst>
                  <a:ext uri="{0D108BD9-81ED-4DB2-BD59-A6C34878D82A}">
                    <a16:rowId xmlns:a16="http://schemas.microsoft.com/office/drawing/2014/main" val="10002"/>
                  </a:ext>
                </a:extLst>
              </a:tr>
              <a:tr h="829626">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l" fontAlgn="b"/>
                      <a:endParaRPr lang="it-IT" sz="1400" b="0" i="0" u="none" strike="noStrike" dirty="0">
                        <a:solidFill>
                          <a:srgbClr val="000000"/>
                        </a:solidFill>
                        <a:effectLst/>
                        <a:latin typeface="Arial" panose="020B0604020202020204" pitchFamily="34" charset="0"/>
                      </a:endParaRPr>
                    </a:p>
                  </a:txBody>
                  <a:tcPr marL="7620" marR="7620" marT="7620" marB="0"/>
                </a:tc>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ctr" rtl="0" fontAlgn="b"/>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r" fontAlgn="b"/>
                      <a:endParaRPr lang="en-MY" sz="1400" b="0" i="0" u="none" strike="noStrike" dirty="0">
                        <a:solidFill>
                          <a:srgbClr val="000000"/>
                        </a:solidFill>
                        <a:effectLst/>
                        <a:latin typeface="Arial" panose="020B0604020202020204" pitchFamily="34" charset="0"/>
                      </a:endParaRPr>
                    </a:p>
                  </a:txBody>
                  <a:tcPr marL="7620" marR="90000" marT="7620" marB="0"/>
                </a:tc>
                <a:tc>
                  <a:txBody>
                    <a:bodyPr/>
                    <a:lstStyle/>
                    <a:p>
                      <a:pPr algn="r" fontAlgn="t"/>
                      <a:endParaRPr lang="en-US" sz="1400" b="0" i="0" u="none" strike="noStrike" dirty="0">
                        <a:solidFill>
                          <a:schemeClr val="tx1"/>
                        </a:solidFill>
                        <a:effectLst/>
                        <a:latin typeface="Arial" panose="020B0604020202020204" pitchFamily="34" charset="0"/>
                      </a:endParaRPr>
                    </a:p>
                  </a:txBody>
                  <a:tcPr marL="5439" marR="5439" marT="5439" marB="0"/>
                </a:tc>
                <a:extLst>
                  <a:ext uri="{0D108BD9-81ED-4DB2-BD59-A6C34878D82A}">
                    <a16:rowId xmlns:a16="http://schemas.microsoft.com/office/drawing/2014/main" val="10003"/>
                  </a:ext>
                </a:extLst>
              </a:tr>
              <a:tr h="478430">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gridSpan="3">
                  <a:txBody>
                    <a:bodyPr/>
                    <a:lstStyle/>
                    <a:p>
                      <a:pPr marL="0" marR="0" lvl="0" indent="0" algn="r" defTabSz="914400" rtl="0" eaLnBrk="1" fontAlgn="b" latinLnBrk="0" hangingPunct="1">
                        <a:lnSpc>
                          <a:spcPct val="100000"/>
                        </a:lnSpc>
                        <a:spcBef>
                          <a:spcPts val="0"/>
                        </a:spcBef>
                        <a:spcAft>
                          <a:spcPts val="0"/>
                        </a:spcAft>
                        <a:buClr>
                          <a:srgbClr val="000000"/>
                        </a:buClr>
                        <a:buSzTx/>
                        <a:buFont typeface="Arial"/>
                        <a:buNone/>
                        <a:tabLst/>
                        <a:defRPr/>
                      </a:pPr>
                      <a:r>
                        <a:rPr lang="en-MY" sz="1600" b="1" i="0" u="none" strike="noStrike" dirty="0">
                          <a:solidFill>
                            <a:srgbClr val="000000"/>
                          </a:solidFill>
                          <a:effectLst/>
                          <a:latin typeface="Arial" panose="020B0604020202020204" pitchFamily="34" charset="0"/>
                        </a:rPr>
                        <a:t>JUMLAH KESELURUHAN (G-D1)</a:t>
                      </a:r>
                      <a:r>
                        <a:rPr lang="en-MY" sz="1600" b="1" dirty="0">
                          <a:solidFill>
                            <a:schemeClr val="tx1"/>
                          </a:solidFill>
                          <a:latin typeface="Arial" panose="020B0604020202020204" pitchFamily="34" charset="0"/>
                          <a:cs typeface="Arial" panose="020B0604020202020204" pitchFamily="34" charset="0"/>
                        </a:rPr>
                        <a:t> MYGOVCLOUD@PDSA (VM)</a:t>
                      </a:r>
                      <a:endParaRPr lang="en-MY" sz="1600" b="1" i="0" u="none" strike="noStrike" dirty="0">
                        <a:solidFill>
                          <a:srgbClr val="000000"/>
                        </a:solidFill>
                        <a:effectLst/>
                        <a:latin typeface="Arial" panose="020B0604020202020204" pitchFamily="34" charset="0"/>
                      </a:endParaRPr>
                    </a:p>
                    <a:p>
                      <a:pPr algn="l" fontAlgn="b"/>
                      <a:endParaRPr lang="it-IT" sz="1600" b="0" i="0" u="none" strike="noStrike" dirty="0">
                        <a:solidFill>
                          <a:srgbClr val="000000"/>
                        </a:solidFill>
                        <a:effectLst/>
                        <a:latin typeface="Arial" panose="020B0604020202020204" pitchFamily="34" charset="0"/>
                      </a:endParaRPr>
                    </a:p>
                  </a:txBody>
                  <a:tcPr marL="7620" marR="7620" marT="7620" marB="0">
                    <a:solidFill>
                      <a:schemeClr val="bg1"/>
                    </a:solidFill>
                  </a:tcPr>
                </a:tc>
                <a:tc hMerge="1">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accent1">
                        <a:lumMod val="40000"/>
                        <a:lumOff val="60000"/>
                      </a:schemeClr>
                    </a:solidFill>
                  </a:tcPr>
                </a:tc>
                <a:tc hMerge="1">
                  <a:txBody>
                    <a:bodyPr/>
                    <a:lstStyle/>
                    <a:p>
                      <a:pPr algn="ctr" rtl="0" fontAlgn="b"/>
                      <a:endParaRPr lang="en-MY" sz="1400" b="0" i="0" u="none" strike="noStrike" dirty="0">
                        <a:solidFill>
                          <a:srgbClr val="000000"/>
                        </a:solidFill>
                        <a:effectLst/>
                        <a:latin typeface="Arial" panose="020B0604020202020204" pitchFamily="34" charset="0"/>
                      </a:endParaRPr>
                    </a:p>
                  </a:txBody>
                  <a:tcPr marL="7620" marR="7620" marT="7620" marB="0">
                    <a:solidFill>
                      <a:schemeClr val="accent1">
                        <a:lumMod val="40000"/>
                        <a:lumOff val="60000"/>
                      </a:schemeClr>
                    </a:solidFill>
                  </a:tcPr>
                </a:tc>
                <a:tc>
                  <a:txBody>
                    <a:bodyPr/>
                    <a:lstStyle/>
                    <a:p>
                      <a:pPr algn="r" fontAlgn="b"/>
                      <a:endParaRPr lang="en-MY" sz="1600" b="0" i="0" u="none" strike="noStrike" dirty="0">
                        <a:solidFill>
                          <a:srgbClr val="000000"/>
                        </a:solidFill>
                        <a:effectLst/>
                        <a:latin typeface="Arial" panose="020B0604020202020204" pitchFamily="34" charset="0"/>
                      </a:endParaRPr>
                    </a:p>
                  </a:txBody>
                  <a:tcPr marL="7620" marR="90000" marT="7620" marB="0">
                    <a:solidFill>
                      <a:schemeClr val="bg1"/>
                    </a:solidFill>
                  </a:tcPr>
                </a:tc>
                <a:tc>
                  <a:txBody>
                    <a:bodyPr/>
                    <a:lstStyle/>
                    <a:p>
                      <a:pPr algn="r" fontAlgn="t"/>
                      <a:endParaRPr lang="en-US" sz="1400" b="0" i="0" u="none" strike="noStrike" dirty="0">
                        <a:solidFill>
                          <a:schemeClr val="tx1"/>
                        </a:solidFill>
                        <a:effectLst/>
                        <a:latin typeface="Arial" panose="020B0604020202020204" pitchFamily="34" charset="0"/>
                      </a:endParaRPr>
                    </a:p>
                  </a:txBody>
                  <a:tcPr marL="5439" marR="5439" marT="5439" marB="0">
                    <a:solidFill>
                      <a:schemeClr val="bg1"/>
                    </a:solidFill>
                  </a:tcPr>
                </a:tc>
                <a:extLst>
                  <a:ext uri="{0D108BD9-81ED-4DB2-BD59-A6C34878D82A}">
                    <a16:rowId xmlns:a16="http://schemas.microsoft.com/office/drawing/2014/main" val="1517590586"/>
                  </a:ext>
                </a:extLst>
              </a:tr>
            </a:tbl>
          </a:graphicData>
        </a:graphic>
      </p:graphicFrame>
      <p:sp>
        <p:nvSpPr>
          <p:cNvPr id="5" name="TextBox 4">
            <a:extLst>
              <a:ext uri="{FF2B5EF4-FFF2-40B4-BE49-F238E27FC236}">
                <a16:creationId xmlns:a16="http://schemas.microsoft.com/office/drawing/2014/main" id="{60BB1D07-5100-4AFE-A877-122798DB8255}"/>
              </a:ext>
            </a:extLst>
          </p:cNvPr>
          <p:cNvSpPr txBox="1"/>
          <p:nvPr/>
        </p:nvSpPr>
        <p:spPr>
          <a:xfrm>
            <a:off x="8991581" y="6527479"/>
            <a:ext cx="3200420" cy="276999"/>
          </a:xfrm>
          <a:prstGeom prst="rect">
            <a:avLst/>
          </a:prstGeom>
          <a:noFill/>
        </p:spPr>
        <p:txBody>
          <a:bodyPr wrap="square">
            <a:spAutoFit/>
          </a:bodyPr>
          <a:lstStyle/>
          <a:p>
            <a:pPr algn="ctr">
              <a:buClr>
                <a:schemeClr val="accent1"/>
              </a:buClr>
              <a:buSzPct val="73000"/>
            </a:pPr>
            <a:r>
              <a:rPr lang="ms-MY" sz="1200" b="1" dirty="0">
                <a:solidFill>
                  <a:schemeClr val="bg1"/>
                </a:solidFill>
                <a:latin typeface="Arial" panose="020B0604020202020204" pitchFamily="34" charset="0"/>
                <a:cs typeface="Arial" panose="020B0604020202020204" pitchFamily="34" charset="0"/>
              </a:rPr>
              <a:t>*</a:t>
            </a:r>
            <a:r>
              <a:rPr lang="ms-MY" sz="1200" dirty="0">
                <a:solidFill>
                  <a:schemeClr val="bg1"/>
                </a:solidFill>
                <a:latin typeface="Arial" panose="020B0604020202020204" pitchFamily="34" charset="0"/>
                <a:cs typeface="Arial" panose="020B0604020202020204" pitchFamily="34" charset="0"/>
              </a:rPr>
              <a:t>Padam (delete) sekiranya tidak berkaitan</a:t>
            </a:r>
          </a:p>
        </p:txBody>
      </p:sp>
    </p:spTree>
    <p:extLst>
      <p:ext uri="{BB962C8B-B14F-4D97-AF65-F5344CB8AC3E}">
        <p14:creationId xmlns:p14="http://schemas.microsoft.com/office/powerpoint/2010/main" val="20235120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8244DA4-9B40-422A-8E8B-BD663E659F6E}"/>
              </a:ext>
            </a:extLst>
          </p:cNvPr>
          <p:cNvSpPr txBox="1"/>
          <p:nvPr/>
        </p:nvSpPr>
        <p:spPr>
          <a:xfrm>
            <a:off x="818606" y="366879"/>
            <a:ext cx="8395063" cy="40011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i-FI" sz="20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rPr>
              <a:t>PERINCIAN KOS: </a:t>
            </a:r>
            <a:r>
              <a:rPr kumimoji="0" lang="en-US" sz="20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sym typeface="Arial"/>
              </a:rPr>
              <a:t>(</a:t>
            </a:r>
            <a:r>
              <a:rPr kumimoji="0" lang="en-US" sz="20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rPr>
              <a:t>G-</a:t>
            </a:r>
            <a:r>
              <a:rPr kumimoji="0" lang="en-US" sz="20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sym typeface="Arial"/>
              </a:rPr>
              <a:t>D2) </a:t>
            </a:r>
            <a:r>
              <a:rPr kumimoji="0" lang="en-MY" sz="20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rPr>
              <a:t>MYGOVCLOUD@PDSA (CO-LOCATION)</a:t>
            </a:r>
            <a:endParaRPr kumimoji="0" lang="ms-MY" sz="20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endParaRPr>
          </a:p>
        </p:txBody>
      </p:sp>
      <p:graphicFrame>
        <p:nvGraphicFramePr>
          <p:cNvPr id="5" name="Table 4">
            <a:extLst>
              <a:ext uri="{FF2B5EF4-FFF2-40B4-BE49-F238E27FC236}">
                <a16:creationId xmlns:a16="http://schemas.microsoft.com/office/drawing/2014/main" id="{3DF974A8-7FD8-4D7C-9A2E-94459EAFDAE9}"/>
              </a:ext>
            </a:extLst>
          </p:cNvPr>
          <p:cNvGraphicFramePr>
            <a:graphicFrameLocks noGrp="1"/>
          </p:cNvGraphicFramePr>
          <p:nvPr>
            <p:extLst>
              <p:ext uri="{D42A27DB-BD31-4B8C-83A1-F6EECF244321}">
                <p14:modId xmlns:p14="http://schemas.microsoft.com/office/powerpoint/2010/main" val="1483631629"/>
              </p:ext>
            </p:extLst>
          </p:nvPr>
        </p:nvGraphicFramePr>
        <p:xfrm>
          <a:off x="342900" y="1390697"/>
          <a:ext cx="11506200" cy="3545791"/>
        </p:xfrm>
        <a:graphic>
          <a:graphicData uri="http://schemas.openxmlformats.org/drawingml/2006/table">
            <a:tbl>
              <a:tblPr firstRow="1" firstCol="1" bandRow="1">
                <a:tableStyleId>{5940675A-B579-460E-94D1-54222C63F5DA}</a:tableStyleId>
              </a:tblPr>
              <a:tblGrid>
                <a:gridCol w="753416">
                  <a:extLst>
                    <a:ext uri="{9D8B030D-6E8A-4147-A177-3AD203B41FA5}">
                      <a16:colId xmlns:a16="http://schemas.microsoft.com/office/drawing/2014/main" val="20000"/>
                    </a:ext>
                  </a:extLst>
                </a:gridCol>
                <a:gridCol w="3932884">
                  <a:extLst>
                    <a:ext uri="{9D8B030D-6E8A-4147-A177-3AD203B41FA5}">
                      <a16:colId xmlns:a16="http://schemas.microsoft.com/office/drawing/2014/main" val="20001"/>
                    </a:ext>
                  </a:extLst>
                </a:gridCol>
                <a:gridCol w="1244600">
                  <a:extLst>
                    <a:ext uri="{9D8B030D-6E8A-4147-A177-3AD203B41FA5}">
                      <a16:colId xmlns:a16="http://schemas.microsoft.com/office/drawing/2014/main" val="2794141957"/>
                    </a:ext>
                  </a:extLst>
                </a:gridCol>
                <a:gridCol w="1752600">
                  <a:extLst>
                    <a:ext uri="{9D8B030D-6E8A-4147-A177-3AD203B41FA5}">
                      <a16:colId xmlns:a16="http://schemas.microsoft.com/office/drawing/2014/main" val="1558402862"/>
                    </a:ext>
                  </a:extLst>
                </a:gridCol>
                <a:gridCol w="1393825">
                  <a:extLst>
                    <a:ext uri="{9D8B030D-6E8A-4147-A177-3AD203B41FA5}">
                      <a16:colId xmlns:a16="http://schemas.microsoft.com/office/drawing/2014/main" val="790694830"/>
                    </a:ext>
                  </a:extLst>
                </a:gridCol>
                <a:gridCol w="2428875">
                  <a:extLst>
                    <a:ext uri="{9D8B030D-6E8A-4147-A177-3AD203B41FA5}">
                      <a16:colId xmlns:a16="http://schemas.microsoft.com/office/drawing/2014/main" val="3038932013"/>
                    </a:ext>
                  </a:extLst>
                </a:gridCol>
              </a:tblGrid>
              <a:tr h="715802">
                <a:tc>
                  <a:txBody>
                    <a:bodyPr/>
                    <a:lstStyle/>
                    <a:p>
                      <a:pPr marL="90170" algn="ctr">
                        <a:lnSpc>
                          <a:spcPct val="100000"/>
                        </a:lnSpc>
                        <a:spcAft>
                          <a:spcPts val="0"/>
                        </a:spcAft>
                      </a:pPr>
                      <a:r>
                        <a:rPr lang="ms-MY" sz="1600" b="1" dirty="0">
                          <a:effectLst/>
                          <a:latin typeface="Arial" panose="020B0604020202020204" pitchFamily="34" charset="0"/>
                          <a:cs typeface="Arial" panose="020B0604020202020204" pitchFamily="34" charset="0"/>
                        </a:rPr>
                        <a:t>BIL.</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PERKARA</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marL="26670" algn="ctr">
                        <a:lnSpc>
                          <a:spcPct val="100000"/>
                        </a:lnSpc>
                        <a:spcAft>
                          <a:spcPts val="0"/>
                        </a:spcAft>
                      </a:pPr>
                      <a:r>
                        <a:rPr lang="ms-MY" sz="1600" b="1" dirty="0">
                          <a:effectLst/>
                          <a:latin typeface="Arial" panose="020B0604020202020204" pitchFamily="34" charset="0"/>
                          <a:cs typeface="Arial" panose="020B0604020202020204" pitchFamily="34" charset="0"/>
                        </a:rPr>
                        <a:t>KUANTITI</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HARGA SEUNIT</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JUMLAH</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CATATAN</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extLst>
                  <a:ext uri="{0D108BD9-81ED-4DB2-BD59-A6C34878D82A}">
                    <a16:rowId xmlns:a16="http://schemas.microsoft.com/office/drawing/2014/main" val="10000"/>
                  </a:ext>
                </a:extLst>
              </a:tr>
              <a:tr h="276384">
                <a:tc gridSpan="5">
                  <a:txBody>
                    <a:bodyPr/>
                    <a:lstStyle/>
                    <a:p>
                      <a:pPr marL="0" marR="0" lvl="0" indent="0" algn="l" defTabSz="914400" rtl="0" eaLnBrk="1" fontAlgn="ctr" latinLnBrk="0" hangingPunct="1">
                        <a:lnSpc>
                          <a:spcPts val="1570"/>
                        </a:lnSpc>
                        <a:spcBef>
                          <a:spcPts val="0"/>
                        </a:spcBef>
                        <a:spcAft>
                          <a:spcPts val="0"/>
                        </a:spcAft>
                        <a:buClrTx/>
                        <a:buSzTx/>
                        <a:buFontTx/>
                        <a:buNone/>
                        <a:tabLst/>
                        <a:defRPr/>
                      </a:pPr>
                      <a:r>
                        <a:rPr lang="en-MY" sz="1600" b="1" kern="1200" dirty="0">
                          <a:effectLst/>
                          <a:latin typeface="Arial" panose="020B0604020202020204" pitchFamily="34" charset="0"/>
                          <a:cs typeface="Arial" panose="020B0604020202020204" pitchFamily="34" charset="0"/>
                        </a:rPr>
                        <a:t>(G-D2) </a:t>
                      </a:r>
                      <a:r>
                        <a:rPr lang="en-MY" sz="1600" b="1" dirty="0">
                          <a:solidFill>
                            <a:schemeClr val="tx1"/>
                          </a:solidFill>
                          <a:latin typeface="Arial" panose="020B0604020202020204" pitchFamily="34" charset="0"/>
                          <a:cs typeface="Arial" panose="020B0604020202020204" pitchFamily="34" charset="0"/>
                        </a:rPr>
                        <a:t>MYGOVCLOUD@PDSA (CO-LOCATION)</a:t>
                      </a:r>
                      <a:endParaRPr lang="ms-MY" sz="1600" b="1" dirty="0">
                        <a:solidFill>
                          <a:schemeClr val="tx1"/>
                        </a:solidFill>
                        <a:latin typeface="Arial" panose="020B0604020202020204" pitchFamily="34" charset="0"/>
                        <a:cs typeface="Arial" panose="020B0604020202020204" pitchFamily="34" charset="0"/>
                      </a:endParaRPr>
                    </a:p>
                  </a:txBody>
                  <a:tcPr marL="9523" marR="9523" marT="9525" marB="0" anchor="ctr">
                    <a:solidFill>
                      <a:schemeClr val="bg1"/>
                    </a:solidFill>
                  </a:tcPr>
                </a:tc>
                <a:tc hMerge="1">
                  <a:txBody>
                    <a:bodyPr/>
                    <a:lstStyle/>
                    <a:p>
                      <a:pPr fontAlgn="ctr">
                        <a:lnSpc>
                          <a:spcPts val="1570"/>
                        </a:lnSpc>
                        <a:spcAft>
                          <a:spcPts val="0"/>
                        </a:spcAft>
                      </a:pPr>
                      <a:endParaRPr lang="ms-MY" sz="1600" dirty="0">
                        <a:effectLst/>
                        <a:latin typeface="+mj-lt"/>
                        <a:ea typeface="Times New Roman"/>
                      </a:endParaRPr>
                    </a:p>
                  </a:txBody>
                  <a:tcPr marL="9523" marR="9523" marT="9525" marB="0" anchor="ctr"/>
                </a:tc>
                <a:tc hMerge="1">
                  <a:txBody>
                    <a:bodyPr/>
                    <a:lstStyle/>
                    <a:p>
                      <a:endParaRPr lang="en-MY"/>
                    </a:p>
                  </a:txBody>
                  <a:tcPr/>
                </a:tc>
                <a:tc hMerge="1">
                  <a:txBody>
                    <a:bodyPr/>
                    <a:lstStyle/>
                    <a:p>
                      <a:endParaRPr lang="en-MY"/>
                    </a:p>
                  </a:txBody>
                  <a:tcPr/>
                </a:tc>
                <a:tc hMerge="1">
                  <a:txBody>
                    <a:bodyPr/>
                    <a:lstStyle/>
                    <a:p>
                      <a:pPr algn="l" fontAlgn="ctr">
                        <a:lnSpc>
                          <a:spcPts val="1570"/>
                        </a:lnSpc>
                        <a:spcAft>
                          <a:spcPts val="0"/>
                        </a:spcAft>
                      </a:pP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accent1">
                        <a:lumMod val="60000"/>
                        <a:lumOff val="40000"/>
                      </a:schemeClr>
                    </a:solidFill>
                  </a:tcPr>
                </a:tc>
                <a:tc>
                  <a:txBody>
                    <a:bodyPr/>
                    <a:lstStyle/>
                    <a:p>
                      <a:pPr algn="l" fontAlgn="ctr">
                        <a:lnSpc>
                          <a:spcPts val="1570"/>
                        </a:lnSpc>
                        <a:spcAft>
                          <a:spcPts val="0"/>
                        </a:spcAft>
                      </a:pP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extLst>
                  <a:ext uri="{0D108BD9-81ED-4DB2-BD59-A6C34878D82A}">
                    <a16:rowId xmlns:a16="http://schemas.microsoft.com/office/drawing/2014/main" val="10001"/>
                  </a:ext>
                </a:extLst>
              </a:tr>
              <a:tr h="1243919">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l" fontAlgn="b"/>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ctr" rtl="0" fontAlgn="b"/>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r" rtl="0" fontAlgn="b"/>
                      <a:endParaRPr lang="en-MY" sz="1400" b="0" i="0" u="none" strike="noStrike" dirty="0">
                        <a:solidFill>
                          <a:srgbClr val="000000"/>
                        </a:solidFill>
                        <a:effectLst/>
                        <a:latin typeface="Arial" panose="020B0604020202020204" pitchFamily="34" charset="0"/>
                      </a:endParaRPr>
                    </a:p>
                  </a:txBody>
                  <a:tcPr marL="7620" marR="90000" marT="7620" marB="0"/>
                </a:tc>
                <a:tc>
                  <a:txBody>
                    <a:bodyPr/>
                    <a:lstStyle/>
                    <a:p>
                      <a:pPr algn="r" fontAlgn="t"/>
                      <a:endParaRPr lang="en-US" sz="1400" b="0" i="0" u="none" strike="noStrike" dirty="0">
                        <a:solidFill>
                          <a:schemeClr val="tx1"/>
                        </a:solidFill>
                        <a:effectLst/>
                        <a:latin typeface="Arial" panose="020B0604020202020204" pitchFamily="34" charset="0"/>
                      </a:endParaRPr>
                    </a:p>
                  </a:txBody>
                  <a:tcPr marL="5439" marR="5439" marT="5439" marB="0"/>
                </a:tc>
                <a:extLst>
                  <a:ext uri="{0D108BD9-81ED-4DB2-BD59-A6C34878D82A}">
                    <a16:rowId xmlns:a16="http://schemas.microsoft.com/office/drawing/2014/main" val="10002"/>
                  </a:ext>
                </a:extLst>
              </a:tr>
              <a:tr h="829626">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l" fontAlgn="b"/>
                      <a:endParaRPr lang="it-IT" sz="1400" b="0" i="0" u="none" strike="noStrike" dirty="0">
                        <a:solidFill>
                          <a:srgbClr val="000000"/>
                        </a:solidFill>
                        <a:effectLst/>
                        <a:latin typeface="Arial" panose="020B0604020202020204" pitchFamily="34" charset="0"/>
                      </a:endParaRPr>
                    </a:p>
                  </a:txBody>
                  <a:tcPr marL="7620" marR="7620" marT="7620" marB="0"/>
                </a:tc>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ctr" rtl="0" fontAlgn="b"/>
                      <a:endParaRPr lang="en-MY" sz="1400" b="0" i="0" u="none" strike="noStrike" dirty="0">
                        <a:solidFill>
                          <a:srgbClr val="000000"/>
                        </a:solidFill>
                        <a:effectLst/>
                        <a:latin typeface="Arial" panose="020B0604020202020204" pitchFamily="34" charset="0"/>
                      </a:endParaRPr>
                    </a:p>
                  </a:txBody>
                  <a:tcPr marL="7620" marR="7620" marT="7620" marB="0"/>
                </a:tc>
                <a:tc>
                  <a:txBody>
                    <a:bodyPr/>
                    <a:lstStyle/>
                    <a:p>
                      <a:pPr algn="r" fontAlgn="b"/>
                      <a:endParaRPr lang="en-MY" sz="1400" b="0" i="0" u="none" strike="noStrike" dirty="0">
                        <a:solidFill>
                          <a:srgbClr val="000000"/>
                        </a:solidFill>
                        <a:effectLst/>
                        <a:latin typeface="Arial" panose="020B0604020202020204" pitchFamily="34" charset="0"/>
                      </a:endParaRPr>
                    </a:p>
                  </a:txBody>
                  <a:tcPr marL="7620" marR="90000" marT="7620" marB="0"/>
                </a:tc>
                <a:tc>
                  <a:txBody>
                    <a:bodyPr/>
                    <a:lstStyle/>
                    <a:p>
                      <a:pPr algn="r" fontAlgn="t"/>
                      <a:endParaRPr lang="en-US" sz="1400" b="0" i="0" u="none" strike="noStrike" dirty="0">
                        <a:solidFill>
                          <a:schemeClr val="tx1"/>
                        </a:solidFill>
                        <a:effectLst/>
                        <a:latin typeface="Arial" panose="020B0604020202020204" pitchFamily="34" charset="0"/>
                      </a:endParaRPr>
                    </a:p>
                  </a:txBody>
                  <a:tcPr marL="5439" marR="5439" marT="5439" marB="0"/>
                </a:tc>
                <a:extLst>
                  <a:ext uri="{0D108BD9-81ED-4DB2-BD59-A6C34878D82A}">
                    <a16:rowId xmlns:a16="http://schemas.microsoft.com/office/drawing/2014/main" val="10003"/>
                  </a:ext>
                </a:extLst>
              </a:tr>
              <a:tr h="478430">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gridSpan="3">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MY" sz="1500" b="1" i="0" u="none" strike="noStrike" dirty="0">
                          <a:solidFill>
                            <a:srgbClr val="000000"/>
                          </a:solidFill>
                          <a:effectLst/>
                          <a:latin typeface="Arial" panose="020B0604020202020204" pitchFamily="34" charset="0"/>
                        </a:rPr>
                        <a:t>JUMLAH KESELURUHAN (G-D2)</a:t>
                      </a:r>
                      <a:r>
                        <a:rPr lang="en-MY" sz="1500" b="1" dirty="0">
                          <a:solidFill>
                            <a:schemeClr val="tx1"/>
                          </a:solidFill>
                          <a:latin typeface="Arial" panose="020B0604020202020204" pitchFamily="34" charset="0"/>
                          <a:cs typeface="Arial" panose="020B0604020202020204" pitchFamily="34" charset="0"/>
                        </a:rPr>
                        <a:t> MYGOVCLOUD@PDSA (CO-LOCATION)</a:t>
                      </a:r>
                      <a:endParaRPr lang="ms-MY" sz="1500" b="1" dirty="0">
                        <a:solidFill>
                          <a:schemeClr val="tx1"/>
                        </a:solidFill>
                        <a:latin typeface="Arial" panose="020B0604020202020204" pitchFamily="34" charset="0"/>
                        <a:cs typeface="Arial" panose="020B0604020202020204" pitchFamily="34" charset="0"/>
                      </a:endParaRPr>
                    </a:p>
                    <a:p>
                      <a:pPr algn="l" fontAlgn="b"/>
                      <a:endParaRPr lang="it-IT" sz="1600" b="0" i="0" u="none" strike="noStrike" dirty="0">
                        <a:solidFill>
                          <a:srgbClr val="000000"/>
                        </a:solidFill>
                        <a:effectLst/>
                        <a:latin typeface="Arial" panose="020B0604020202020204" pitchFamily="34" charset="0"/>
                      </a:endParaRPr>
                    </a:p>
                  </a:txBody>
                  <a:tcPr marL="7620" marR="7620" marT="7620" marB="0">
                    <a:solidFill>
                      <a:schemeClr val="bg1"/>
                    </a:solidFill>
                  </a:tcPr>
                </a:tc>
                <a:tc hMerge="1">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accent1">
                        <a:lumMod val="40000"/>
                        <a:lumOff val="60000"/>
                      </a:schemeClr>
                    </a:solidFill>
                  </a:tcPr>
                </a:tc>
                <a:tc hMerge="1">
                  <a:txBody>
                    <a:bodyPr/>
                    <a:lstStyle/>
                    <a:p>
                      <a:pPr algn="ctr" rtl="0" fontAlgn="b"/>
                      <a:endParaRPr lang="en-MY" sz="1400" b="0" i="0" u="none" strike="noStrike" dirty="0">
                        <a:solidFill>
                          <a:srgbClr val="000000"/>
                        </a:solidFill>
                        <a:effectLst/>
                        <a:latin typeface="Arial" panose="020B0604020202020204" pitchFamily="34" charset="0"/>
                      </a:endParaRPr>
                    </a:p>
                  </a:txBody>
                  <a:tcPr marL="7620" marR="7620" marT="7620" marB="0">
                    <a:solidFill>
                      <a:schemeClr val="accent1">
                        <a:lumMod val="40000"/>
                        <a:lumOff val="60000"/>
                      </a:schemeClr>
                    </a:solidFill>
                  </a:tcPr>
                </a:tc>
                <a:tc>
                  <a:txBody>
                    <a:bodyPr/>
                    <a:lstStyle/>
                    <a:p>
                      <a:pPr algn="r" fontAlgn="b"/>
                      <a:endParaRPr lang="en-MY" sz="1600" b="0" i="0" u="none" strike="noStrike" dirty="0">
                        <a:solidFill>
                          <a:srgbClr val="000000"/>
                        </a:solidFill>
                        <a:effectLst/>
                        <a:latin typeface="Arial" panose="020B0604020202020204" pitchFamily="34" charset="0"/>
                      </a:endParaRPr>
                    </a:p>
                  </a:txBody>
                  <a:tcPr marL="7620" marR="90000" marT="7620" marB="0">
                    <a:solidFill>
                      <a:schemeClr val="bg1"/>
                    </a:solidFill>
                  </a:tcPr>
                </a:tc>
                <a:tc>
                  <a:txBody>
                    <a:bodyPr/>
                    <a:lstStyle/>
                    <a:p>
                      <a:pPr algn="r" fontAlgn="t"/>
                      <a:endParaRPr lang="en-US" sz="1400" b="0" i="0" u="none" strike="noStrike" dirty="0">
                        <a:solidFill>
                          <a:schemeClr val="tx1"/>
                        </a:solidFill>
                        <a:effectLst/>
                        <a:latin typeface="Arial" panose="020B0604020202020204" pitchFamily="34" charset="0"/>
                      </a:endParaRPr>
                    </a:p>
                  </a:txBody>
                  <a:tcPr marL="5439" marR="5439" marT="5439" marB="0">
                    <a:solidFill>
                      <a:schemeClr val="bg1"/>
                    </a:solidFill>
                  </a:tcPr>
                </a:tc>
                <a:extLst>
                  <a:ext uri="{0D108BD9-81ED-4DB2-BD59-A6C34878D82A}">
                    <a16:rowId xmlns:a16="http://schemas.microsoft.com/office/drawing/2014/main" val="1517590586"/>
                  </a:ext>
                </a:extLst>
              </a:tr>
            </a:tbl>
          </a:graphicData>
        </a:graphic>
      </p:graphicFrame>
      <p:sp>
        <p:nvSpPr>
          <p:cNvPr id="6" name="TextBox 5">
            <a:extLst>
              <a:ext uri="{FF2B5EF4-FFF2-40B4-BE49-F238E27FC236}">
                <a16:creationId xmlns:a16="http://schemas.microsoft.com/office/drawing/2014/main" id="{3564FA35-5592-4886-B12C-9AF30A1C7E9A}"/>
              </a:ext>
            </a:extLst>
          </p:cNvPr>
          <p:cNvSpPr txBox="1"/>
          <p:nvPr/>
        </p:nvSpPr>
        <p:spPr>
          <a:xfrm>
            <a:off x="8991581" y="6527479"/>
            <a:ext cx="3200420" cy="276999"/>
          </a:xfrm>
          <a:prstGeom prst="rect">
            <a:avLst/>
          </a:prstGeom>
          <a:noFill/>
        </p:spPr>
        <p:txBody>
          <a:bodyPr wrap="square">
            <a:spAutoFit/>
          </a:bodyPr>
          <a:lstStyle/>
          <a:p>
            <a:pPr algn="ctr">
              <a:buClr>
                <a:schemeClr val="accent1"/>
              </a:buClr>
              <a:buSzPct val="73000"/>
            </a:pPr>
            <a:r>
              <a:rPr lang="ms-MY" sz="1200" b="1" dirty="0">
                <a:solidFill>
                  <a:schemeClr val="bg1"/>
                </a:solidFill>
                <a:latin typeface="Arial" panose="020B0604020202020204" pitchFamily="34" charset="0"/>
                <a:cs typeface="Arial" panose="020B0604020202020204" pitchFamily="34" charset="0"/>
              </a:rPr>
              <a:t>*</a:t>
            </a:r>
            <a:r>
              <a:rPr lang="ms-MY" sz="1200" dirty="0">
                <a:solidFill>
                  <a:schemeClr val="bg1"/>
                </a:solidFill>
                <a:latin typeface="Arial" panose="020B0604020202020204" pitchFamily="34" charset="0"/>
                <a:cs typeface="Arial" panose="020B0604020202020204" pitchFamily="34" charset="0"/>
              </a:rPr>
              <a:t>Padam (delete) sekiranya tidak berkaitan</a:t>
            </a:r>
          </a:p>
        </p:txBody>
      </p:sp>
    </p:spTree>
    <p:extLst>
      <p:ext uri="{BB962C8B-B14F-4D97-AF65-F5344CB8AC3E}">
        <p14:creationId xmlns:p14="http://schemas.microsoft.com/office/powerpoint/2010/main" val="8665154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8244DA4-9B40-422A-8E8B-BD663E659F6E}"/>
              </a:ext>
            </a:extLst>
          </p:cNvPr>
          <p:cNvSpPr txBox="1"/>
          <p:nvPr/>
        </p:nvSpPr>
        <p:spPr>
          <a:xfrm>
            <a:off x="818606" y="227535"/>
            <a:ext cx="8395063" cy="707886"/>
          </a:xfrm>
          <a:prstGeom prst="rect">
            <a:avLst/>
          </a:prstGeom>
          <a:noFill/>
        </p:spPr>
        <p:txBody>
          <a:bodyPr wrap="square">
            <a:spAutoFit/>
          </a:bodyPr>
          <a:lstStyle/>
          <a:p>
            <a:pPr algn="ctr"/>
            <a:r>
              <a:rPr lang="fi-FI" sz="2000" b="1" dirty="0">
                <a:solidFill>
                  <a:srgbClr val="000000"/>
                </a:solidFill>
                <a:latin typeface="Arial" panose="020B0604020202020204" pitchFamily="34" charset="0"/>
                <a:ea typeface="MS PGothic" panose="020B0600070205080204" pitchFamily="34" charset="-128"/>
              </a:rPr>
              <a:t>PERINCIAN KOS:</a:t>
            </a:r>
            <a:r>
              <a:rPr lang="en-US" sz="2000" b="1" dirty="0">
                <a:latin typeface="Arial" panose="020B0604020202020204" pitchFamily="34" charset="0"/>
                <a:ea typeface="MS PGothic" panose="020B0600070205080204" pitchFamily="34" charset="-128"/>
              </a:rPr>
              <a:t>(</a:t>
            </a:r>
            <a:r>
              <a:rPr lang="en-US" sz="2000" b="1" dirty="0">
                <a:latin typeface="Arial" panose="020B0604020202020204" pitchFamily="34" charset="0"/>
                <a:cs typeface="Arial" panose="020B0604020202020204" pitchFamily="34" charset="0"/>
              </a:rPr>
              <a:t>G-</a:t>
            </a:r>
            <a:r>
              <a:rPr lang="en-US" sz="2000" b="1" dirty="0">
                <a:latin typeface="Arial" panose="020B0604020202020204" pitchFamily="34" charset="0"/>
                <a:ea typeface="MS PGothic" panose="020B0600070205080204" pitchFamily="34" charset="-128"/>
              </a:rPr>
              <a:t>E) </a:t>
            </a:r>
            <a:r>
              <a:rPr lang="en-US" sz="2000" b="1" kern="1200" dirty="0">
                <a:solidFill>
                  <a:schemeClr val="tx1"/>
                </a:solidFill>
                <a:latin typeface="Arial" panose="020B0604020202020204" pitchFamily="34" charset="0"/>
                <a:ea typeface="+mn-ea"/>
                <a:cs typeface="Arial" panose="020B0604020202020204" pitchFamily="34" charset="0"/>
              </a:rPr>
              <a:t>PERKHIDMATAN ICT (</a:t>
            </a:r>
            <a:r>
              <a:rPr lang="ms-MY" sz="2000" b="1" dirty="0">
                <a:solidFill>
                  <a:schemeClr val="tx1"/>
                </a:solidFill>
                <a:latin typeface="Arial" panose="020B0604020202020204" pitchFamily="34" charset="0"/>
                <a:cs typeface="Arial" panose="020B0604020202020204" pitchFamily="34" charset="0"/>
              </a:rPr>
              <a:t>PERKHIDMATAN PROFESSIONAL/ MANAGED SERVICES FEE</a:t>
            </a:r>
            <a:r>
              <a:rPr lang="en-US" sz="2000" b="1" kern="1200" dirty="0">
                <a:solidFill>
                  <a:schemeClr val="tx1"/>
                </a:solidFill>
                <a:latin typeface="Arial" panose="020B0604020202020204" pitchFamily="34" charset="0"/>
                <a:ea typeface="+mn-ea"/>
                <a:cs typeface="Arial" panose="020B0604020202020204" pitchFamily="34" charset="0"/>
              </a:rPr>
              <a:t>)</a:t>
            </a:r>
            <a:endParaRPr lang="ms-MY" sz="2000" b="1" kern="1200" dirty="0">
              <a:solidFill>
                <a:schemeClr val="tx1"/>
              </a:solidFill>
              <a:latin typeface="Arial" panose="020B0604020202020204" pitchFamily="34" charset="0"/>
              <a:ea typeface="+mn-ea"/>
              <a:cs typeface="Arial" panose="020B0604020202020204" pitchFamily="34" charset="0"/>
            </a:endParaRPr>
          </a:p>
        </p:txBody>
      </p:sp>
      <p:graphicFrame>
        <p:nvGraphicFramePr>
          <p:cNvPr id="6" name="Table 5">
            <a:extLst>
              <a:ext uri="{FF2B5EF4-FFF2-40B4-BE49-F238E27FC236}">
                <a16:creationId xmlns:a16="http://schemas.microsoft.com/office/drawing/2014/main" id="{583FAB97-3FC4-4AD5-9DF5-EAE92C8CED17}"/>
              </a:ext>
            </a:extLst>
          </p:cNvPr>
          <p:cNvGraphicFramePr>
            <a:graphicFrameLocks noGrp="1"/>
          </p:cNvGraphicFramePr>
          <p:nvPr>
            <p:extLst>
              <p:ext uri="{D42A27DB-BD31-4B8C-83A1-F6EECF244321}">
                <p14:modId xmlns:p14="http://schemas.microsoft.com/office/powerpoint/2010/main" val="3457034093"/>
              </p:ext>
            </p:extLst>
          </p:nvPr>
        </p:nvGraphicFramePr>
        <p:xfrm>
          <a:off x="367632" y="1334719"/>
          <a:ext cx="11341768" cy="3849507"/>
        </p:xfrm>
        <a:graphic>
          <a:graphicData uri="http://schemas.openxmlformats.org/drawingml/2006/table">
            <a:tbl>
              <a:tblPr/>
              <a:tblGrid>
                <a:gridCol w="749968">
                  <a:extLst>
                    <a:ext uri="{9D8B030D-6E8A-4147-A177-3AD203B41FA5}">
                      <a16:colId xmlns:a16="http://schemas.microsoft.com/office/drawing/2014/main" val="502860630"/>
                    </a:ext>
                  </a:extLst>
                </a:gridCol>
                <a:gridCol w="2902093">
                  <a:extLst>
                    <a:ext uri="{9D8B030D-6E8A-4147-A177-3AD203B41FA5}">
                      <a16:colId xmlns:a16="http://schemas.microsoft.com/office/drawing/2014/main" val="250531802"/>
                    </a:ext>
                  </a:extLst>
                </a:gridCol>
                <a:gridCol w="1117978">
                  <a:extLst>
                    <a:ext uri="{9D8B030D-6E8A-4147-A177-3AD203B41FA5}">
                      <a16:colId xmlns:a16="http://schemas.microsoft.com/office/drawing/2014/main" val="1680843647"/>
                    </a:ext>
                  </a:extLst>
                </a:gridCol>
                <a:gridCol w="810534">
                  <a:extLst>
                    <a:ext uri="{9D8B030D-6E8A-4147-A177-3AD203B41FA5}">
                      <a16:colId xmlns:a16="http://schemas.microsoft.com/office/drawing/2014/main" val="3577150869"/>
                    </a:ext>
                  </a:extLst>
                </a:gridCol>
                <a:gridCol w="1304308">
                  <a:extLst>
                    <a:ext uri="{9D8B030D-6E8A-4147-A177-3AD203B41FA5}">
                      <a16:colId xmlns:a16="http://schemas.microsoft.com/office/drawing/2014/main" val="3104654207"/>
                    </a:ext>
                  </a:extLst>
                </a:gridCol>
                <a:gridCol w="1303658">
                  <a:extLst>
                    <a:ext uri="{9D8B030D-6E8A-4147-A177-3AD203B41FA5}">
                      <a16:colId xmlns:a16="http://schemas.microsoft.com/office/drawing/2014/main" val="3257793794"/>
                    </a:ext>
                  </a:extLst>
                </a:gridCol>
                <a:gridCol w="1143000">
                  <a:extLst>
                    <a:ext uri="{9D8B030D-6E8A-4147-A177-3AD203B41FA5}">
                      <a16:colId xmlns:a16="http://schemas.microsoft.com/office/drawing/2014/main" val="1857213115"/>
                    </a:ext>
                  </a:extLst>
                </a:gridCol>
                <a:gridCol w="2010229">
                  <a:extLst>
                    <a:ext uri="{9D8B030D-6E8A-4147-A177-3AD203B41FA5}">
                      <a16:colId xmlns:a16="http://schemas.microsoft.com/office/drawing/2014/main" val="432885106"/>
                    </a:ext>
                  </a:extLst>
                </a:gridCol>
              </a:tblGrid>
              <a:tr h="417055">
                <a:tc>
                  <a:txBody>
                    <a:bodyPr/>
                    <a:lstStyle/>
                    <a:p>
                      <a:pPr algn="ctr" fontAlgn="ctr"/>
                      <a:r>
                        <a:rPr lang="ms-MY" sz="1600" b="1" i="0" u="none" strike="noStrike" noProof="0" dirty="0">
                          <a:solidFill>
                            <a:srgbClr val="000000"/>
                          </a:solidFill>
                          <a:effectLst/>
                          <a:latin typeface="Arial" panose="020B0604020202020204" pitchFamily="34" charset="0"/>
                        </a:rPr>
                        <a:t>BIL.</a:t>
                      </a:r>
                    </a:p>
                  </a:txBody>
                  <a:tcPr marL="4350" marR="4350" marT="4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ms-MY" sz="1600" b="1" i="0" u="none" strike="noStrike" noProof="0" dirty="0">
                          <a:solidFill>
                            <a:srgbClr val="000000"/>
                          </a:solidFill>
                          <a:effectLst/>
                          <a:latin typeface="Arial" panose="020B0604020202020204" pitchFamily="34" charset="0"/>
                        </a:rPr>
                        <a:t>PERKARA</a:t>
                      </a:r>
                    </a:p>
                  </a:txBody>
                  <a:tcPr marL="4350" marR="4350" marT="4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ms-MY" sz="1600" b="1" i="0" u="none" strike="noStrike" noProof="0" dirty="0">
                          <a:solidFill>
                            <a:srgbClr val="000000"/>
                          </a:solidFill>
                          <a:effectLst/>
                          <a:latin typeface="Arial" panose="020B0604020202020204" pitchFamily="34" charset="0"/>
                        </a:rPr>
                        <a:t>KUANTITI</a:t>
                      </a:r>
                    </a:p>
                  </a:txBody>
                  <a:tcPr marL="4350" marR="4350" marT="4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ms-MY" sz="1600" b="1" i="0" u="none" strike="noStrike" noProof="0" dirty="0">
                          <a:solidFill>
                            <a:srgbClr val="000000"/>
                          </a:solidFill>
                          <a:effectLst/>
                          <a:latin typeface="Arial" panose="020B0604020202020204" pitchFamily="34" charset="0"/>
                        </a:rPr>
                        <a:t>BIL. HARI</a:t>
                      </a:r>
                    </a:p>
                  </a:txBody>
                  <a:tcPr marL="4350" marR="4350" marT="4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ms-MY" sz="1600" b="1" i="1" u="none" strike="noStrike" noProof="0" dirty="0">
                          <a:solidFill>
                            <a:srgbClr val="000000"/>
                          </a:solidFill>
                          <a:effectLst/>
                          <a:latin typeface="Arial" panose="020B0604020202020204" pitchFamily="34" charset="0"/>
                        </a:rPr>
                        <a:t>MAN-DAY</a:t>
                      </a:r>
                    </a:p>
                    <a:p>
                      <a:pPr algn="ctr" fontAlgn="ctr"/>
                      <a:r>
                        <a:rPr lang="ms-MY" sz="1600" b="1" i="0" u="none" strike="noStrike" noProof="0" dirty="0">
                          <a:solidFill>
                            <a:srgbClr val="000000"/>
                          </a:solidFill>
                          <a:effectLst/>
                          <a:latin typeface="Arial" panose="020B0604020202020204" pitchFamily="34" charset="0"/>
                        </a:rPr>
                        <a:t>(Bil. Orang X Bil. hari)</a:t>
                      </a:r>
                    </a:p>
                  </a:txBody>
                  <a:tcPr marL="4350" marR="4350" marT="4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ms-MY" sz="1600" b="1" i="0" u="none" strike="noStrike" noProof="0" dirty="0">
                          <a:solidFill>
                            <a:srgbClr val="000000"/>
                          </a:solidFill>
                          <a:effectLst/>
                          <a:latin typeface="Arial" panose="020B0604020202020204" pitchFamily="34" charset="0"/>
                        </a:rPr>
                        <a:t>HARGA </a:t>
                      </a:r>
                    </a:p>
                    <a:p>
                      <a:pPr algn="ctr" fontAlgn="ctr"/>
                      <a:r>
                        <a:rPr lang="ms-MY" sz="1600" b="1" i="1" u="none" strike="noStrike" noProof="0" dirty="0">
                          <a:solidFill>
                            <a:srgbClr val="000000"/>
                          </a:solidFill>
                          <a:effectLst/>
                          <a:latin typeface="Arial" panose="020B0604020202020204" pitchFamily="34" charset="0"/>
                        </a:rPr>
                        <a:t>MAN-DAY</a:t>
                      </a:r>
                    </a:p>
                    <a:p>
                      <a:pPr algn="ctr" fontAlgn="ctr"/>
                      <a:r>
                        <a:rPr lang="ms-MY" sz="1600" b="1" i="0" u="none" strike="noStrike" noProof="0" dirty="0">
                          <a:solidFill>
                            <a:srgbClr val="000000"/>
                          </a:solidFill>
                          <a:effectLst/>
                          <a:latin typeface="Arial" panose="020B0604020202020204" pitchFamily="34" charset="0"/>
                        </a:rPr>
                        <a:t>(RM)</a:t>
                      </a:r>
                    </a:p>
                  </a:txBody>
                  <a:tcPr marL="4350" marR="4350" marT="4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ms-MY" sz="1600" b="1" i="0" u="none" strike="noStrike" noProof="0" dirty="0">
                          <a:solidFill>
                            <a:srgbClr val="000000"/>
                          </a:solidFill>
                          <a:effectLst/>
                          <a:latin typeface="Arial" panose="020B0604020202020204" pitchFamily="34" charset="0"/>
                        </a:rPr>
                        <a:t>JUMLAH</a:t>
                      </a:r>
                    </a:p>
                    <a:p>
                      <a:pPr algn="ctr" fontAlgn="ctr"/>
                      <a:r>
                        <a:rPr lang="ms-MY" sz="1600" b="1" i="0" u="none" strike="noStrike" noProof="0" dirty="0">
                          <a:solidFill>
                            <a:srgbClr val="000000"/>
                          </a:solidFill>
                          <a:effectLst/>
                          <a:latin typeface="Arial" panose="020B0604020202020204" pitchFamily="34" charset="0"/>
                        </a:rPr>
                        <a:t>(RM)</a:t>
                      </a:r>
                    </a:p>
                  </a:txBody>
                  <a:tcPr marL="4350" marR="4350" marT="4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ms-MY" sz="1600" b="1" i="0" u="none" strike="noStrike" noProof="0">
                          <a:solidFill>
                            <a:srgbClr val="000000"/>
                          </a:solidFill>
                          <a:effectLst/>
                          <a:latin typeface="Arial" panose="020B0604020202020204" pitchFamily="34" charset="0"/>
                        </a:rPr>
                        <a:t>CATATAN</a:t>
                      </a:r>
                    </a:p>
                  </a:txBody>
                  <a:tcPr marL="4350" marR="4350" marT="4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602584743"/>
                  </a:ext>
                </a:extLst>
              </a:tr>
              <a:tr h="139187">
                <a:tc gridSpan="7">
                  <a:txBody>
                    <a:bodyPr/>
                    <a:lstStyle/>
                    <a:p>
                      <a:pPr algn="l" fontAlgn="ctr"/>
                      <a:r>
                        <a:rPr lang="ms-MY" sz="1600" b="1" i="0" u="none" strike="noStrike" noProof="0" dirty="0">
                          <a:solidFill>
                            <a:srgbClr val="000000"/>
                          </a:solidFill>
                          <a:effectLst/>
                          <a:latin typeface="Arial" panose="020B0604020202020204" pitchFamily="34" charset="0"/>
                        </a:rPr>
                        <a:t>(G-E) PERKHIDMATAN ICT</a:t>
                      </a:r>
                    </a:p>
                  </a:txBody>
                  <a:tcPr marL="4350" marR="4350" marT="4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MY"/>
                    </a:p>
                  </a:txBody>
                  <a:tcPr/>
                </a:tc>
                <a:tc hMerge="1">
                  <a:txBody>
                    <a:bodyPr/>
                    <a:lstStyle/>
                    <a:p>
                      <a:endParaRPr 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MY"/>
                    </a:p>
                  </a:txBody>
                  <a:tcPr/>
                </a:tc>
                <a:tc>
                  <a:txBody>
                    <a:bodyPr/>
                    <a:lstStyle/>
                    <a:p>
                      <a:pPr algn="l" fontAlgn="ctr"/>
                      <a:r>
                        <a:rPr lang="ms-MY" sz="1600" b="0" i="0" u="none" strike="noStrike" noProof="0" dirty="0">
                          <a:solidFill>
                            <a:srgbClr val="000000"/>
                          </a:solidFill>
                          <a:effectLst/>
                          <a:latin typeface="Arial" panose="020B0604020202020204" pitchFamily="34" charset="0"/>
                        </a:rPr>
                        <a:t> </a:t>
                      </a:r>
                    </a:p>
                  </a:txBody>
                  <a:tcPr marL="4350" marR="4350" marT="4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19737146"/>
                  </a:ext>
                </a:extLst>
              </a:tr>
              <a:tr h="254886">
                <a:tc>
                  <a:txBody>
                    <a:bodyPr/>
                    <a:lstStyle/>
                    <a:p>
                      <a:pPr algn="ctr" fontAlgn="ctr"/>
                      <a:endParaRPr lang="ms-MY" sz="1400" b="0" i="0" u="none" strike="noStrike" noProof="0">
                        <a:solidFill>
                          <a:srgbClr val="000000"/>
                        </a:solidFill>
                        <a:effectLst/>
                        <a:latin typeface="Arial" panose="020B0604020202020204" pitchFamily="34" charset="0"/>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gridSpan="6">
                  <a:txBody>
                    <a:bodyPr/>
                    <a:lstStyle/>
                    <a:p>
                      <a:pPr marL="0" marR="0" lvl="0" indent="0" algn="l" defTabSz="914400" rtl="0" eaLnBrk="1" fontAlgn="ctr" latinLnBrk="0" hangingPunct="1">
                        <a:lnSpc>
                          <a:spcPct val="100000"/>
                        </a:lnSpc>
                        <a:spcBef>
                          <a:spcPts val="0"/>
                        </a:spcBef>
                        <a:spcAft>
                          <a:spcPts val="0"/>
                        </a:spcAft>
                        <a:buClr>
                          <a:srgbClr val="000000"/>
                        </a:buClr>
                        <a:buSzTx/>
                        <a:buFont typeface="Arial"/>
                        <a:buNone/>
                        <a:tabLst/>
                        <a:defRPr/>
                      </a:pPr>
                      <a:r>
                        <a:rPr lang="ms-MY" sz="1400" b="1" i="0" u="none" strike="noStrike" noProof="0">
                          <a:solidFill>
                            <a:srgbClr val="000000"/>
                          </a:solidFill>
                          <a:effectLst/>
                          <a:latin typeface="Arial" panose="020B0604020202020204" pitchFamily="34" charset="0"/>
                          <a:cs typeface="Arial" panose="020B0604020202020204" pitchFamily="34" charset="0"/>
                        </a:rPr>
                        <a:t>Perkhidmatan Migrasi Pengkomputeran Awan Sektor Awam</a:t>
                      </a:r>
                    </a:p>
                  </a:txBody>
                  <a:tcPr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rtl="0" fontAlgn="ctr"/>
                      <a:endParaRPr lang="en-MY" sz="1400" b="0" i="0" u="none" strike="noStrike">
                        <a:solidFill>
                          <a:srgbClr val="000000"/>
                        </a:solidFill>
                        <a:effectLst/>
                        <a:latin typeface="Arial" panose="020B0604020202020204" pitchFamily="34" charset="0"/>
                      </a:endParaRPr>
                    </a:p>
                  </a:txBody>
                  <a:tcPr marL="7620" marR="7620" marT="762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hMerge="1">
                  <a:txBody>
                    <a:bodyPr/>
                    <a:lstStyle/>
                    <a:p>
                      <a:pPr algn="ctr" fontAlgn="ctr"/>
                      <a:endParaRPr lang="en-MY" sz="1400" b="0" i="0" u="none" strike="noStrike">
                        <a:solidFill>
                          <a:srgbClr val="000000"/>
                        </a:solidFill>
                        <a:effectLst/>
                        <a:latin typeface="Arial" panose="020B0604020202020204" pitchFamily="34" charset="0"/>
                      </a:endParaRPr>
                    </a:p>
                  </a:txBody>
                  <a:tcPr marL="7620" marR="7620" marT="762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fontAlgn="ctr"/>
                      <a:endParaRPr lang="en-MY" sz="1400" b="0" i="0" u="none" strike="noStrike">
                        <a:solidFill>
                          <a:srgbClr val="000000"/>
                        </a:solidFill>
                        <a:effectLst/>
                        <a:latin typeface="Arial" panose="020B0604020202020204" pitchFamily="34" charset="0"/>
                      </a:endParaRPr>
                    </a:p>
                  </a:txBody>
                  <a:tcPr marL="7620" marR="7620" marT="762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rtl="0" fontAlgn="ctr"/>
                      <a:endParaRPr lang="en-MY" sz="1400" b="0" i="0" u="none" strike="noStrike" dirty="0">
                        <a:solidFill>
                          <a:srgbClr val="000000"/>
                        </a:solidFill>
                        <a:effectLst/>
                        <a:latin typeface="Arial" panose="020B0604020202020204" pitchFamily="34" charset="0"/>
                      </a:endParaRPr>
                    </a:p>
                  </a:txBody>
                  <a:tcPr marL="7620" marR="7620" marT="762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MY"/>
                    </a:p>
                  </a:txBody>
                  <a:tcPr/>
                </a:tc>
                <a:tc>
                  <a:txBody>
                    <a:bodyPr/>
                    <a:lstStyle/>
                    <a:p>
                      <a:pPr marL="0" marR="0" lvl="0" indent="0" algn="r" defTabSz="914400" rtl="0" eaLnBrk="1" fontAlgn="t" latinLnBrk="0" hangingPunct="1">
                        <a:lnSpc>
                          <a:spcPct val="100000"/>
                        </a:lnSpc>
                        <a:spcBef>
                          <a:spcPts val="0"/>
                        </a:spcBef>
                        <a:spcAft>
                          <a:spcPts val="0"/>
                        </a:spcAft>
                        <a:buClr>
                          <a:srgbClr val="000000"/>
                        </a:buClr>
                        <a:buSzTx/>
                        <a:buFont typeface="Arial"/>
                        <a:buNone/>
                        <a:tabLst/>
                        <a:defRPr/>
                      </a:pPr>
                      <a:endParaRPr lang="ms-MY" sz="1400" b="1"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058841864"/>
                  </a:ext>
                </a:extLst>
              </a:tr>
              <a:tr h="254886">
                <a:tc>
                  <a:txBody>
                    <a:bodyPr/>
                    <a:lstStyle/>
                    <a:p>
                      <a:pPr algn="ctr" fontAlgn="ctr"/>
                      <a:endParaRPr lang="ms-MY" sz="1400" b="0" i="0" u="none" strike="noStrike" noProof="0" dirty="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ms-MY" sz="1400" b="0" i="0" u="none" strike="noStrike" noProof="0" dirty="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t" latinLnBrk="0" hangingPunct="1">
                        <a:lnSpc>
                          <a:spcPct val="100000"/>
                        </a:lnSpc>
                        <a:spcBef>
                          <a:spcPts val="0"/>
                        </a:spcBef>
                        <a:spcAft>
                          <a:spcPts val="0"/>
                        </a:spcAft>
                        <a:buClrTx/>
                        <a:buSzTx/>
                        <a:buFontTx/>
                        <a:buNone/>
                        <a:tabLst/>
                        <a:defRPr/>
                      </a:pPr>
                      <a:r>
                        <a:rPr lang="ms-MY" sz="1400" kern="1200" noProof="0" dirty="0">
                          <a:solidFill>
                            <a:schemeClr val="tx1"/>
                          </a:solidFill>
                          <a:latin typeface="Arial" panose="020B0604020202020204" pitchFamily="34" charset="0"/>
                          <a:ea typeface="+mn-ea"/>
                          <a:cs typeface="Arial" panose="020B0604020202020204" pitchFamily="34" charset="0"/>
                        </a:rPr>
                        <a:t>Perincian kerja/ aktiviti utama terlibat </a:t>
                      </a:r>
                    </a:p>
                    <a:p>
                      <a:pPr algn="r" fontAlgn="t"/>
                      <a:endParaRPr lang="ms-MY" sz="1400" b="0" i="0" u="none" strike="noStrike" noProof="0" dirty="0">
                        <a:solidFill>
                          <a:srgbClr val="000000"/>
                        </a:solidFill>
                        <a:effectLst/>
                        <a:latin typeface="Arial" panose="020B0604020202020204" pitchFamily="34" charset="0"/>
                        <a:cs typeface="Arial" panose="020B0604020202020204" pitchFamily="34" charset="0"/>
                      </a:endParaRP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40011101"/>
                  </a:ext>
                </a:extLst>
              </a:tr>
              <a:tr h="254886">
                <a:tc>
                  <a:txBody>
                    <a:bodyPr/>
                    <a:lstStyle/>
                    <a:p>
                      <a:pPr algn="ctr" fontAlgn="ctr"/>
                      <a:endParaRPr lang="ms-MY" sz="1400" b="0" i="0" u="none" strike="noStrike" noProof="0" dirty="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50893910"/>
                  </a:ext>
                </a:extLst>
              </a:tr>
              <a:tr h="254886">
                <a:tc>
                  <a:txBody>
                    <a:bodyPr/>
                    <a:lstStyle/>
                    <a:p>
                      <a:pPr algn="ctr" fontAlgn="ctr"/>
                      <a:endParaRPr lang="ms-MY" sz="1400" b="0" i="0" u="none" strike="noStrike" noProof="0" dirty="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45255745"/>
                  </a:ext>
                </a:extLst>
              </a:tr>
              <a:tr h="254886">
                <a:tc>
                  <a:txBody>
                    <a:bodyPr/>
                    <a:lstStyle/>
                    <a:p>
                      <a:pPr algn="ctr" fontAlgn="ctr"/>
                      <a:endParaRPr lang="ms-MY" sz="1400" b="0" i="0" u="none" strike="noStrike" noProof="0" dirty="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62954595"/>
                  </a:ext>
                </a:extLst>
              </a:tr>
              <a:tr h="287073">
                <a:tc>
                  <a:txBody>
                    <a:bodyPr/>
                    <a:lstStyle/>
                    <a:p>
                      <a:pPr algn="ctr" fontAlgn="ctr"/>
                      <a:endParaRPr lang="ms-MY" sz="1400" b="0" i="0" u="none" strike="noStrike" noProof="0" dirty="0">
                        <a:solidFill>
                          <a:srgbClr val="000000"/>
                        </a:solidFill>
                        <a:effectLst/>
                        <a:latin typeface="Arial" panose="020B0604020202020204" pitchFamily="34" charset="0"/>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endParaRPr lang="ms-MY" sz="1400" b="0" i="0" u="none" strike="noStrike" noProof="0" dirty="0">
                        <a:solidFill>
                          <a:srgbClr val="000000"/>
                        </a:solidFill>
                        <a:effectLst/>
                        <a:latin typeface="Arial" panose="020B0604020202020204" pitchFamily="34" charset="0"/>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endParaRPr lang="ms-MY" sz="1400" b="0" i="0" u="none" strike="noStrike" noProof="0">
                        <a:solidFill>
                          <a:srgbClr val="000000"/>
                        </a:solidFill>
                        <a:effectLst/>
                        <a:latin typeface="Arial" panose="020B0604020202020204" pitchFamily="34" charset="0"/>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ms-MY" sz="1400" b="0" i="0" u="none" strike="noStrike" noProof="0">
                        <a:solidFill>
                          <a:srgbClr val="000000"/>
                        </a:solidFill>
                        <a:effectLst/>
                        <a:latin typeface="Arial" panose="020B0604020202020204" pitchFamily="34" charset="0"/>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ms-MY" sz="1400" b="0" i="0" u="none" strike="noStrike" noProof="0">
                        <a:solidFill>
                          <a:srgbClr val="000000"/>
                        </a:solidFill>
                        <a:effectLst/>
                        <a:latin typeface="Arial" panose="020B0604020202020204" pitchFamily="34" charset="0"/>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endParaRPr lang="ms-MY" sz="1400" b="0" i="0" u="none" strike="noStrike" noProof="0">
                        <a:solidFill>
                          <a:srgbClr val="000000"/>
                        </a:solidFill>
                        <a:effectLst/>
                        <a:latin typeface="Arial" panose="020B0604020202020204" pitchFamily="34" charset="0"/>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endParaRPr lang="ms-MY" sz="1400" b="0" i="0" u="none" strike="noStrike" noProof="0">
                        <a:solidFill>
                          <a:srgbClr val="000000"/>
                        </a:solidFill>
                        <a:effectLst/>
                        <a:latin typeface="Arial" panose="020B0604020202020204" pitchFamily="34" charset="0"/>
                      </a:endParaRPr>
                    </a:p>
                  </a:txBody>
                  <a:tcPr marL="7620" marR="9000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endParaRPr lang="ms-MY" sz="1400" b="0" i="0" u="none" strike="noStrike" noProof="0" dirty="0">
                        <a:solidFill>
                          <a:srgbClr val="000000"/>
                        </a:solidFill>
                        <a:effectLst/>
                        <a:latin typeface="Arial" panose="020B0604020202020204" pitchFamily="34" charset="0"/>
                        <a:cs typeface="Arial" panose="020B0604020202020204" pitchFamily="34" charset="0"/>
                      </a:endParaRP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38943212"/>
                  </a:ext>
                </a:extLst>
              </a:tr>
              <a:tr h="0">
                <a:tc>
                  <a:txBody>
                    <a:bodyPr/>
                    <a:lstStyle/>
                    <a:p>
                      <a:pPr algn="ctr" fontAlgn="ctr"/>
                      <a:endParaRPr lang="ms-MY" sz="1400" b="0" i="0" u="none" strike="noStrike" noProof="0" dirty="0">
                        <a:solidFill>
                          <a:srgbClr val="000000"/>
                        </a:solidFill>
                        <a:effectLst/>
                        <a:latin typeface="Arial" panose="020B0604020202020204" pitchFamily="34" charset="0"/>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ctr" latinLnBrk="0" hangingPunct="1">
                        <a:lnSpc>
                          <a:spcPct val="100000"/>
                        </a:lnSpc>
                        <a:spcBef>
                          <a:spcPts val="0"/>
                        </a:spcBef>
                        <a:spcAft>
                          <a:spcPts val="0"/>
                        </a:spcAft>
                        <a:buClr>
                          <a:srgbClr val="000000"/>
                        </a:buClr>
                        <a:buSzTx/>
                        <a:buFont typeface="Arial"/>
                        <a:buNone/>
                        <a:tabLst/>
                        <a:defRPr/>
                      </a:pP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t" latinLnBrk="0" hangingPunct="1">
                        <a:lnSpc>
                          <a:spcPct val="100000"/>
                        </a:lnSpc>
                        <a:spcBef>
                          <a:spcPts val="0"/>
                        </a:spcBef>
                        <a:spcAft>
                          <a:spcPts val="0"/>
                        </a:spcAft>
                        <a:buClr>
                          <a:srgbClr val="000000"/>
                        </a:buClr>
                        <a:buSzTx/>
                        <a:buFont typeface="Arial"/>
                        <a:buNone/>
                        <a:tabLst/>
                        <a:defRPr/>
                      </a:pPr>
                      <a:endParaRPr kumimoji="0" lang="ms-MY" sz="14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sym typeface="Arial"/>
                      </a:endParaRP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03514506"/>
                  </a:ext>
                </a:extLst>
              </a:tr>
              <a:tr h="0">
                <a:tc>
                  <a:txBody>
                    <a:bodyPr/>
                    <a:lstStyle/>
                    <a:p>
                      <a:pPr algn="ctr" fontAlgn="ctr"/>
                      <a:endParaRPr lang="ms-MY" sz="1400" b="0" i="0" u="none" strike="noStrike" noProof="0" dirty="0">
                        <a:solidFill>
                          <a:srgbClr val="000000"/>
                        </a:solidFill>
                        <a:effectLst/>
                        <a:latin typeface="Arial" panose="020B0604020202020204" pitchFamily="34" charset="0"/>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ctr" latinLnBrk="0" hangingPunct="1">
                        <a:lnSpc>
                          <a:spcPct val="100000"/>
                        </a:lnSpc>
                        <a:spcBef>
                          <a:spcPts val="0"/>
                        </a:spcBef>
                        <a:spcAft>
                          <a:spcPts val="0"/>
                        </a:spcAft>
                        <a:buClr>
                          <a:srgbClr val="000000"/>
                        </a:buClr>
                        <a:buSzTx/>
                        <a:buFont typeface="Arial"/>
                        <a:buNone/>
                        <a:tabLst/>
                        <a:defRPr/>
                      </a:pP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435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endParaRPr lang="ms-MY" sz="1400" b="0" i="0" u="none" strike="noStrike" noProof="0">
                        <a:solidFill>
                          <a:srgbClr val="000000"/>
                        </a:solidFill>
                        <a:effectLst/>
                        <a:latin typeface="Arial" panose="020B0604020202020204" pitchFamily="34" charset="0"/>
                        <a:cs typeface="Arial" panose="020B0604020202020204" pitchFamily="34" charset="0"/>
                      </a:endParaRP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t" latinLnBrk="0" hangingPunct="1">
                        <a:lnSpc>
                          <a:spcPct val="100000"/>
                        </a:lnSpc>
                        <a:spcBef>
                          <a:spcPts val="0"/>
                        </a:spcBef>
                        <a:spcAft>
                          <a:spcPts val="0"/>
                        </a:spcAft>
                        <a:buClr>
                          <a:srgbClr val="000000"/>
                        </a:buClr>
                        <a:buSzTx/>
                        <a:buFont typeface="Arial"/>
                        <a:buNone/>
                        <a:tabLst/>
                        <a:defRPr/>
                      </a:pPr>
                      <a:endParaRPr kumimoji="0" lang="ms-MY" sz="14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sym typeface="Arial"/>
                      </a:endParaRP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10779482"/>
                  </a:ext>
                </a:extLst>
              </a:tr>
              <a:tr h="0">
                <a:tc>
                  <a:txBody>
                    <a:bodyPr/>
                    <a:lstStyle/>
                    <a:p>
                      <a:pPr algn="ctr" fontAlgn="ctr"/>
                      <a:endParaRPr lang="ms-MY" sz="1400" b="0" i="0" u="none" strike="noStrike" noProof="0" dirty="0">
                        <a:solidFill>
                          <a:srgbClr val="000000"/>
                        </a:solidFill>
                        <a:effectLst/>
                        <a:latin typeface="Arial" panose="020B0604020202020204" pitchFamily="34" charset="0"/>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endParaRPr lang="ms-MY" sz="1400" b="0" i="0" u="none" strike="noStrike" noProof="0">
                        <a:solidFill>
                          <a:srgbClr val="000000"/>
                        </a:solidFill>
                        <a:effectLst/>
                        <a:latin typeface="Arial" panose="020B0604020202020204" pitchFamily="34" charset="0"/>
                      </a:endParaRPr>
                    </a:p>
                  </a:txBody>
                  <a:tcPr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endParaRPr lang="ms-MY" sz="1400" b="0" i="0" u="none" strike="noStrike" noProof="0">
                        <a:solidFill>
                          <a:srgbClr val="000000"/>
                        </a:solidFill>
                        <a:effectLst/>
                        <a:latin typeface="Arial" panose="020B0604020202020204" pitchFamily="34" charset="0"/>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endParaRPr lang="ms-MY" sz="1400" b="0" i="0" u="none" strike="noStrike" noProof="0">
                        <a:solidFill>
                          <a:srgbClr val="000000"/>
                        </a:solidFill>
                        <a:effectLst/>
                        <a:latin typeface="Arial" panose="020B0604020202020204" pitchFamily="34" charset="0"/>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endParaRPr lang="ms-MY" sz="1400" b="0" i="0" u="none" strike="noStrike" noProof="0">
                        <a:solidFill>
                          <a:srgbClr val="000000"/>
                        </a:solidFill>
                        <a:effectLst/>
                        <a:latin typeface="Arial" panose="020B0604020202020204" pitchFamily="34" charset="0"/>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fontAlgn="ctr"/>
                      <a:endParaRPr lang="ms-MY" sz="1400" b="0" i="0" u="none" strike="noStrike" noProof="0">
                        <a:solidFill>
                          <a:srgbClr val="000000"/>
                        </a:solidFill>
                        <a:effectLst/>
                        <a:latin typeface="Arial" panose="020B0604020202020204" pitchFamily="34" charset="0"/>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rtl="0" fontAlgn="ctr"/>
                      <a:endParaRPr lang="ms-MY" sz="1400" b="0" i="0" u="none" strike="noStrike" noProof="0">
                        <a:solidFill>
                          <a:srgbClr val="000000"/>
                        </a:solidFill>
                        <a:effectLst/>
                        <a:latin typeface="Arial" panose="020B0604020202020204" pitchFamily="34" charset="0"/>
                      </a:endParaRPr>
                    </a:p>
                  </a:txBody>
                  <a:tcPr marL="7620" marR="9000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r" defTabSz="914400" rtl="0" eaLnBrk="1" fontAlgn="t" latinLnBrk="0" hangingPunct="1">
                        <a:lnSpc>
                          <a:spcPct val="100000"/>
                        </a:lnSpc>
                        <a:spcBef>
                          <a:spcPts val="0"/>
                        </a:spcBef>
                        <a:spcAft>
                          <a:spcPts val="0"/>
                        </a:spcAft>
                        <a:buClr>
                          <a:srgbClr val="000000"/>
                        </a:buClr>
                        <a:buSzTx/>
                        <a:buFont typeface="Arial"/>
                        <a:buNone/>
                        <a:tabLst/>
                        <a:defRPr/>
                      </a:pPr>
                      <a:endParaRPr kumimoji="0" lang="ms-MY" sz="14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sym typeface="Arial"/>
                      </a:endParaRP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81731730"/>
                  </a:ext>
                </a:extLst>
              </a:tr>
              <a:tr h="201590">
                <a:tc>
                  <a:txBody>
                    <a:bodyPr/>
                    <a:lstStyle/>
                    <a:p>
                      <a:pPr algn="ctr" fontAlgn="ctr"/>
                      <a:endParaRPr lang="ms-MY" sz="1400" b="0" i="0" u="none" strike="noStrike" noProof="0" dirty="0">
                        <a:solidFill>
                          <a:srgbClr val="000000"/>
                        </a:solidFill>
                        <a:effectLst/>
                        <a:latin typeface="Arial" panose="020B0604020202020204" pitchFamily="34" charset="0"/>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5">
                  <a:txBody>
                    <a:bodyPr/>
                    <a:lstStyle/>
                    <a:p>
                      <a:pPr algn="r" fontAlgn="ctr"/>
                      <a:r>
                        <a:rPr lang="ms-MY" sz="1600" b="1" i="0" u="none" strike="noStrike" noProof="0" dirty="0">
                          <a:solidFill>
                            <a:srgbClr val="000000"/>
                          </a:solidFill>
                          <a:effectLst/>
                          <a:latin typeface="Arial" panose="020B0604020202020204" pitchFamily="34" charset="0"/>
                        </a:rPr>
                        <a:t>JUMLAH KESELURUHAN (G-E) PERKHIDMATAN ICT</a:t>
                      </a:r>
                    </a:p>
                  </a:txBody>
                  <a:tcPr marL="7620" marR="9000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MY"/>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MY"/>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MY"/>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MY"/>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ctr" latinLnBrk="0" hangingPunct="1">
                        <a:lnSpc>
                          <a:spcPct val="100000"/>
                        </a:lnSpc>
                        <a:spcBef>
                          <a:spcPts val="0"/>
                        </a:spcBef>
                        <a:spcAft>
                          <a:spcPts val="0"/>
                        </a:spcAft>
                        <a:buClr>
                          <a:srgbClr val="000000"/>
                        </a:buClr>
                        <a:buSzTx/>
                        <a:buFont typeface="Arial"/>
                        <a:buNone/>
                        <a:tabLst/>
                        <a:defRPr/>
                      </a:pPr>
                      <a:r>
                        <a:rPr lang="ms-MY" sz="1400" b="1" i="0" u="none" strike="noStrike" noProof="0" dirty="0">
                          <a:solidFill>
                            <a:srgbClr val="000000"/>
                          </a:solidFill>
                          <a:effectLst/>
                          <a:latin typeface="Arial" panose="020B0604020202020204" pitchFamily="34" charset="0"/>
                          <a:cs typeface="Arial" panose="020B0604020202020204" pitchFamily="34" charset="0"/>
                        </a:rPr>
                        <a:t>X,XXX.XX </a:t>
                      </a:r>
                    </a:p>
                  </a:txBody>
                  <a:tcPr marL="7620" marR="9000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r" defTabSz="914400" rtl="0" eaLnBrk="1" fontAlgn="t" latinLnBrk="0" hangingPunct="1">
                        <a:lnSpc>
                          <a:spcPct val="100000"/>
                        </a:lnSpc>
                        <a:spcBef>
                          <a:spcPts val="0"/>
                        </a:spcBef>
                        <a:spcAft>
                          <a:spcPts val="0"/>
                        </a:spcAft>
                        <a:buClr>
                          <a:srgbClr val="000000"/>
                        </a:buClr>
                        <a:buSzTx/>
                        <a:buFont typeface="Arial"/>
                        <a:buNone/>
                        <a:tabLst/>
                        <a:defRPr/>
                      </a:pPr>
                      <a:endParaRPr kumimoji="0" lang="ms-MY" sz="14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sym typeface="Arial"/>
                      </a:endParaRPr>
                    </a:p>
                  </a:txBody>
                  <a:tcPr marL="4350" marR="90000" marT="4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89543327"/>
                  </a:ext>
                </a:extLst>
              </a:tr>
            </a:tbl>
          </a:graphicData>
        </a:graphic>
      </p:graphicFrame>
      <p:sp>
        <p:nvSpPr>
          <p:cNvPr id="5" name="TextBox 4">
            <a:extLst>
              <a:ext uri="{FF2B5EF4-FFF2-40B4-BE49-F238E27FC236}">
                <a16:creationId xmlns:a16="http://schemas.microsoft.com/office/drawing/2014/main" id="{3FA2A88B-0F99-4C40-AC7E-23636F0F3C80}"/>
              </a:ext>
            </a:extLst>
          </p:cNvPr>
          <p:cNvSpPr txBox="1"/>
          <p:nvPr/>
        </p:nvSpPr>
        <p:spPr>
          <a:xfrm>
            <a:off x="8991581" y="6527479"/>
            <a:ext cx="3200420" cy="276999"/>
          </a:xfrm>
          <a:prstGeom prst="rect">
            <a:avLst/>
          </a:prstGeom>
          <a:noFill/>
        </p:spPr>
        <p:txBody>
          <a:bodyPr wrap="square">
            <a:spAutoFit/>
          </a:bodyPr>
          <a:lstStyle/>
          <a:p>
            <a:pPr algn="ctr">
              <a:buClr>
                <a:schemeClr val="accent1"/>
              </a:buClr>
              <a:buSzPct val="73000"/>
            </a:pPr>
            <a:r>
              <a:rPr lang="ms-MY" sz="1200" b="1" dirty="0">
                <a:solidFill>
                  <a:schemeClr val="bg1"/>
                </a:solidFill>
                <a:latin typeface="Arial" panose="020B0604020202020204" pitchFamily="34" charset="0"/>
                <a:cs typeface="Arial" panose="020B0604020202020204" pitchFamily="34" charset="0"/>
              </a:rPr>
              <a:t>*</a:t>
            </a:r>
            <a:r>
              <a:rPr lang="ms-MY" sz="1200" dirty="0">
                <a:solidFill>
                  <a:schemeClr val="bg1"/>
                </a:solidFill>
                <a:latin typeface="Arial" panose="020B0604020202020204" pitchFamily="34" charset="0"/>
                <a:cs typeface="Arial" panose="020B0604020202020204" pitchFamily="34" charset="0"/>
              </a:rPr>
              <a:t>Padam (delete) sekiranya tidak berkaitan</a:t>
            </a:r>
          </a:p>
        </p:txBody>
      </p:sp>
    </p:spTree>
    <p:extLst>
      <p:ext uri="{BB962C8B-B14F-4D97-AF65-F5344CB8AC3E}">
        <p14:creationId xmlns:p14="http://schemas.microsoft.com/office/powerpoint/2010/main" val="33325156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8244DA4-9B40-422A-8E8B-BD663E659F6E}"/>
              </a:ext>
            </a:extLst>
          </p:cNvPr>
          <p:cNvSpPr txBox="1"/>
          <p:nvPr/>
        </p:nvSpPr>
        <p:spPr>
          <a:xfrm>
            <a:off x="818606" y="375586"/>
            <a:ext cx="8395063" cy="400110"/>
          </a:xfrm>
          <a:prstGeom prst="rect">
            <a:avLst/>
          </a:prstGeom>
          <a:noFill/>
        </p:spPr>
        <p:txBody>
          <a:bodyPr wrap="square">
            <a:spAutoFit/>
          </a:bodyPr>
          <a:lstStyle/>
          <a:p>
            <a:pPr algn="ctr"/>
            <a:r>
              <a:rPr kumimoji="0" lang="fi-FI" sz="20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rPr>
              <a:t>PERINCIAN KOS: </a:t>
            </a:r>
            <a:r>
              <a:rPr kumimoji="0" lang="en-US" sz="20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sym typeface="Arial"/>
              </a:rPr>
              <a:t>(</a:t>
            </a:r>
            <a:r>
              <a:rPr kumimoji="0" lang="en-US" sz="2000" b="1" i="0" u="none" strike="noStrike" kern="1200" cap="none" spc="0" normalizeH="0" baseline="0" noProof="0" dirty="0">
                <a:ln>
                  <a:noFill/>
                </a:ln>
                <a:solidFill>
                  <a:prstClr val="black"/>
                </a:solidFill>
                <a:effectLst/>
                <a:uLnTx/>
                <a:uFillTx/>
                <a:latin typeface="Arial" panose="020B0604020202020204" pitchFamily="34" charset="0"/>
                <a:ea typeface="+mj-ea"/>
                <a:cs typeface="Arial" panose="020B0604020202020204" pitchFamily="34" charset="0"/>
              </a:rPr>
              <a:t>G-</a:t>
            </a:r>
            <a:r>
              <a:rPr kumimoji="0" lang="en-US" sz="2000"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j-cs"/>
                <a:sym typeface="Arial"/>
              </a:rPr>
              <a:t>F) </a:t>
            </a:r>
            <a:r>
              <a:rPr kumimoji="0" lang="en-MY" sz="2000" b="1" i="0" u="none" strike="noStrike" kern="1200" cap="none" spc="0" normalizeH="0" baseline="0" noProof="0" dirty="0">
                <a:ln>
                  <a:noFill/>
                </a:ln>
                <a:solidFill>
                  <a:prstClr val="black"/>
                </a:solidFill>
                <a:effectLst/>
                <a:uLnTx/>
                <a:uFillTx/>
                <a:latin typeface="Arial" panose="020B0604020202020204" pitchFamily="34" charset="0"/>
                <a:ea typeface="+mj-ea"/>
                <a:cs typeface="Arial" panose="020B0604020202020204" pitchFamily="34" charset="0"/>
              </a:rPr>
              <a:t>LAIN-LAIN</a:t>
            </a:r>
            <a:endParaRPr lang="ms-MY" sz="2000" b="1" kern="1200" dirty="0">
              <a:solidFill>
                <a:schemeClr val="tx1"/>
              </a:solidFill>
              <a:latin typeface="Arial" panose="020B0604020202020204" pitchFamily="34" charset="0"/>
              <a:ea typeface="+mn-ea"/>
              <a:cs typeface="Arial" panose="020B0604020202020204" pitchFamily="34" charset="0"/>
            </a:endParaRPr>
          </a:p>
        </p:txBody>
      </p:sp>
      <p:graphicFrame>
        <p:nvGraphicFramePr>
          <p:cNvPr id="5" name="Table 4">
            <a:extLst>
              <a:ext uri="{FF2B5EF4-FFF2-40B4-BE49-F238E27FC236}">
                <a16:creationId xmlns:a16="http://schemas.microsoft.com/office/drawing/2014/main" id="{42610C25-937F-4A8C-9FF5-539548F74692}"/>
              </a:ext>
            </a:extLst>
          </p:cNvPr>
          <p:cNvGraphicFramePr>
            <a:graphicFrameLocks noGrp="1"/>
          </p:cNvGraphicFramePr>
          <p:nvPr>
            <p:extLst>
              <p:ext uri="{D42A27DB-BD31-4B8C-83A1-F6EECF244321}">
                <p14:modId xmlns:p14="http://schemas.microsoft.com/office/powerpoint/2010/main" val="3944778306"/>
              </p:ext>
            </p:extLst>
          </p:nvPr>
        </p:nvGraphicFramePr>
        <p:xfrm>
          <a:off x="342900" y="1303616"/>
          <a:ext cx="11506200" cy="3561031"/>
        </p:xfrm>
        <a:graphic>
          <a:graphicData uri="http://schemas.openxmlformats.org/drawingml/2006/table">
            <a:tbl>
              <a:tblPr firstRow="1" firstCol="1" bandRow="1">
                <a:tableStyleId>{5940675A-B579-460E-94D1-54222C63F5DA}</a:tableStyleId>
              </a:tblPr>
              <a:tblGrid>
                <a:gridCol w="753416">
                  <a:extLst>
                    <a:ext uri="{9D8B030D-6E8A-4147-A177-3AD203B41FA5}">
                      <a16:colId xmlns:a16="http://schemas.microsoft.com/office/drawing/2014/main" val="20000"/>
                    </a:ext>
                  </a:extLst>
                </a:gridCol>
                <a:gridCol w="3932884">
                  <a:extLst>
                    <a:ext uri="{9D8B030D-6E8A-4147-A177-3AD203B41FA5}">
                      <a16:colId xmlns:a16="http://schemas.microsoft.com/office/drawing/2014/main" val="20001"/>
                    </a:ext>
                  </a:extLst>
                </a:gridCol>
                <a:gridCol w="1244600">
                  <a:extLst>
                    <a:ext uri="{9D8B030D-6E8A-4147-A177-3AD203B41FA5}">
                      <a16:colId xmlns:a16="http://schemas.microsoft.com/office/drawing/2014/main" val="2794141957"/>
                    </a:ext>
                  </a:extLst>
                </a:gridCol>
                <a:gridCol w="1752600">
                  <a:extLst>
                    <a:ext uri="{9D8B030D-6E8A-4147-A177-3AD203B41FA5}">
                      <a16:colId xmlns:a16="http://schemas.microsoft.com/office/drawing/2014/main" val="1558402862"/>
                    </a:ext>
                  </a:extLst>
                </a:gridCol>
                <a:gridCol w="1393825">
                  <a:extLst>
                    <a:ext uri="{9D8B030D-6E8A-4147-A177-3AD203B41FA5}">
                      <a16:colId xmlns:a16="http://schemas.microsoft.com/office/drawing/2014/main" val="790694830"/>
                    </a:ext>
                  </a:extLst>
                </a:gridCol>
                <a:gridCol w="2428875">
                  <a:extLst>
                    <a:ext uri="{9D8B030D-6E8A-4147-A177-3AD203B41FA5}">
                      <a16:colId xmlns:a16="http://schemas.microsoft.com/office/drawing/2014/main" val="3038932013"/>
                    </a:ext>
                  </a:extLst>
                </a:gridCol>
              </a:tblGrid>
              <a:tr h="715802">
                <a:tc>
                  <a:txBody>
                    <a:bodyPr/>
                    <a:lstStyle/>
                    <a:p>
                      <a:pPr marL="90170" algn="ctr">
                        <a:lnSpc>
                          <a:spcPct val="100000"/>
                        </a:lnSpc>
                        <a:spcAft>
                          <a:spcPts val="0"/>
                        </a:spcAft>
                      </a:pPr>
                      <a:r>
                        <a:rPr lang="ms-MY" sz="1600" b="1" dirty="0">
                          <a:effectLst/>
                          <a:latin typeface="Arial" panose="020B0604020202020204" pitchFamily="34" charset="0"/>
                          <a:cs typeface="Arial" panose="020B0604020202020204" pitchFamily="34" charset="0"/>
                        </a:rPr>
                        <a:t>BIL.</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PERKARA</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marL="26670" algn="ctr">
                        <a:lnSpc>
                          <a:spcPct val="100000"/>
                        </a:lnSpc>
                        <a:spcAft>
                          <a:spcPts val="0"/>
                        </a:spcAft>
                      </a:pPr>
                      <a:r>
                        <a:rPr lang="ms-MY" sz="1600" b="1" dirty="0">
                          <a:effectLst/>
                          <a:latin typeface="Arial" panose="020B0604020202020204" pitchFamily="34" charset="0"/>
                          <a:cs typeface="Arial" panose="020B0604020202020204" pitchFamily="34" charset="0"/>
                        </a:rPr>
                        <a:t>KUANTITI</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HARGA SEUNIT</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JUMLAH</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CATATAN</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extLst>
                  <a:ext uri="{0D108BD9-81ED-4DB2-BD59-A6C34878D82A}">
                    <a16:rowId xmlns:a16="http://schemas.microsoft.com/office/drawing/2014/main" val="10000"/>
                  </a:ext>
                </a:extLst>
              </a:tr>
              <a:tr h="276384">
                <a:tc gridSpan="5">
                  <a:txBody>
                    <a:bodyPr/>
                    <a:lstStyle/>
                    <a:p>
                      <a:pPr marL="0" marR="0" lvl="0" indent="0" algn="l" defTabSz="914400" rtl="0" eaLnBrk="1" fontAlgn="ctr" latinLnBrk="0" hangingPunct="1">
                        <a:lnSpc>
                          <a:spcPts val="1570"/>
                        </a:lnSpc>
                        <a:spcBef>
                          <a:spcPts val="0"/>
                        </a:spcBef>
                        <a:spcAft>
                          <a:spcPts val="0"/>
                        </a:spcAft>
                        <a:buClrTx/>
                        <a:buSzTx/>
                        <a:buFontTx/>
                        <a:buNone/>
                        <a:tabLst/>
                        <a:defRPr/>
                      </a:pPr>
                      <a:r>
                        <a:rPr lang="en-MY" sz="1600" b="1" kern="1200" dirty="0">
                          <a:effectLst/>
                          <a:latin typeface="Arial" panose="020B0604020202020204" pitchFamily="34" charset="0"/>
                          <a:cs typeface="Arial" panose="020B0604020202020204" pitchFamily="34" charset="0"/>
                        </a:rPr>
                        <a:t>(G-F) </a:t>
                      </a:r>
                      <a:r>
                        <a:rPr lang="en-MY" sz="1600" b="1" dirty="0">
                          <a:solidFill>
                            <a:schemeClr val="tx1"/>
                          </a:solidFill>
                          <a:latin typeface="Arial" panose="020B0604020202020204" pitchFamily="34" charset="0"/>
                          <a:cs typeface="Arial" panose="020B0604020202020204" pitchFamily="34" charset="0"/>
                        </a:rPr>
                        <a:t>LAIN-LAIN</a:t>
                      </a:r>
                      <a:endParaRPr lang="ms-MY" sz="1600" b="1" dirty="0">
                        <a:solidFill>
                          <a:schemeClr val="tx1"/>
                        </a:solidFill>
                        <a:latin typeface="Arial" panose="020B0604020202020204" pitchFamily="34" charset="0"/>
                        <a:cs typeface="Arial" panose="020B0604020202020204" pitchFamily="34" charset="0"/>
                      </a:endParaRPr>
                    </a:p>
                  </a:txBody>
                  <a:tcPr marL="9523" marR="9523" marT="9525" marB="0" anchor="ctr">
                    <a:solidFill>
                      <a:schemeClr val="bg1"/>
                    </a:solidFill>
                  </a:tcPr>
                </a:tc>
                <a:tc hMerge="1">
                  <a:txBody>
                    <a:bodyPr/>
                    <a:lstStyle/>
                    <a:p>
                      <a:pPr fontAlgn="ctr">
                        <a:lnSpc>
                          <a:spcPts val="1570"/>
                        </a:lnSpc>
                        <a:spcAft>
                          <a:spcPts val="0"/>
                        </a:spcAft>
                      </a:pPr>
                      <a:endParaRPr lang="ms-MY" sz="1600" dirty="0">
                        <a:effectLst/>
                        <a:latin typeface="+mj-lt"/>
                        <a:ea typeface="Times New Roman"/>
                      </a:endParaRPr>
                    </a:p>
                  </a:txBody>
                  <a:tcPr marL="9523" marR="9523" marT="9525" marB="0" anchor="ctr"/>
                </a:tc>
                <a:tc hMerge="1">
                  <a:txBody>
                    <a:bodyPr/>
                    <a:lstStyle/>
                    <a:p>
                      <a:endParaRPr lang="en-MY"/>
                    </a:p>
                  </a:txBody>
                  <a:tcPr/>
                </a:tc>
                <a:tc hMerge="1">
                  <a:txBody>
                    <a:bodyPr/>
                    <a:lstStyle/>
                    <a:p>
                      <a:endParaRPr lang="en-MY"/>
                    </a:p>
                  </a:txBody>
                  <a:tcPr/>
                </a:tc>
                <a:tc hMerge="1">
                  <a:txBody>
                    <a:bodyPr/>
                    <a:lstStyle/>
                    <a:p>
                      <a:pPr algn="l" fontAlgn="ctr">
                        <a:lnSpc>
                          <a:spcPts val="1570"/>
                        </a:lnSpc>
                        <a:spcAft>
                          <a:spcPts val="0"/>
                        </a:spcAft>
                      </a:pP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accent1">
                        <a:lumMod val="60000"/>
                        <a:lumOff val="40000"/>
                      </a:schemeClr>
                    </a:solidFill>
                  </a:tcPr>
                </a:tc>
                <a:tc>
                  <a:txBody>
                    <a:bodyPr/>
                    <a:lstStyle/>
                    <a:p>
                      <a:pPr algn="l" fontAlgn="ctr">
                        <a:lnSpc>
                          <a:spcPts val="1570"/>
                        </a:lnSpc>
                        <a:spcAft>
                          <a:spcPts val="0"/>
                        </a:spcAft>
                      </a:pP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solidFill>
                  </a:tcPr>
                </a:tc>
                <a:extLst>
                  <a:ext uri="{0D108BD9-81ED-4DB2-BD59-A6C34878D82A}">
                    <a16:rowId xmlns:a16="http://schemas.microsoft.com/office/drawing/2014/main" val="10001"/>
                  </a:ext>
                </a:extLst>
              </a:tr>
              <a:tr h="1243919">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l" fontAlgn="b"/>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ctr" rtl="0" fontAlgn="b"/>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r" rtl="0" fontAlgn="b"/>
                      <a:endParaRPr lang="en-MY" sz="1400" b="0" i="0" u="none" strike="noStrike" dirty="0">
                        <a:solidFill>
                          <a:srgbClr val="000000"/>
                        </a:solidFill>
                        <a:effectLst/>
                        <a:latin typeface="Arial" panose="020B0604020202020204" pitchFamily="34" charset="0"/>
                      </a:endParaRPr>
                    </a:p>
                  </a:txBody>
                  <a:tcPr marL="7620" marR="90000" marT="7620" marB="0">
                    <a:solidFill>
                      <a:schemeClr val="bg1"/>
                    </a:solidFill>
                  </a:tcPr>
                </a:tc>
                <a:tc>
                  <a:txBody>
                    <a:bodyPr/>
                    <a:lstStyle/>
                    <a:p>
                      <a:pPr algn="r" fontAlgn="t"/>
                      <a:endParaRPr lang="en-US" sz="1400" b="0" i="0" u="none" strike="noStrike" dirty="0">
                        <a:solidFill>
                          <a:schemeClr val="tx1"/>
                        </a:solidFill>
                        <a:effectLst/>
                        <a:latin typeface="Arial" panose="020B0604020202020204" pitchFamily="34" charset="0"/>
                      </a:endParaRPr>
                    </a:p>
                  </a:txBody>
                  <a:tcPr marL="5439" marR="5439" marT="5439" marB="0">
                    <a:solidFill>
                      <a:schemeClr val="bg1"/>
                    </a:solidFill>
                  </a:tcPr>
                </a:tc>
                <a:extLst>
                  <a:ext uri="{0D108BD9-81ED-4DB2-BD59-A6C34878D82A}">
                    <a16:rowId xmlns:a16="http://schemas.microsoft.com/office/drawing/2014/main" val="10002"/>
                  </a:ext>
                </a:extLst>
              </a:tr>
              <a:tr h="829626">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l" fontAlgn="b"/>
                      <a:endParaRPr lang="it-IT"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ctr" rtl="0" fontAlgn="b"/>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a:txBody>
                    <a:bodyPr/>
                    <a:lstStyle/>
                    <a:p>
                      <a:pPr algn="r" fontAlgn="b"/>
                      <a:endParaRPr lang="en-MY" sz="1400" b="0" i="0" u="none" strike="noStrike" dirty="0">
                        <a:solidFill>
                          <a:srgbClr val="000000"/>
                        </a:solidFill>
                        <a:effectLst/>
                        <a:latin typeface="Arial" panose="020B0604020202020204" pitchFamily="34" charset="0"/>
                      </a:endParaRPr>
                    </a:p>
                  </a:txBody>
                  <a:tcPr marL="7620" marR="90000" marT="7620" marB="0">
                    <a:solidFill>
                      <a:schemeClr val="bg1"/>
                    </a:solidFill>
                  </a:tcPr>
                </a:tc>
                <a:tc>
                  <a:txBody>
                    <a:bodyPr/>
                    <a:lstStyle/>
                    <a:p>
                      <a:pPr algn="r" fontAlgn="t"/>
                      <a:endParaRPr lang="en-US" sz="1400" b="0" i="0" u="none" strike="noStrike" dirty="0">
                        <a:solidFill>
                          <a:schemeClr val="tx1"/>
                        </a:solidFill>
                        <a:effectLst/>
                        <a:latin typeface="Arial" panose="020B0604020202020204" pitchFamily="34" charset="0"/>
                      </a:endParaRPr>
                    </a:p>
                  </a:txBody>
                  <a:tcPr marL="5439" marR="5439" marT="5439" marB="0">
                    <a:solidFill>
                      <a:schemeClr val="bg1"/>
                    </a:solidFill>
                  </a:tcPr>
                </a:tc>
                <a:extLst>
                  <a:ext uri="{0D108BD9-81ED-4DB2-BD59-A6C34878D82A}">
                    <a16:rowId xmlns:a16="http://schemas.microsoft.com/office/drawing/2014/main" val="10003"/>
                  </a:ext>
                </a:extLst>
              </a:tr>
              <a:tr h="478430">
                <a:tc>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bg1"/>
                    </a:solidFill>
                  </a:tcPr>
                </a:tc>
                <a:tc gridSpan="3">
                  <a:txBody>
                    <a:bodyPr/>
                    <a:lstStyle/>
                    <a:p>
                      <a:pPr marL="0" marR="0" lvl="0" indent="0" algn="r" defTabSz="914400" rtl="0" eaLnBrk="1" fontAlgn="b" latinLnBrk="0" hangingPunct="1">
                        <a:lnSpc>
                          <a:spcPct val="100000"/>
                        </a:lnSpc>
                        <a:spcBef>
                          <a:spcPts val="0"/>
                        </a:spcBef>
                        <a:spcAft>
                          <a:spcPts val="0"/>
                        </a:spcAft>
                        <a:buClr>
                          <a:srgbClr val="000000"/>
                        </a:buClr>
                        <a:buSzTx/>
                        <a:buFont typeface="Arial"/>
                        <a:buNone/>
                        <a:tabLst/>
                        <a:defRPr/>
                      </a:pPr>
                      <a:r>
                        <a:rPr lang="en-MY" sz="1600" b="1" i="0" u="none" strike="noStrike" dirty="0">
                          <a:solidFill>
                            <a:srgbClr val="000000"/>
                          </a:solidFill>
                          <a:effectLst/>
                          <a:latin typeface="Arial" panose="020B0604020202020204" pitchFamily="34" charset="0"/>
                        </a:rPr>
                        <a:t>JUMLAH KESELURUHAN (G-F)</a:t>
                      </a:r>
                      <a:r>
                        <a:rPr lang="en-MY" sz="1600" b="1" dirty="0">
                          <a:solidFill>
                            <a:schemeClr val="tx1"/>
                          </a:solidFill>
                          <a:latin typeface="Arial" panose="020B0604020202020204" pitchFamily="34" charset="0"/>
                          <a:cs typeface="Arial" panose="020B0604020202020204" pitchFamily="34" charset="0"/>
                        </a:rPr>
                        <a:t> LAIN-LAIN</a:t>
                      </a:r>
                      <a:endParaRPr lang="en-MY" sz="1600" b="1" i="0" u="none" strike="noStrike" dirty="0">
                        <a:solidFill>
                          <a:srgbClr val="000000"/>
                        </a:solidFill>
                        <a:effectLst/>
                        <a:latin typeface="Arial" panose="020B0604020202020204" pitchFamily="34" charset="0"/>
                      </a:endParaRPr>
                    </a:p>
                    <a:p>
                      <a:pPr algn="l" fontAlgn="b"/>
                      <a:endParaRPr lang="it-IT" sz="1600" b="0" i="0" u="none" strike="noStrike" dirty="0">
                        <a:solidFill>
                          <a:srgbClr val="000000"/>
                        </a:solidFill>
                        <a:effectLst/>
                        <a:latin typeface="Arial" panose="020B0604020202020204" pitchFamily="34" charset="0"/>
                      </a:endParaRPr>
                    </a:p>
                  </a:txBody>
                  <a:tcPr marL="7620" marR="7620" marT="7620" marB="0">
                    <a:solidFill>
                      <a:schemeClr val="bg1"/>
                    </a:solidFill>
                  </a:tcPr>
                </a:tc>
                <a:tc hMerge="1">
                  <a:txBody>
                    <a:bodyPr/>
                    <a:lstStyle/>
                    <a:p>
                      <a:pPr algn="ctr" fontAlgn="ctr"/>
                      <a:endParaRPr lang="en-MY" sz="1400" b="0" i="0" u="none" strike="noStrike" dirty="0">
                        <a:solidFill>
                          <a:srgbClr val="000000"/>
                        </a:solidFill>
                        <a:effectLst/>
                        <a:latin typeface="Arial" panose="020B0604020202020204" pitchFamily="34" charset="0"/>
                      </a:endParaRPr>
                    </a:p>
                  </a:txBody>
                  <a:tcPr marL="7620" marR="7620" marT="7620" marB="0">
                    <a:solidFill>
                      <a:schemeClr val="accent1">
                        <a:lumMod val="40000"/>
                        <a:lumOff val="60000"/>
                      </a:schemeClr>
                    </a:solidFill>
                  </a:tcPr>
                </a:tc>
                <a:tc hMerge="1">
                  <a:txBody>
                    <a:bodyPr/>
                    <a:lstStyle/>
                    <a:p>
                      <a:pPr algn="ctr" rtl="0" fontAlgn="b"/>
                      <a:endParaRPr lang="en-MY" sz="1400" b="0" i="0" u="none" strike="noStrike" dirty="0">
                        <a:solidFill>
                          <a:srgbClr val="000000"/>
                        </a:solidFill>
                        <a:effectLst/>
                        <a:latin typeface="Arial" panose="020B0604020202020204" pitchFamily="34" charset="0"/>
                      </a:endParaRPr>
                    </a:p>
                  </a:txBody>
                  <a:tcPr marL="7620" marR="7620" marT="7620" marB="0">
                    <a:solidFill>
                      <a:schemeClr val="accent1">
                        <a:lumMod val="40000"/>
                        <a:lumOff val="60000"/>
                      </a:schemeClr>
                    </a:solidFill>
                  </a:tcPr>
                </a:tc>
                <a:tc>
                  <a:txBody>
                    <a:bodyPr/>
                    <a:lstStyle/>
                    <a:p>
                      <a:pPr algn="r" fontAlgn="b"/>
                      <a:endParaRPr lang="en-MY" sz="1600" b="0" i="0" u="none" strike="noStrike" dirty="0">
                        <a:solidFill>
                          <a:srgbClr val="000000"/>
                        </a:solidFill>
                        <a:effectLst/>
                        <a:latin typeface="Arial" panose="020B0604020202020204" pitchFamily="34" charset="0"/>
                      </a:endParaRPr>
                    </a:p>
                  </a:txBody>
                  <a:tcPr marL="7620" marR="90000" marT="7620" marB="0">
                    <a:solidFill>
                      <a:schemeClr val="bg1"/>
                    </a:solidFill>
                  </a:tcPr>
                </a:tc>
                <a:tc>
                  <a:txBody>
                    <a:bodyPr/>
                    <a:lstStyle/>
                    <a:p>
                      <a:pPr algn="r" fontAlgn="t"/>
                      <a:endParaRPr lang="en-US" sz="1400" b="0" i="0" u="none" strike="noStrike" dirty="0">
                        <a:solidFill>
                          <a:schemeClr val="tx1"/>
                        </a:solidFill>
                        <a:effectLst/>
                        <a:latin typeface="Arial" panose="020B0604020202020204" pitchFamily="34" charset="0"/>
                      </a:endParaRPr>
                    </a:p>
                  </a:txBody>
                  <a:tcPr marL="5439" marR="5439" marT="5439" marB="0">
                    <a:solidFill>
                      <a:schemeClr val="bg1"/>
                    </a:solidFill>
                  </a:tcPr>
                </a:tc>
                <a:extLst>
                  <a:ext uri="{0D108BD9-81ED-4DB2-BD59-A6C34878D82A}">
                    <a16:rowId xmlns:a16="http://schemas.microsoft.com/office/drawing/2014/main" val="1517590586"/>
                  </a:ext>
                </a:extLst>
              </a:tr>
            </a:tbl>
          </a:graphicData>
        </a:graphic>
      </p:graphicFrame>
      <p:sp>
        <p:nvSpPr>
          <p:cNvPr id="6" name="TextBox 5">
            <a:extLst>
              <a:ext uri="{FF2B5EF4-FFF2-40B4-BE49-F238E27FC236}">
                <a16:creationId xmlns:a16="http://schemas.microsoft.com/office/drawing/2014/main" id="{04CADE9D-DC30-4E8B-A412-EAD78AD2D545}"/>
              </a:ext>
            </a:extLst>
          </p:cNvPr>
          <p:cNvSpPr txBox="1"/>
          <p:nvPr/>
        </p:nvSpPr>
        <p:spPr>
          <a:xfrm>
            <a:off x="8991581" y="6527479"/>
            <a:ext cx="3200420" cy="276999"/>
          </a:xfrm>
          <a:prstGeom prst="rect">
            <a:avLst/>
          </a:prstGeom>
          <a:noFill/>
        </p:spPr>
        <p:txBody>
          <a:bodyPr wrap="square">
            <a:spAutoFit/>
          </a:bodyPr>
          <a:lstStyle/>
          <a:p>
            <a:pPr algn="ctr">
              <a:buClr>
                <a:schemeClr val="accent1"/>
              </a:buClr>
              <a:buSzPct val="73000"/>
            </a:pPr>
            <a:r>
              <a:rPr lang="ms-MY" sz="1200" b="1" dirty="0">
                <a:solidFill>
                  <a:schemeClr val="bg1"/>
                </a:solidFill>
                <a:latin typeface="Arial" panose="020B0604020202020204" pitchFamily="34" charset="0"/>
                <a:cs typeface="Arial" panose="020B0604020202020204" pitchFamily="34" charset="0"/>
              </a:rPr>
              <a:t>*</a:t>
            </a:r>
            <a:r>
              <a:rPr lang="ms-MY" sz="1200" dirty="0">
                <a:solidFill>
                  <a:schemeClr val="bg1"/>
                </a:solidFill>
                <a:latin typeface="Arial" panose="020B0604020202020204" pitchFamily="34" charset="0"/>
                <a:cs typeface="Arial" panose="020B0604020202020204" pitchFamily="34" charset="0"/>
              </a:rPr>
              <a:t>Padam (delete) sekiranya tidak berkaitan</a:t>
            </a:r>
          </a:p>
        </p:txBody>
      </p:sp>
    </p:spTree>
    <p:extLst>
      <p:ext uri="{BB962C8B-B14F-4D97-AF65-F5344CB8AC3E}">
        <p14:creationId xmlns:p14="http://schemas.microsoft.com/office/powerpoint/2010/main" val="41359492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Google Shape;287;g13bb75d447b_1_1">
            <a:extLst>
              <a:ext uri="{FF2B5EF4-FFF2-40B4-BE49-F238E27FC236}">
                <a16:creationId xmlns:a16="http://schemas.microsoft.com/office/drawing/2014/main" id="{0A1C54A5-1767-4439-A95A-F53CBD0F34EB}"/>
              </a:ext>
            </a:extLst>
          </p:cNvPr>
          <p:cNvSpPr txBox="1">
            <a:spLocks/>
          </p:cNvSpPr>
          <p:nvPr/>
        </p:nvSpPr>
        <p:spPr>
          <a:xfrm>
            <a:off x="0" y="1779588"/>
            <a:ext cx="11582400" cy="3325812"/>
          </a:xfrm>
          <a:prstGeom prst="rect">
            <a:avLst/>
          </a:prstGeom>
        </p:spPr>
        <p:txBody>
          <a:bodyPr spcFirstLastPara="1" vert="horz" wrap="square" lIns="91425" tIns="45700" rIns="91425" bIns="4570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Font typeface="Arial" panose="020B0604020202020204" pitchFamily="34" charset="0"/>
              <a:buNone/>
            </a:pPr>
            <a:r>
              <a:rPr lang="ms-MY" b="1" kern="0">
                <a:solidFill>
                  <a:srgbClr val="000000"/>
                </a:solidFill>
                <a:latin typeface="Arial" panose="020B0604020202020204" pitchFamily="34" charset="0"/>
                <a:cs typeface="Arial" panose="020B0604020202020204" pitchFamily="34" charset="0"/>
                <a:sym typeface="Arial"/>
              </a:rPr>
              <a:t>Ahli Mesyuarat dimohon untuk mempertimbang </a:t>
            </a:r>
          </a:p>
          <a:p>
            <a:pPr marL="0" indent="0" algn="ctr">
              <a:lnSpc>
                <a:spcPct val="100000"/>
              </a:lnSpc>
              <a:spcBef>
                <a:spcPts val="0"/>
              </a:spcBef>
              <a:buFont typeface="Arial" panose="020B0604020202020204" pitchFamily="34" charset="0"/>
              <a:buNone/>
            </a:pPr>
            <a:r>
              <a:rPr lang="ms-MY" b="1" kern="0">
                <a:solidFill>
                  <a:srgbClr val="000000"/>
                </a:solidFill>
                <a:latin typeface="Arial" panose="020B0604020202020204" pitchFamily="34" charset="0"/>
                <a:cs typeface="Arial" panose="020B0604020202020204" pitchFamily="34" charset="0"/>
                <a:sym typeface="Arial"/>
              </a:rPr>
              <a:t>  dan meluluskan </a:t>
            </a:r>
          </a:p>
          <a:p>
            <a:pPr marL="0" indent="0" algn="ctr">
              <a:lnSpc>
                <a:spcPct val="100000"/>
              </a:lnSpc>
              <a:spcBef>
                <a:spcPts val="0"/>
              </a:spcBef>
              <a:buFont typeface="Arial" panose="020B0604020202020204" pitchFamily="34" charset="0"/>
              <a:buNone/>
            </a:pPr>
            <a:r>
              <a:rPr lang="ms-MY" b="1" kern="0">
                <a:solidFill>
                  <a:srgbClr val="0070C0"/>
                </a:solidFill>
                <a:latin typeface="Arial" panose="020B0604020202020204" pitchFamily="34" charset="0"/>
                <a:cs typeface="Arial" panose="020B0604020202020204" pitchFamily="34" charset="0"/>
              </a:rPr>
              <a:t>(Nama Projek)</a:t>
            </a:r>
            <a:endParaRPr lang="ms-MY" b="1" kern="0" dirty="0">
              <a:solidFill>
                <a:srgbClr val="0070C0"/>
              </a:solidFill>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E2474888-4D81-46AF-8720-17F53EB96CC6}"/>
              </a:ext>
            </a:extLst>
          </p:cNvPr>
          <p:cNvSpPr txBox="1"/>
          <p:nvPr/>
        </p:nvSpPr>
        <p:spPr>
          <a:xfrm>
            <a:off x="818606" y="375586"/>
            <a:ext cx="8395063" cy="461665"/>
          </a:xfrm>
          <a:prstGeom prst="rect">
            <a:avLst/>
          </a:prstGeom>
          <a:noFill/>
        </p:spPr>
        <p:txBody>
          <a:bodyPr wrap="square">
            <a:spAutoFit/>
          </a:bodyPr>
          <a:lstStyle/>
          <a:p>
            <a:pPr algn="ctr"/>
            <a:r>
              <a:rPr lang="en-MY" sz="2400" b="1" dirty="0">
                <a:solidFill>
                  <a:srgbClr val="000000"/>
                </a:solidFill>
                <a:latin typeface="Arial" panose="020B0604020202020204" pitchFamily="34" charset="0"/>
                <a:ea typeface="MS PGothic" panose="020B0600070205080204" pitchFamily="34" charset="-128"/>
                <a:cs typeface="+mj-cs"/>
              </a:rPr>
              <a:t>SYOR</a:t>
            </a:r>
            <a:endParaRPr lang="ms-MY" sz="2400" b="1" kern="1200" dirty="0">
              <a:solidFill>
                <a:schemeClr val="tx1"/>
              </a:solidFill>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42843815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8244DA4-9B40-422A-8E8B-BD663E659F6E}"/>
              </a:ext>
            </a:extLst>
          </p:cNvPr>
          <p:cNvSpPr txBox="1"/>
          <p:nvPr/>
        </p:nvSpPr>
        <p:spPr>
          <a:xfrm>
            <a:off x="482600" y="323336"/>
            <a:ext cx="7958667" cy="461665"/>
          </a:xfrm>
          <a:prstGeom prst="rect">
            <a:avLst/>
          </a:prstGeom>
          <a:noFill/>
        </p:spPr>
        <p:txBody>
          <a:bodyPr wrap="square">
            <a:spAutoFit/>
          </a:bodyPr>
          <a:lstStyle/>
          <a:p>
            <a:pPr algn="ctr"/>
            <a:r>
              <a:rPr lang="ms-MY" sz="2400" b="1" dirty="0">
                <a:latin typeface="Arial" panose="020B0604020202020204" pitchFamily="34" charset="0"/>
                <a:cs typeface="Arial" panose="020B0604020202020204" pitchFamily="34" charset="0"/>
              </a:rPr>
              <a:t>MAKLUMAT PEGAWAI</a:t>
            </a:r>
            <a:endParaRPr lang="en-MY" sz="2400" dirty="0"/>
          </a:p>
        </p:txBody>
      </p:sp>
      <p:graphicFrame>
        <p:nvGraphicFramePr>
          <p:cNvPr id="6" name="Table 5">
            <a:extLst>
              <a:ext uri="{FF2B5EF4-FFF2-40B4-BE49-F238E27FC236}">
                <a16:creationId xmlns:a16="http://schemas.microsoft.com/office/drawing/2014/main" id="{D391B1CC-F622-4631-A54A-84EE160D7781}"/>
              </a:ext>
            </a:extLst>
          </p:cNvPr>
          <p:cNvGraphicFramePr>
            <a:graphicFrameLocks noGrp="1"/>
          </p:cNvGraphicFramePr>
          <p:nvPr>
            <p:extLst>
              <p:ext uri="{D42A27DB-BD31-4B8C-83A1-F6EECF244321}">
                <p14:modId xmlns:p14="http://schemas.microsoft.com/office/powerpoint/2010/main" val="719868421"/>
              </p:ext>
            </p:extLst>
          </p:nvPr>
        </p:nvGraphicFramePr>
        <p:xfrm>
          <a:off x="482600" y="1273637"/>
          <a:ext cx="11413309" cy="4511040"/>
        </p:xfrm>
        <a:graphic>
          <a:graphicData uri="http://schemas.openxmlformats.org/drawingml/2006/table">
            <a:tbl>
              <a:tblPr firstRow="1" bandRow="1">
                <a:tableStyleId>{5940675A-B579-460E-94D1-54222C63F5DA}</a:tableStyleId>
              </a:tblPr>
              <a:tblGrid>
                <a:gridCol w="403820">
                  <a:extLst>
                    <a:ext uri="{9D8B030D-6E8A-4147-A177-3AD203B41FA5}">
                      <a16:colId xmlns:a16="http://schemas.microsoft.com/office/drawing/2014/main" val="961790928"/>
                    </a:ext>
                  </a:extLst>
                </a:gridCol>
                <a:gridCol w="2606478">
                  <a:extLst>
                    <a:ext uri="{9D8B030D-6E8A-4147-A177-3AD203B41FA5}">
                      <a16:colId xmlns:a16="http://schemas.microsoft.com/office/drawing/2014/main" val="2912753574"/>
                    </a:ext>
                  </a:extLst>
                </a:gridCol>
                <a:gridCol w="269636">
                  <a:extLst>
                    <a:ext uri="{9D8B030D-6E8A-4147-A177-3AD203B41FA5}">
                      <a16:colId xmlns:a16="http://schemas.microsoft.com/office/drawing/2014/main" val="357800041"/>
                    </a:ext>
                  </a:extLst>
                </a:gridCol>
                <a:gridCol w="8133375">
                  <a:extLst>
                    <a:ext uri="{9D8B030D-6E8A-4147-A177-3AD203B41FA5}">
                      <a16:colId xmlns:a16="http://schemas.microsoft.com/office/drawing/2014/main" val="3749193035"/>
                    </a:ext>
                  </a:extLst>
                </a:gridCol>
              </a:tblGrid>
              <a:tr h="252000">
                <a:tc>
                  <a:txBody>
                    <a:bodyPr/>
                    <a:lstStyle/>
                    <a:p>
                      <a:pPr marL="0" indent="0"/>
                      <a:r>
                        <a:rPr lang="en-MY" sz="1100" b="1" dirty="0">
                          <a:latin typeface="Arial" panose="020B0604020202020204" pitchFamily="34" charset="0"/>
                          <a:cs typeface="Arial" panose="020B0604020202020204" pitchFamily="34" charset="0"/>
                        </a:rPr>
                        <a:t>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r>
                        <a:rPr lang="en-MY" sz="1100" b="1" dirty="0">
                          <a:latin typeface="Arial" panose="020B0604020202020204" pitchFamily="34" charset="0"/>
                          <a:cs typeface="Arial" panose="020B0604020202020204" pitchFamily="34" charset="0"/>
                        </a:rPr>
                        <a:t>Nama </a:t>
                      </a:r>
                      <a:r>
                        <a:rPr lang="en-MY" sz="1100" b="1" dirty="0" err="1">
                          <a:latin typeface="Arial" panose="020B0604020202020204" pitchFamily="34" charset="0"/>
                          <a:cs typeface="Arial" panose="020B0604020202020204" pitchFamily="34" charset="0"/>
                        </a:rPr>
                        <a:t>Pegawai</a:t>
                      </a:r>
                      <a:r>
                        <a:rPr lang="en-MY" sz="1100" b="1" dirty="0">
                          <a:latin typeface="Arial" panose="020B0604020202020204" pitchFamily="34" charset="0"/>
                          <a:cs typeface="Arial" panose="020B0604020202020204" pitchFamily="34" charset="0"/>
                        </a:rPr>
                        <a:t> </a:t>
                      </a:r>
                      <a:r>
                        <a:rPr lang="en-MY" sz="1100" b="1" dirty="0" err="1">
                          <a:latin typeface="Arial" panose="020B0604020202020204" pitchFamily="34" charset="0"/>
                          <a:cs typeface="Arial" panose="020B0604020202020204" pitchFamily="34" charset="0"/>
                        </a:rPr>
                        <a:t>Pemilik</a:t>
                      </a:r>
                      <a:r>
                        <a:rPr lang="en-MY" sz="1100" b="1" dirty="0">
                          <a:latin typeface="Arial" panose="020B0604020202020204" pitchFamily="34" charset="0"/>
                          <a:cs typeface="Arial" panose="020B0604020202020204" pitchFamily="34" charset="0"/>
                        </a:rPr>
                        <a:t> </a:t>
                      </a:r>
                      <a:r>
                        <a:rPr lang="en-MY" sz="1100" b="1" dirty="0" err="1">
                          <a:latin typeface="Arial" panose="020B0604020202020204" pitchFamily="34" charset="0"/>
                          <a:cs typeface="Arial" panose="020B0604020202020204" pitchFamily="34" charset="0"/>
                        </a:rPr>
                        <a:t>Projek</a:t>
                      </a:r>
                      <a:endParaRPr lang="en-MY" sz="1100" b="1"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MY" sz="1100" b="1" dirty="0">
                          <a:latin typeface="Arial" panose="020B0604020202020204" pitchFamily="34" charset="0"/>
                          <a:cs typeface="Arial" panose="020B0604020202020204" pitchFamily="34" charset="0"/>
                        </a:rPr>
                        <a:t>:</a:t>
                      </a:r>
                    </a:p>
                  </a:txBody>
                  <a:tcPr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MY" sz="1100" dirty="0">
                        <a:latin typeface="Arial" panose="020B0604020202020204" pitchFamily="34" charset="0"/>
                        <a:cs typeface="Arial" panose="020B0604020202020204" pitchFamily="34" charset="0"/>
                      </a:endParaRPr>
                    </a:p>
                  </a:txBody>
                  <a:tcPr anchor="ctr">
                    <a:lnL w="12700" cap="flat" cmpd="sng" algn="ctr">
                      <a:noFill/>
                      <a:prstDash val="solid"/>
                      <a:round/>
                      <a:headEnd type="none" w="med" len="med"/>
                      <a:tailEnd type="none" w="med" len="med"/>
                    </a:lnL>
                    <a:solidFill>
                      <a:schemeClr val="bg1"/>
                    </a:solidFill>
                  </a:tcPr>
                </a:tc>
                <a:extLst>
                  <a:ext uri="{0D108BD9-81ED-4DB2-BD59-A6C34878D82A}">
                    <a16:rowId xmlns:a16="http://schemas.microsoft.com/office/drawing/2014/main" val="1767948546"/>
                  </a:ext>
                </a:extLst>
              </a:tr>
              <a:tr h="252000">
                <a:tc>
                  <a:txBody>
                    <a:bodyPr/>
                    <a:lstStyle/>
                    <a:p>
                      <a:endParaRPr lang="en-MY" sz="1100" b="1"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MY" sz="1100" b="1" dirty="0" err="1">
                          <a:latin typeface="Arial" panose="020B0604020202020204" pitchFamily="34" charset="0"/>
                          <a:cs typeface="Arial" panose="020B0604020202020204" pitchFamily="34" charset="0"/>
                        </a:rPr>
                        <a:t>Jawatan</a:t>
                      </a:r>
                      <a:endParaRPr lang="en-MY" sz="1100" b="1"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MY" sz="1100" b="1" dirty="0">
                          <a:latin typeface="Arial" panose="020B0604020202020204" pitchFamily="34" charset="0"/>
                          <a:cs typeface="Arial" panose="020B0604020202020204" pitchFamily="34" charset="0"/>
                        </a:rPr>
                        <a:t>:</a:t>
                      </a:r>
                    </a:p>
                  </a:txBody>
                  <a:tcPr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MY" sz="1100" dirty="0">
                        <a:latin typeface="Arial" panose="020B0604020202020204" pitchFamily="34" charset="0"/>
                        <a:cs typeface="Arial" panose="020B0604020202020204" pitchFamily="34" charset="0"/>
                      </a:endParaRPr>
                    </a:p>
                  </a:txBody>
                  <a:tcPr anchor="ctr">
                    <a:lnL w="12700" cap="flat" cmpd="sng" algn="ctr">
                      <a:noFill/>
                      <a:prstDash val="solid"/>
                      <a:round/>
                      <a:headEnd type="none" w="med" len="med"/>
                      <a:tailEnd type="none" w="med" len="med"/>
                    </a:lnL>
                    <a:solidFill>
                      <a:schemeClr val="bg1"/>
                    </a:solidFill>
                  </a:tcPr>
                </a:tc>
                <a:extLst>
                  <a:ext uri="{0D108BD9-81ED-4DB2-BD59-A6C34878D82A}">
                    <a16:rowId xmlns:a16="http://schemas.microsoft.com/office/drawing/2014/main" val="2780409426"/>
                  </a:ext>
                </a:extLst>
              </a:tr>
              <a:tr h="252000">
                <a:tc>
                  <a:txBody>
                    <a:bodyPr/>
                    <a:lstStyle/>
                    <a:p>
                      <a:endParaRPr lang="en-MY" sz="1100" b="1"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MY" sz="1100" b="1" dirty="0" err="1">
                          <a:latin typeface="Arial" panose="020B0604020202020204" pitchFamily="34" charset="0"/>
                          <a:cs typeface="Arial" panose="020B0604020202020204" pitchFamily="34" charset="0"/>
                        </a:rPr>
                        <a:t>Gred</a:t>
                      </a:r>
                      <a:r>
                        <a:rPr lang="en-MY" sz="1100" b="1" dirty="0">
                          <a:latin typeface="Arial" panose="020B0604020202020204" pitchFamily="34" charset="0"/>
                          <a:cs typeface="Arial" panose="020B0604020202020204" pitchFamily="34" charset="0"/>
                        </a:rPr>
                        <a:t> </a:t>
                      </a:r>
                      <a:r>
                        <a:rPr lang="en-MY" sz="1100" b="1" dirty="0" err="1">
                          <a:latin typeface="Arial" panose="020B0604020202020204" pitchFamily="34" charset="0"/>
                          <a:cs typeface="Arial" panose="020B0604020202020204" pitchFamily="34" charset="0"/>
                        </a:rPr>
                        <a:t>Jawatan</a:t>
                      </a:r>
                      <a:endParaRPr lang="en-MY" sz="1100" b="1"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MY" sz="1100" b="1" dirty="0">
                          <a:latin typeface="Arial" panose="020B0604020202020204" pitchFamily="34" charset="0"/>
                          <a:cs typeface="Arial" panose="020B0604020202020204" pitchFamily="34" charset="0"/>
                        </a:rPr>
                        <a:t>:</a:t>
                      </a:r>
                    </a:p>
                  </a:txBody>
                  <a:tcPr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MY" sz="1100" dirty="0">
                        <a:latin typeface="Arial" panose="020B0604020202020204" pitchFamily="34" charset="0"/>
                        <a:cs typeface="Arial" panose="020B0604020202020204" pitchFamily="34" charset="0"/>
                      </a:endParaRPr>
                    </a:p>
                  </a:txBody>
                  <a:tcPr anchor="ctr">
                    <a:lnL w="12700" cap="flat" cmpd="sng" algn="ctr">
                      <a:noFill/>
                      <a:prstDash val="solid"/>
                      <a:round/>
                      <a:headEnd type="none" w="med" len="med"/>
                      <a:tailEnd type="none" w="med" len="med"/>
                    </a:lnL>
                    <a:solidFill>
                      <a:schemeClr val="bg1"/>
                    </a:solidFill>
                  </a:tcPr>
                </a:tc>
                <a:extLst>
                  <a:ext uri="{0D108BD9-81ED-4DB2-BD59-A6C34878D82A}">
                    <a16:rowId xmlns:a16="http://schemas.microsoft.com/office/drawing/2014/main" val="2901928271"/>
                  </a:ext>
                </a:extLst>
              </a:tr>
              <a:tr h="252000">
                <a:tc>
                  <a:txBody>
                    <a:bodyPr/>
                    <a:lstStyle/>
                    <a:p>
                      <a:endParaRPr lang="en-MY" sz="1100" b="1"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MY" sz="1100" b="1" dirty="0">
                          <a:latin typeface="Arial" panose="020B0604020202020204" pitchFamily="34" charset="0"/>
                          <a:cs typeface="Arial" panose="020B0604020202020204" pitchFamily="34" charset="0"/>
                        </a:rPr>
                        <a:t>No. </a:t>
                      </a:r>
                      <a:r>
                        <a:rPr lang="en-MY" sz="1100" b="1" dirty="0" err="1">
                          <a:latin typeface="Arial" panose="020B0604020202020204" pitchFamily="34" charset="0"/>
                          <a:cs typeface="Arial" panose="020B0604020202020204" pitchFamily="34" charset="0"/>
                        </a:rPr>
                        <a:t>Telefon</a:t>
                      </a:r>
                      <a:r>
                        <a:rPr lang="en-MY" sz="1100" b="1" dirty="0">
                          <a:latin typeface="Arial" panose="020B0604020202020204" pitchFamily="34" charset="0"/>
                          <a:cs typeface="Arial" panose="020B0604020202020204" pitchFamily="34" charset="0"/>
                        </a:rPr>
                        <a:t> (H/P)</a:t>
                      </a:r>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MY" sz="1100" b="1" dirty="0">
                          <a:latin typeface="Arial" panose="020B0604020202020204" pitchFamily="34" charset="0"/>
                          <a:cs typeface="Arial" panose="020B0604020202020204" pitchFamily="34" charset="0"/>
                        </a:rPr>
                        <a:t>:</a:t>
                      </a:r>
                    </a:p>
                  </a:txBody>
                  <a:tcPr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MY" sz="1100" dirty="0">
                        <a:latin typeface="Arial" panose="020B0604020202020204" pitchFamily="34" charset="0"/>
                        <a:cs typeface="Arial" panose="020B0604020202020204" pitchFamily="34" charset="0"/>
                      </a:endParaRPr>
                    </a:p>
                  </a:txBody>
                  <a:tcPr anchor="ctr">
                    <a:lnL w="12700" cap="flat" cmpd="sng" algn="ctr">
                      <a:noFill/>
                      <a:prstDash val="solid"/>
                      <a:round/>
                      <a:headEnd type="none" w="med" len="med"/>
                      <a:tailEnd type="none" w="med" len="med"/>
                    </a:lnL>
                    <a:solidFill>
                      <a:schemeClr val="bg1"/>
                    </a:solidFill>
                  </a:tcPr>
                </a:tc>
                <a:extLst>
                  <a:ext uri="{0D108BD9-81ED-4DB2-BD59-A6C34878D82A}">
                    <a16:rowId xmlns:a16="http://schemas.microsoft.com/office/drawing/2014/main" val="408265706"/>
                  </a:ext>
                </a:extLst>
              </a:tr>
              <a:tr h="252000">
                <a:tc>
                  <a:txBody>
                    <a:bodyPr/>
                    <a:lstStyle/>
                    <a:p>
                      <a:endParaRPr lang="en-MY" sz="1100" b="1"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MY" sz="1100" b="1" dirty="0">
                          <a:latin typeface="Arial" panose="020B0604020202020204" pitchFamily="34" charset="0"/>
                          <a:cs typeface="Arial" panose="020B0604020202020204" pitchFamily="34" charset="0"/>
                        </a:rPr>
                        <a:t>E-</a:t>
                      </a:r>
                      <a:r>
                        <a:rPr lang="en-MY" sz="1100" b="1" dirty="0" err="1">
                          <a:latin typeface="Arial" panose="020B0604020202020204" pitchFamily="34" charset="0"/>
                          <a:cs typeface="Arial" panose="020B0604020202020204" pitchFamily="34" charset="0"/>
                        </a:rPr>
                        <a:t>mel</a:t>
                      </a:r>
                      <a:endParaRPr lang="en-MY" sz="1100" b="1"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MY" sz="1100" b="1" dirty="0">
                          <a:latin typeface="Arial" panose="020B0604020202020204" pitchFamily="34" charset="0"/>
                          <a:cs typeface="Arial" panose="020B0604020202020204" pitchFamily="34" charset="0"/>
                        </a:rPr>
                        <a:t>:</a:t>
                      </a:r>
                    </a:p>
                  </a:txBody>
                  <a:tcPr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MY" sz="1100" dirty="0">
                        <a:latin typeface="Arial" panose="020B0604020202020204" pitchFamily="34" charset="0"/>
                        <a:cs typeface="Arial" panose="020B0604020202020204" pitchFamily="34" charset="0"/>
                      </a:endParaRPr>
                    </a:p>
                  </a:txBody>
                  <a:tcPr anchor="ctr">
                    <a:lnL w="12700" cap="flat" cmpd="sng" algn="ctr">
                      <a:noFill/>
                      <a:prstDash val="solid"/>
                      <a:round/>
                      <a:headEnd type="none" w="med" len="med"/>
                      <a:tailEnd type="none" w="med" len="med"/>
                    </a:lnL>
                    <a:solidFill>
                      <a:schemeClr val="bg1"/>
                    </a:solidFill>
                  </a:tcPr>
                </a:tc>
                <a:extLst>
                  <a:ext uri="{0D108BD9-81ED-4DB2-BD59-A6C34878D82A}">
                    <a16:rowId xmlns:a16="http://schemas.microsoft.com/office/drawing/2014/main" val="2523647871"/>
                  </a:ext>
                </a:extLst>
              </a:tr>
              <a:tr h="0">
                <a:tc gridSpan="4">
                  <a:txBody>
                    <a:bodyPr/>
                    <a:lstStyle/>
                    <a:p>
                      <a:endParaRPr lang="en-MY" sz="1100" dirty="0">
                        <a:latin typeface="Arial" panose="020B0604020202020204" pitchFamily="34" charset="0"/>
                        <a:cs typeface="Arial" panose="020B0604020202020204" pitchFamily="34" charset="0"/>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MY"/>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MY"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MY" sz="1200" dirty="0"/>
                    </a:p>
                  </a:txBody>
                  <a:tcPr/>
                </a:tc>
                <a:extLst>
                  <a:ext uri="{0D108BD9-81ED-4DB2-BD59-A6C34878D82A}">
                    <a16:rowId xmlns:a16="http://schemas.microsoft.com/office/drawing/2014/main" val="2638312450"/>
                  </a:ext>
                </a:extLst>
              </a:tr>
              <a:tr h="252000">
                <a:tc>
                  <a:txBody>
                    <a:bodyPr/>
                    <a:lstStyle/>
                    <a:p>
                      <a:pPr marL="0" indent="0"/>
                      <a:r>
                        <a:rPr lang="en-MY" sz="1100" b="1" dirty="0">
                          <a:latin typeface="Arial" panose="020B0604020202020204" pitchFamily="34" charset="0"/>
                          <a:cs typeface="Arial" panose="020B0604020202020204" pitchFamily="34" charset="0"/>
                        </a:rPr>
                        <a:t>b)</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MY" sz="1100" b="1" dirty="0">
                          <a:latin typeface="Arial" panose="020B0604020202020204" pitchFamily="34" charset="0"/>
                          <a:cs typeface="Arial" panose="020B0604020202020204" pitchFamily="34" charset="0"/>
                        </a:rPr>
                        <a:t>Nama </a:t>
                      </a:r>
                      <a:r>
                        <a:rPr lang="en-MY" sz="1100" b="1" dirty="0" err="1">
                          <a:latin typeface="Arial" panose="020B0604020202020204" pitchFamily="34" charset="0"/>
                          <a:cs typeface="Arial" panose="020B0604020202020204" pitchFamily="34" charset="0"/>
                        </a:rPr>
                        <a:t>Pegawai</a:t>
                      </a:r>
                      <a:r>
                        <a:rPr lang="en-MY" sz="1100" b="1" dirty="0">
                          <a:latin typeface="Arial" panose="020B0604020202020204" pitchFamily="34" charset="0"/>
                          <a:cs typeface="Arial" panose="020B0604020202020204" pitchFamily="34" charset="0"/>
                        </a:rPr>
                        <a:t> </a:t>
                      </a:r>
                      <a:r>
                        <a:rPr lang="en-MY" sz="1100" b="1" dirty="0" err="1">
                          <a:latin typeface="Arial" panose="020B0604020202020204" pitchFamily="34" charset="0"/>
                          <a:cs typeface="Arial" panose="020B0604020202020204" pitchFamily="34" charset="0"/>
                        </a:rPr>
                        <a:t>Teknikal</a:t>
                      </a:r>
                      <a:endParaRPr lang="en-MY" sz="1100" b="1"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MY" sz="1100" b="1" dirty="0">
                          <a:latin typeface="Arial" panose="020B0604020202020204" pitchFamily="34" charset="0"/>
                          <a:cs typeface="Arial" panose="020B0604020202020204" pitchFamily="34" charset="0"/>
                        </a:rPr>
                        <a:t>:</a:t>
                      </a:r>
                    </a:p>
                  </a:txBody>
                  <a:tcPr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MY" sz="1100" dirty="0">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11603622"/>
                  </a:ext>
                </a:extLst>
              </a:tr>
              <a:tr h="252000">
                <a:tc>
                  <a:txBody>
                    <a:bodyPr/>
                    <a:lstStyle/>
                    <a:p>
                      <a:endParaRPr lang="en-MY" sz="1100" b="1"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MY" sz="1100" b="1" dirty="0" err="1">
                          <a:latin typeface="Arial" panose="020B0604020202020204" pitchFamily="34" charset="0"/>
                          <a:cs typeface="Arial" panose="020B0604020202020204" pitchFamily="34" charset="0"/>
                        </a:rPr>
                        <a:t>Jawatan</a:t>
                      </a:r>
                      <a:endParaRPr lang="en-MY" sz="1100" b="1"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MY" sz="1100" b="1" dirty="0">
                          <a:latin typeface="Arial" panose="020B0604020202020204" pitchFamily="34" charset="0"/>
                          <a:cs typeface="Arial" panose="020B0604020202020204" pitchFamily="34" charset="0"/>
                        </a:rPr>
                        <a:t>:</a:t>
                      </a:r>
                    </a:p>
                  </a:txBody>
                  <a:tcPr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MY" sz="1100" dirty="0">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918479340"/>
                  </a:ext>
                </a:extLst>
              </a:tr>
              <a:tr h="252000">
                <a:tc>
                  <a:txBody>
                    <a:bodyPr/>
                    <a:lstStyle/>
                    <a:p>
                      <a:endParaRPr lang="en-MY" sz="1100" b="1"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MY" sz="1100" b="1" dirty="0" err="1">
                          <a:latin typeface="Arial" panose="020B0604020202020204" pitchFamily="34" charset="0"/>
                          <a:cs typeface="Arial" panose="020B0604020202020204" pitchFamily="34" charset="0"/>
                        </a:rPr>
                        <a:t>Gred</a:t>
                      </a:r>
                      <a:r>
                        <a:rPr lang="en-MY" sz="1100" b="1" dirty="0">
                          <a:latin typeface="Arial" panose="020B0604020202020204" pitchFamily="34" charset="0"/>
                          <a:cs typeface="Arial" panose="020B0604020202020204" pitchFamily="34" charset="0"/>
                        </a:rPr>
                        <a:t> </a:t>
                      </a:r>
                      <a:r>
                        <a:rPr lang="en-MY" sz="1100" b="1" dirty="0" err="1">
                          <a:latin typeface="Arial" panose="020B0604020202020204" pitchFamily="34" charset="0"/>
                          <a:cs typeface="Arial" panose="020B0604020202020204" pitchFamily="34" charset="0"/>
                        </a:rPr>
                        <a:t>Jawatan</a:t>
                      </a:r>
                      <a:endParaRPr lang="en-MY" sz="1100" b="1"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MY" sz="1100" b="1" dirty="0">
                          <a:latin typeface="Arial" panose="020B0604020202020204" pitchFamily="34" charset="0"/>
                          <a:cs typeface="Arial" panose="020B0604020202020204" pitchFamily="34" charset="0"/>
                        </a:rPr>
                        <a:t>:</a:t>
                      </a:r>
                    </a:p>
                  </a:txBody>
                  <a:tcPr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MY" sz="1100" dirty="0">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90693243"/>
                  </a:ext>
                </a:extLst>
              </a:tr>
              <a:tr h="252000">
                <a:tc>
                  <a:txBody>
                    <a:bodyPr/>
                    <a:lstStyle/>
                    <a:p>
                      <a:endParaRPr lang="en-MY" sz="1100" b="1"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MY" sz="1100" b="1" dirty="0">
                          <a:latin typeface="Arial" panose="020B0604020202020204" pitchFamily="34" charset="0"/>
                          <a:cs typeface="Arial" panose="020B0604020202020204" pitchFamily="34" charset="0"/>
                        </a:rPr>
                        <a:t>No. </a:t>
                      </a:r>
                      <a:r>
                        <a:rPr lang="en-MY" sz="1100" b="1" dirty="0" err="1">
                          <a:latin typeface="Arial" panose="020B0604020202020204" pitchFamily="34" charset="0"/>
                          <a:cs typeface="Arial" panose="020B0604020202020204" pitchFamily="34" charset="0"/>
                        </a:rPr>
                        <a:t>Telefon</a:t>
                      </a:r>
                      <a:r>
                        <a:rPr lang="en-MY" sz="1100" b="1" dirty="0">
                          <a:latin typeface="Arial" panose="020B0604020202020204" pitchFamily="34" charset="0"/>
                          <a:cs typeface="Arial" panose="020B0604020202020204" pitchFamily="34" charset="0"/>
                        </a:rPr>
                        <a:t> (H/P)</a:t>
                      </a:r>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MY" sz="1100" b="1" dirty="0">
                          <a:latin typeface="Arial" panose="020B0604020202020204" pitchFamily="34" charset="0"/>
                          <a:cs typeface="Arial" panose="020B0604020202020204" pitchFamily="34" charset="0"/>
                        </a:rPr>
                        <a:t>:</a:t>
                      </a:r>
                    </a:p>
                  </a:txBody>
                  <a:tcPr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MY" sz="1100" dirty="0">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20703504"/>
                  </a:ext>
                </a:extLst>
              </a:tr>
              <a:tr h="252000">
                <a:tc>
                  <a:txBody>
                    <a:bodyPr/>
                    <a:lstStyle/>
                    <a:p>
                      <a:endParaRPr lang="en-MY" sz="1100" b="1"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MY" sz="1100" b="1" dirty="0">
                          <a:latin typeface="Arial" panose="020B0604020202020204" pitchFamily="34" charset="0"/>
                          <a:cs typeface="Arial" panose="020B0604020202020204" pitchFamily="34" charset="0"/>
                        </a:rPr>
                        <a:t>E-</a:t>
                      </a:r>
                      <a:r>
                        <a:rPr lang="en-MY" sz="1100" b="1" dirty="0" err="1">
                          <a:latin typeface="Arial" panose="020B0604020202020204" pitchFamily="34" charset="0"/>
                          <a:cs typeface="Arial" panose="020B0604020202020204" pitchFamily="34" charset="0"/>
                        </a:rPr>
                        <a:t>mel</a:t>
                      </a:r>
                      <a:endParaRPr lang="en-MY" sz="1100" b="1"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MY" sz="1100" b="1" dirty="0">
                          <a:latin typeface="Arial" panose="020B0604020202020204" pitchFamily="34" charset="0"/>
                          <a:cs typeface="Arial" panose="020B0604020202020204" pitchFamily="34" charset="0"/>
                        </a:rPr>
                        <a:t>:</a:t>
                      </a:r>
                    </a:p>
                  </a:txBody>
                  <a:tcPr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MY" sz="1100" dirty="0">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T w="12700" cap="flat" cmpd="sng" algn="ctr">
                      <a:solidFill>
                        <a:schemeClr val="tx1"/>
                      </a:solidFill>
                      <a:prstDash val="solid"/>
                      <a:round/>
                      <a:headEnd type="none" w="med" len="med"/>
                      <a:tailEnd type="none" w="med" len="med"/>
                    </a:lnT>
                    <a:solidFill>
                      <a:schemeClr val="bg1"/>
                    </a:solidFill>
                  </a:tcPr>
                </a:tc>
                <a:extLst>
                  <a:ext uri="{0D108BD9-81ED-4DB2-BD59-A6C34878D82A}">
                    <a16:rowId xmlns:a16="http://schemas.microsoft.com/office/drawing/2014/main" val="2470803791"/>
                  </a:ext>
                </a:extLst>
              </a:tr>
              <a:tr h="0">
                <a:tc gridSpan="4">
                  <a:txBody>
                    <a:bodyPr/>
                    <a:lstStyle/>
                    <a:p>
                      <a:pPr marL="0" indent="0"/>
                      <a:endParaRPr lang="en-MY" sz="1100" b="1" dirty="0">
                        <a:latin typeface="Arial" panose="020B0604020202020204" pitchFamily="34" charset="0"/>
                        <a:cs typeface="Arial" panose="020B0604020202020204" pitchFamily="34" charset="0"/>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MY" sz="1200" b="1"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MY" sz="1200" b="1"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MY" sz="1200" dirty="0"/>
                    </a:p>
                  </a:txBody>
                  <a:tcPr/>
                </a:tc>
                <a:extLst>
                  <a:ext uri="{0D108BD9-81ED-4DB2-BD59-A6C34878D82A}">
                    <a16:rowId xmlns:a16="http://schemas.microsoft.com/office/drawing/2014/main" val="579931920"/>
                  </a:ext>
                </a:extLst>
              </a:tr>
              <a:tr h="252000">
                <a:tc>
                  <a:txBody>
                    <a:bodyPr/>
                    <a:lstStyle/>
                    <a:p>
                      <a:pPr marL="0" indent="0"/>
                      <a:r>
                        <a:rPr lang="en-MY" sz="1100" b="1" dirty="0">
                          <a:latin typeface="Arial" panose="020B0604020202020204" pitchFamily="34" charset="0"/>
                          <a:cs typeface="Arial" panose="020B0604020202020204" pitchFamily="34" charset="0"/>
                        </a:rPr>
                        <a:t>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MY" sz="1100" b="1" dirty="0">
                          <a:latin typeface="Arial" panose="020B0604020202020204" pitchFamily="34" charset="0"/>
                          <a:cs typeface="Arial" panose="020B0604020202020204" pitchFamily="34" charset="0"/>
                        </a:rPr>
                        <a:t>Nama </a:t>
                      </a:r>
                      <a:r>
                        <a:rPr lang="en-MY" sz="1100" b="1" dirty="0" err="1">
                          <a:latin typeface="Arial" panose="020B0604020202020204" pitchFamily="34" charset="0"/>
                          <a:cs typeface="Arial" panose="020B0604020202020204" pitchFamily="34" charset="0"/>
                        </a:rPr>
                        <a:t>Pegawai</a:t>
                      </a:r>
                      <a:endParaRPr lang="en-MY" sz="1100" b="1"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MY" sz="1100" b="1" dirty="0">
                          <a:latin typeface="Arial" panose="020B0604020202020204" pitchFamily="34" charset="0"/>
                          <a:cs typeface="Arial" panose="020B0604020202020204" pitchFamily="34" charset="0"/>
                        </a:rPr>
                        <a:t>:</a:t>
                      </a:r>
                    </a:p>
                  </a:txBody>
                  <a:tcPr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MY" sz="1100" dirty="0">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50758786"/>
                  </a:ext>
                </a:extLst>
              </a:tr>
              <a:tr h="252000">
                <a:tc>
                  <a:txBody>
                    <a:bodyPr/>
                    <a:lstStyle/>
                    <a:p>
                      <a:endParaRPr lang="en-MY" sz="1100" b="1"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MY" sz="1100" b="1" dirty="0" err="1">
                          <a:latin typeface="Arial" panose="020B0604020202020204" pitchFamily="34" charset="0"/>
                          <a:cs typeface="Arial" panose="020B0604020202020204" pitchFamily="34" charset="0"/>
                        </a:rPr>
                        <a:t>Jawatan</a:t>
                      </a:r>
                      <a:endParaRPr lang="en-MY" sz="1100" b="1"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MY" sz="1100" b="1" dirty="0">
                          <a:latin typeface="Arial" panose="020B0604020202020204" pitchFamily="34" charset="0"/>
                          <a:cs typeface="Arial" panose="020B0604020202020204" pitchFamily="34" charset="0"/>
                        </a:rPr>
                        <a:t>:</a:t>
                      </a:r>
                    </a:p>
                  </a:txBody>
                  <a:tcPr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MY" sz="1100" dirty="0">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59733361"/>
                  </a:ext>
                </a:extLst>
              </a:tr>
              <a:tr h="252000">
                <a:tc>
                  <a:txBody>
                    <a:bodyPr/>
                    <a:lstStyle/>
                    <a:p>
                      <a:endParaRPr lang="en-MY" sz="1100" b="1"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MY" sz="1100" b="1" dirty="0" err="1">
                          <a:latin typeface="Arial" panose="020B0604020202020204" pitchFamily="34" charset="0"/>
                          <a:cs typeface="Arial" panose="020B0604020202020204" pitchFamily="34" charset="0"/>
                        </a:rPr>
                        <a:t>Gred</a:t>
                      </a:r>
                      <a:r>
                        <a:rPr lang="en-MY" sz="1100" b="1" dirty="0">
                          <a:latin typeface="Arial" panose="020B0604020202020204" pitchFamily="34" charset="0"/>
                          <a:cs typeface="Arial" panose="020B0604020202020204" pitchFamily="34" charset="0"/>
                        </a:rPr>
                        <a:t> </a:t>
                      </a:r>
                      <a:r>
                        <a:rPr lang="en-MY" sz="1100" b="1" dirty="0" err="1">
                          <a:latin typeface="Arial" panose="020B0604020202020204" pitchFamily="34" charset="0"/>
                          <a:cs typeface="Arial" panose="020B0604020202020204" pitchFamily="34" charset="0"/>
                        </a:rPr>
                        <a:t>Jawatan</a:t>
                      </a:r>
                      <a:endParaRPr lang="en-MY" sz="1100" b="1"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MY" sz="1100" b="1" dirty="0">
                          <a:latin typeface="Arial" panose="020B0604020202020204" pitchFamily="34" charset="0"/>
                          <a:cs typeface="Arial" panose="020B0604020202020204" pitchFamily="34" charset="0"/>
                        </a:rPr>
                        <a:t>:</a:t>
                      </a:r>
                    </a:p>
                  </a:txBody>
                  <a:tcPr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MY" sz="1100" dirty="0">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10842247"/>
                  </a:ext>
                </a:extLst>
              </a:tr>
              <a:tr h="252000">
                <a:tc>
                  <a:txBody>
                    <a:bodyPr/>
                    <a:lstStyle/>
                    <a:p>
                      <a:endParaRPr lang="en-MY" sz="1100" b="1"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MY" sz="1100" b="1" dirty="0">
                          <a:latin typeface="Arial" panose="020B0604020202020204" pitchFamily="34" charset="0"/>
                          <a:cs typeface="Arial" panose="020B0604020202020204" pitchFamily="34" charset="0"/>
                        </a:rPr>
                        <a:t>No. </a:t>
                      </a:r>
                      <a:r>
                        <a:rPr lang="en-MY" sz="1100" b="1" dirty="0" err="1">
                          <a:latin typeface="Arial" panose="020B0604020202020204" pitchFamily="34" charset="0"/>
                          <a:cs typeface="Arial" panose="020B0604020202020204" pitchFamily="34" charset="0"/>
                        </a:rPr>
                        <a:t>Telefon</a:t>
                      </a:r>
                      <a:r>
                        <a:rPr lang="en-MY" sz="1100" b="1" dirty="0">
                          <a:latin typeface="Arial" panose="020B0604020202020204" pitchFamily="34" charset="0"/>
                          <a:cs typeface="Arial" panose="020B0604020202020204" pitchFamily="34" charset="0"/>
                        </a:rPr>
                        <a:t> (H/P)</a:t>
                      </a:r>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MY" sz="1100" b="1" dirty="0">
                          <a:latin typeface="Arial" panose="020B0604020202020204" pitchFamily="34" charset="0"/>
                          <a:cs typeface="Arial" panose="020B0604020202020204" pitchFamily="34" charset="0"/>
                        </a:rPr>
                        <a:t>:</a:t>
                      </a:r>
                    </a:p>
                  </a:txBody>
                  <a:tcPr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MY" sz="1100" dirty="0">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150883776"/>
                  </a:ext>
                </a:extLst>
              </a:tr>
              <a:tr h="252000">
                <a:tc>
                  <a:txBody>
                    <a:bodyPr/>
                    <a:lstStyle/>
                    <a:p>
                      <a:endParaRPr lang="en-MY" sz="1100" b="1"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MY" sz="1100" b="1" dirty="0">
                          <a:latin typeface="Arial" panose="020B0604020202020204" pitchFamily="34" charset="0"/>
                          <a:cs typeface="Arial" panose="020B0604020202020204" pitchFamily="34" charset="0"/>
                        </a:rPr>
                        <a:t>E-</a:t>
                      </a:r>
                      <a:r>
                        <a:rPr lang="en-MY" sz="1100" b="1" dirty="0" err="1">
                          <a:latin typeface="Arial" panose="020B0604020202020204" pitchFamily="34" charset="0"/>
                          <a:cs typeface="Arial" panose="020B0604020202020204" pitchFamily="34" charset="0"/>
                        </a:rPr>
                        <a:t>mel</a:t>
                      </a:r>
                      <a:endParaRPr lang="en-MY" sz="1100" b="1"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MY" sz="1100" b="1" dirty="0">
                          <a:latin typeface="Arial" panose="020B0604020202020204" pitchFamily="34" charset="0"/>
                          <a:cs typeface="Arial" panose="020B0604020202020204" pitchFamily="34" charset="0"/>
                        </a:rPr>
                        <a:t>:</a:t>
                      </a:r>
                    </a:p>
                  </a:txBody>
                  <a:tcPr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MY" dirty="0"/>
                    </a:p>
                  </a:txBody>
                  <a:tcPr>
                    <a:lnL w="12700" cap="flat" cmpd="sng" algn="ctr">
                      <a:noFill/>
                      <a:prstDash val="solid"/>
                      <a:round/>
                      <a:headEnd type="none" w="med" len="med"/>
                      <a:tailEnd type="none" w="med" len="med"/>
                    </a:lnL>
                    <a:lnT w="12700" cap="flat" cmpd="sng" algn="ctr">
                      <a:solidFill>
                        <a:schemeClr val="tx1"/>
                      </a:solidFill>
                      <a:prstDash val="solid"/>
                      <a:round/>
                      <a:headEnd type="none" w="med" len="med"/>
                      <a:tailEnd type="none" w="med" len="med"/>
                    </a:lnT>
                    <a:solidFill>
                      <a:schemeClr val="bg1"/>
                    </a:solidFill>
                  </a:tcPr>
                </a:tc>
                <a:extLst>
                  <a:ext uri="{0D108BD9-81ED-4DB2-BD59-A6C34878D82A}">
                    <a16:rowId xmlns:a16="http://schemas.microsoft.com/office/drawing/2014/main" val="3041708339"/>
                  </a:ext>
                </a:extLst>
              </a:tr>
            </a:tbl>
          </a:graphicData>
        </a:graphic>
      </p:graphicFrame>
    </p:spTree>
    <p:extLst>
      <p:ext uri="{BB962C8B-B14F-4D97-AF65-F5344CB8AC3E}">
        <p14:creationId xmlns:p14="http://schemas.microsoft.com/office/powerpoint/2010/main" val="362410128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8244DA4-9B40-422A-8E8B-BD663E659F6E}"/>
              </a:ext>
            </a:extLst>
          </p:cNvPr>
          <p:cNvSpPr txBox="1"/>
          <p:nvPr/>
        </p:nvSpPr>
        <p:spPr>
          <a:xfrm>
            <a:off x="482600" y="323336"/>
            <a:ext cx="7958667" cy="461665"/>
          </a:xfrm>
          <a:prstGeom prst="rect">
            <a:avLst/>
          </a:prstGeom>
          <a:noFill/>
        </p:spPr>
        <p:txBody>
          <a:bodyPr wrap="square">
            <a:spAutoFit/>
          </a:bodyPr>
          <a:lstStyle/>
          <a:p>
            <a:pPr algn="ctr"/>
            <a:r>
              <a:rPr lang="ms-MY" sz="2400" b="1" dirty="0">
                <a:latin typeface="Arial" panose="020B0604020202020204" pitchFamily="34" charset="0"/>
                <a:cs typeface="Arial" panose="020B0604020202020204" pitchFamily="34" charset="0"/>
              </a:rPr>
              <a:t>LAMPIRAN 1: CABUTAN MINIT JPICT UTeM</a:t>
            </a:r>
            <a:endParaRPr lang="en-MY" sz="2400" dirty="0"/>
          </a:p>
        </p:txBody>
      </p:sp>
    </p:spTree>
    <p:extLst>
      <p:ext uri="{BB962C8B-B14F-4D97-AF65-F5344CB8AC3E}">
        <p14:creationId xmlns:p14="http://schemas.microsoft.com/office/powerpoint/2010/main" val="23183203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8244DA4-9B40-422A-8E8B-BD663E659F6E}"/>
              </a:ext>
            </a:extLst>
          </p:cNvPr>
          <p:cNvSpPr txBox="1"/>
          <p:nvPr/>
        </p:nvSpPr>
        <p:spPr>
          <a:xfrm>
            <a:off x="855133" y="323334"/>
            <a:ext cx="7393517" cy="461665"/>
          </a:xfrm>
          <a:prstGeom prst="rect">
            <a:avLst/>
          </a:prstGeom>
          <a:noFill/>
        </p:spPr>
        <p:txBody>
          <a:bodyPr wrap="square">
            <a:spAutoFit/>
          </a:bodyPr>
          <a:lstStyle/>
          <a:p>
            <a:pPr algn="ctr"/>
            <a:r>
              <a:rPr lang="ms-MY" sz="2400" b="1" dirty="0">
                <a:latin typeface="Arial" panose="020B0604020202020204" pitchFamily="34" charset="0"/>
                <a:cs typeface="Arial" panose="020B0604020202020204" pitchFamily="34" charset="0"/>
              </a:rPr>
              <a:t>RINGKASAN PROJEK</a:t>
            </a:r>
            <a:endParaRPr lang="en-MY" sz="2400" dirty="0"/>
          </a:p>
        </p:txBody>
      </p:sp>
      <p:sp>
        <p:nvSpPr>
          <p:cNvPr id="6" name="Subtitle 2">
            <a:extLst>
              <a:ext uri="{FF2B5EF4-FFF2-40B4-BE49-F238E27FC236}">
                <a16:creationId xmlns:a16="http://schemas.microsoft.com/office/drawing/2014/main" id="{87CDA926-BB5A-4FA8-B9F1-00E38E3B241B}"/>
              </a:ext>
            </a:extLst>
          </p:cNvPr>
          <p:cNvSpPr txBox="1">
            <a:spLocks/>
          </p:cNvSpPr>
          <p:nvPr/>
        </p:nvSpPr>
        <p:spPr>
          <a:xfrm>
            <a:off x="78377" y="1001486"/>
            <a:ext cx="12113623" cy="5856514"/>
          </a:xfrm>
          <a:prstGeom prst="rect">
            <a:avLst/>
          </a:prstGeom>
          <a:solidFill>
            <a:schemeClr val="bg1"/>
          </a:solidFill>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400050" indent="-400050" algn="just">
              <a:buClr>
                <a:schemeClr val="tx1"/>
              </a:buClr>
              <a:buSzPct val="100000"/>
              <a:buFont typeface="+mj-lt"/>
              <a:buAutoNum type="arabicPeriod"/>
            </a:pPr>
            <a:r>
              <a:rPr lang="ms-MY" sz="1200" dirty="0">
                <a:solidFill>
                  <a:schemeClr val="tx1"/>
                </a:solidFill>
                <a:latin typeface="Arial" panose="020B0604020202020204" pitchFamily="34" charset="0"/>
                <a:cs typeface="Arial" panose="020B0604020202020204" pitchFamily="34" charset="0"/>
              </a:rPr>
              <a:t>(nama PTj/ Fakulti) bercadang untuk melaksanakan </a:t>
            </a:r>
            <a:r>
              <a:rPr lang="ms-MY" sz="1200" b="1" dirty="0">
                <a:solidFill>
                  <a:schemeClr val="tx1"/>
                </a:solidFill>
                <a:latin typeface="Arial" panose="020B0604020202020204" pitchFamily="34" charset="0"/>
                <a:cs typeface="Arial" panose="020B0604020202020204" pitchFamily="34" charset="0"/>
              </a:rPr>
              <a:t>*</a:t>
            </a:r>
            <a:r>
              <a:rPr lang="ms-MY" sz="1200" dirty="0">
                <a:solidFill>
                  <a:schemeClr val="tx1"/>
                </a:solidFill>
                <a:latin typeface="Arial" panose="020B0604020202020204" pitchFamily="34" charset="0"/>
                <a:cs typeface="Arial" panose="020B0604020202020204" pitchFamily="34" charset="0"/>
              </a:rPr>
              <a:t>perolehan perkakasan/ pembangunan sistem/ penaiktarafan sistem/ pembangunan semula sistem/ perolehan perisian/ penaiktarafan rangkaian/ perkhidmatan sewaan/ perkhidmatan pengkomputeran awan/ perkhidmatan langganan data/  bagi (tujuan, liputan projek, rasional teknikal – 5W 1H).</a:t>
            </a:r>
          </a:p>
          <a:p>
            <a:pPr marL="400050" indent="-400050" algn="just">
              <a:buClr>
                <a:schemeClr val="tx1"/>
              </a:buClr>
              <a:buSzPct val="100000"/>
              <a:buFont typeface="+mj-lt"/>
              <a:buAutoNum type="arabicPeriod"/>
            </a:pPr>
            <a:endParaRPr lang="ms-MY" sz="1200" dirty="0">
              <a:solidFill>
                <a:schemeClr val="tx1"/>
              </a:solidFill>
              <a:latin typeface="Arial" panose="020B0604020202020204" pitchFamily="34" charset="0"/>
              <a:cs typeface="Arial" panose="020B0604020202020204" pitchFamily="34" charset="0"/>
            </a:endParaRPr>
          </a:p>
          <a:p>
            <a:pPr marL="400050" indent="-400050" algn="just">
              <a:buClr>
                <a:schemeClr val="tx1"/>
              </a:buClr>
              <a:buSzPct val="100000"/>
              <a:buFont typeface="+mj-lt"/>
              <a:buAutoNum type="arabicPeriod"/>
            </a:pPr>
            <a:r>
              <a:rPr lang="ms-MY" sz="1200" dirty="0">
                <a:solidFill>
                  <a:schemeClr val="tx1"/>
                </a:solidFill>
                <a:latin typeface="Arial" panose="020B0604020202020204" pitchFamily="34" charset="0"/>
                <a:cs typeface="Arial" panose="020B0604020202020204" pitchFamily="34" charset="0"/>
              </a:rPr>
              <a:t>Objektif projek adalah: </a:t>
            </a:r>
          </a:p>
          <a:p>
            <a:pPr marL="447675" algn="just">
              <a:spcBef>
                <a:spcPts val="0"/>
              </a:spcBef>
              <a:defRPr/>
            </a:pPr>
            <a:r>
              <a:rPr lang="ms-MY" sz="1200" dirty="0">
                <a:solidFill>
                  <a:schemeClr val="tx1"/>
                </a:solidFill>
                <a:latin typeface="Arial" panose="020B0604020202020204" pitchFamily="34" charset="0"/>
                <a:cs typeface="Arial" panose="020B0604020202020204" pitchFamily="34" charset="0"/>
              </a:rPr>
              <a:t>Matlamat yang ingin dicapai untuk menyelesaikan masalah sedia ada (business case)</a:t>
            </a:r>
          </a:p>
          <a:p>
            <a:pPr marL="447675" algn="just">
              <a:spcBef>
                <a:spcPts val="0"/>
              </a:spcBef>
              <a:defRPr/>
            </a:pPr>
            <a:endParaRPr lang="ms-MY" sz="1200" dirty="0">
              <a:solidFill>
                <a:schemeClr val="tx1"/>
              </a:solidFill>
              <a:latin typeface="Arial" panose="020B0604020202020204" pitchFamily="34" charset="0"/>
              <a:cs typeface="Arial" panose="020B0604020202020204" pitchFamily="34" charset="0"/>
            </a:endParaRPr>
          </a:p>
          <a:p>
            <a:pPr marL="400050" indent="-400050" algn="just">
              <a:buClr>
                <a:schemeClr val="tx1"/>
              </a:buClr>
              <a:buSzPct val="100000"/>
              <a:buFont typeface="+mj-lt"/>
              <a:buAutoNum type="arabicPeriod" startAt="3"/>
            </a:pPr>
            <a:r>
              <a:rPr lang="ms-MY" sz="1200" dirty="0">
                <a:solidFill>
                  <a:schemeClr val="tx1"/>
                </a:solidFill>
                <a:latin typeface="Arial" panose="020B0604020202020204" pitchFamily="34" charset="0"/>
                <a:cs typeface="Arial" panose="020B0604020202020204" pitchFamily="34" charset="0"/>
              </a:rPr>
              <a:t>Skop projek ini </a:t>
            </a:r>
            <a:r>
              <a:rPr lang="ms-MY" sz="1200">
                <a:solidFill>
                  <a:schemeClr val="tx1"/>
                </a:solidFill>
                <a:latin typeface="Arial" panose="020B0604020202020204" pitchFamily="34" charset="0"/>
                <a:cs typeface="Arial" panose="020B0604020202020204" pitchFamily="34" charset="0"/>
              </a:rPr>
              <a:t>merangkumi : (buang mana yang tidak berkaitan)</a:t>
            </a:r>
            <a:endParaRPr lang="ms-MY" sz="1200" dirty="0">
              <a:solidFill>
                <a:schemeClr val="tx1"/>
              </a:solidFill>
              <a:latin typeface="Arial" panose="020B0604020202020204" pitchFamily="34" charset="0"/>
              <a:cs typeface="Arial" panose="020B0604020202020204" pitchFamily="34" charset="0"/>
            </a:endParaRPr>
          </a:p>
          <a:p>
            <a:pPr marL="898525" indent="-454025" algn="just">
              <a:spcBef>
                <a:spcPts val="0"/>
              </a:spcBef>
              <a:buFont typeface="+mj-lt"/>
              <a:buAutoNum type="alphaLcParenR"/>
              <a:defRPr/>
            </a:pPr>
            <a:r>
              <a:rPr lang="ms-MY" sz="1200" dirty="0">
                <a:solidFill>
                  <a:schemeClr val="tx1"/>
                </a:solidFill>
                <a:latin typeface="Arial" panose="020B0604020202020204" pitchFamily="34" charset="0"/>
                <a:cs typeface="Arial" panose="020B0604020202020204" pitchFamily="34" charset="0"/>
              </a:rPr>
              <a:t>Perolehan Perkakasan ICT (termasuk perkakasan keselamatan)</a:t>
            </a:r>
          </a:p>
          <a:p>
            <a:pPr marL="898525" indent="-454025" algn="just">
              <a:spcBef>
                <a:spcPts val="0"/>
              </a:spcBef>
              <a:buFont typeface="+mj-lt"/>
              <a:buAutoNum type="alphaLcParenR"/>
              <a:defRPr/>
            </a:pPr>
            <a:r>
              <a:rPr lang="ms-MY" sz="1200" dirty="0">
                <a:solidFill>
                  <a:schemeClr val="tx1"/>
                </a:solidFill>
                <a:latin typeface="Arial" panose="020B0604020202020204" pitchFamily="34" charset="0"/>
                <a:cs typeface="Arial" panose="020B0604020202020204" pitchFamily="34" charset="0"/>
              </a:rPr>
              <a:t>Pembangunan Sistem Aplikasi </a:t>
            </a:r>
          </a:p>
          <a:p>
            <a:pPr marL="898525" indent="-454025" algn="just">
              <a:buFont typeface="+mj-lt"/>
              <a:buAutoNum type="alphaLcParenR"/>
            </a:pPr>
            <a:r>
              <a:rPr lang="ms-MY" sz="1200" dirty="0">
                <a:solidFill>
                  <a:schemeClr val="tx1"/>
                </a:solidFill>
                <a:latin typeface="Arial" panose="020B0604020202020204" pitchFamily="34" charset="0"/>
                <a:cs typeface="Arial" panose="020B0604020202020204" pitchFamily="34" charset="0"/>
              </a:rPr>
              <a:t>Perolehan Perisian (termasuk perisian keselamatan)</a:t>
            </a:r>
          </a:p>
          <a:p>
            <a:pPr marL="898525" indent="-454025" algn="just">
              <a:buFont typeface="+mj-lt"/>
              <a:buAutoNum type="alphaLcParenR"/>
            </a:pPr>
            <a:r>
              <a:rPr lang="ms-MY" sz="1200" dirty="0">
                <a:solidFill>
                  <a:schemeClr val="tx1"/>
                </a:solidFill>
                <a:latin typeface="Arial" panose="020B0604020202020204" pitchFamily="34" charset="0"/>
                <a:cs typeface="Arial" panose="020B0604020202020204" pitchFamily="34" charset="0"/>
              </a:rPr>
              <a:t>Perolehan Rangkaian dan Peralatan Rangkaian</a:t>
            </a:r>
          </a:p>
          <a:p>
            <a:pPr marL="898525" indent="-454025" algn="just">
              <a:spcBef>
                <a:spcPts val="0"/>
              </a:spcBef>
              <a:buFont typeface="+mj-lt"/>
              <a:buAutoNum type="alphaLcParenR"/>
              <a:defRPr/>
            </a:pPr>
            <a:r>
              <a:rPr lang="ms-MY" sz="1200" dirty="0">
                <a:solidFill>
                  <a:schemeClr val="tx1"/>
                </a:solidFill>
                <a:latin typeface="Arial" panose="020B0604020202020204" pitchFamily="34" charset="0"/>
                <a:cs typeface="Arial" panose="020B0604020202020204" pitchFamily="34" charset="0"/>
              </a:rPr>
              <a:t>Perolehan Perkhidmatan ICT seperti:</a:t>
            </a:r>
          </a:p>
          <a:p>
            <a:pPr marL="444500" algn="just">
              <a:spcBef>
                <a:spcPts val="0"/>
              </a:spcBef>
              <a:defRPr/>
            </a:pPr>
            <a:r>
              <a:rPr lang="ms-MY" sz="1200" dirty="0">
                <a:solidFill>
                  <a:schemeClr val="tx1"/>
                </a:solidFill>
                <a:latin typeface="Arial" panose="020B0604020202020204" pitchFamily="34" charset="0"/>
                <a:cs typeface="Arial" panose="020B0604020202020204" pitchFamily="34" charset="0"/>
              </a:rPr>
              <a:t>	i.   Sewaan Perkakasan dan Rangkaian</a:t>
            </a:r>
          </a:p>
          <a:p>
            <a:pPr marL="444500" algn="just">
              <a:spcBef>
                <a:spcPts val="0"/>
              </a:spcBef>
              <a:defRPr/>
            </a:pPr>
            <a:r>
              <a:rPr lang="ms-MY" sz="1200" dirty="0">
                <a:solidFill>
                  <a:schemeClr val="tx1"/>
                </a:solidFill>
                <a:latin typeface="Arial" panose="020B0604020202020204" pitchFamily="34" charset="0"/>
                <a:cs typeface="Arial" panose="020B0604020202020204" pitchFamily="34" charset="0"/>
              </a:rPr>
              <a:t>	ii.  Migrasi Data</a:t>
            </a:r>
          </a:p>
          <a:p>
            <a:pPr marL="444500" algn="just">
              <a:spcBef>
                <a:spcPts val="0"/>
              </a:spcBef>
              <a:defRPr/>
            </a:pPr>
            <a:r>
              <a:rPr lang="ms-MY" sz="1200" dirty="0">
                <a:solidFill>
                  <a:schemeClr val="tx1"/>
                </a:solidFill>
                <a:latin typeface="Arial" panose="020B0604020202020204" pitchFamily="34" charset="0"/>
                <a:cs typeface="Arial" panose="020B0604020202020204" pitchFamily="34" charset="0"/>
              </a:rPr>
              <a:t>	iii. Pengurusan Terurus (Manage Services)</a:t>
            </a:r>
          </a:p>
          <a:p>
            <a:pPr marL="444500" algn="just">
              <a:spcBef>
                <a:spcPts val="0"/>
              </a:spcBef>
              <a:defRPr/>
            </a:pPr>
            <a:r>
              <a:rPr lang="ms-MY" sz="1200" dirty="0">
                <a:solidFill>
                  <a:schemeClr val="tx1"/>
                </a:solidFill>
                <a:latin typeface="Arial" panose="020B0604020202020204" pitchFamily="34" charset="0"/>
                <a:cs typeface="Arial" panose="020B0604020202020204" pitchFamily="34" charset="0"/>
              </a:rPr>
              <a:t>	iv. Langganan Platform/ Sistem/ Data</a:t>
            </a:r>
          </a:p>
          <a:p>
            <a:pPr marL="444500" algn="just">
              <a:spcBef>
                <a:spcPts val="0"/>
              </a:spcBef>
              <a:defRPr/>
            </a:pPr>
            <a:r>
              <a:rPr lang="ms-MY" sz="1200" dirty="0">
                <a:solidFill>
                  <a:schemeClr val="tx1"/>
                </a:solidFill>
                <a:latin typeface="Arial" panose="020B0604020202020204" pitchFamily="34" charset="0"/>
                <a:cs typeface="Arial" panose="020B0604020202020204" pitchFamily="34" charset="0"/>
              </a:rPr>
              <a:t>	v.  Latihan</a:t>
            </a:r>
          </a:p>
          <a:p>
            <a:pPr marL="444500" algn="just">
              <a:spcBef>
                <a:spcPts val="0"/>
              </a:spcBef>
              <a:defRPr/>
            </a:pPr>
            <a:r>
              <a:rPr lang="ms-MY" sz="1200" dirty="0">
                <a:solidFill>
                  <a:schemeClr val="tx1"/>
                </a:solidFill>
                <a:latin typeface="Arial" panose="020B0604020202020204" pitchFamily="34" charset="0"/>
                <a:cs typeface="Arial" panose="020B0604020202020204" pitchFamily="34" charset="0"/>
              </a:rPr>
              <a:t>	vi. Pengurusan Perubahan</a:t>
            </a:r>
          </a:p>
          <a:p>
            <a:pPr marL="444500" algn="just">
              <a:spcBef>
                <a:spcPts val="0"/>
              </a:spcBef>
              <a:defRPr/>
            </a:pPr>
            <a:r>
              <a:rPr lang="ms-MY" sz="1200" dirty="0">
                <a:solidFill>
                  <a:schemeClr val="tx1"/>
                </a:solidFill>
                <a:latin typeface="Arial" panose="020B0604020202020204" pitchFamily="34" charset="0"/>
                <a:cs typeface="Arial" panose="020B0604020202020204" pitchFamily="34" charset="0"/>
              </a:rPr>
              <a:t>	vii.Pengurusan Projek</a:t>
            </a:r>
          </a:p>
          <a:p>
            <a:pPr marL="444500" algn="just">
              <a:spcBef>
                <a:spcPts val="0"/>
              </a:spcBef>
              <a:defRPr/>
            </a:pPr>
            <a:r>
              <a:rPr lang="ms-MY" sz="1200" dirty="0">
                <a:solidFill>
                  <a:schemeClr val="tx1"/>
                </a:solidFill>
                <a:latin typeface="Arial" panose="020B0604020202020204" pitchFamily="34" charset="0"/>
                <a:cs typeface="Arial" panose="020B0604020202020204" pitchFamily="34" charset="0"/>
              </a:rPr>
              <a:t>	viii.</a:t>
            </a:r>
            <a:r>
              <a:rPr lang="ms-MY" sz="1200" i="1" dirty="0">
                <a:solidFill>
                  <a:schemeClr val="tx1"/>
                </a:solidFill>
                <a:latin typeface="Arial" panose="020B0604020202020204" pitchFamily="34" charset="0"/>
                <a:cs typeface="Arial" panose="020B0604020202020204" pitchFamily="34" charset="0"/>
              </a:rPr>
              <a:t>Independent Verification &amp; Validation</a:t>
            </a:r>
            <a:r>
              <a:rPr lang="ms-MY" sz="1200" dirty="0">
                <a:solidFill>
                  <a:schemeClr val="tx1"/>
                </a:solidFill>
                <a:latin typeface="Arial" panose="020B0604020202020204" pitchFamily="34" charset="0"/>
                <a:cs typeface="Arial" panose="020B0604020202020204" pitchFamily="34" charset="0"/>
              </a:rPr>
              <a:t> (IV&amp;V) atau </a:t>
            </a:r>
            <a:r>
              <a:rPr lang="ms-MY" sz="1200" i="1" dirty="0">
                <a:solidFill>
                  <a:schemeClr val="tx1"/>
                </a:solidFill>
                <a:latin typeface="Arial" panose="020B0604020202020204" pitchFamily="34" charset="0"/>
                <a:cs typeface="Arial" panose="020B0604020202020204" pitchFamily="34" charset="0"/>
              </a:rPr>
              <a:t>Verification &amp; Validation </a:t>
            </a:r>
            <a:r>
              <a:rPr lang="ms-MY" sz="1200" dirty="0">
                <a:solidFill>
                  <a:schemeClr val="tx1"/>
                </a:solidFill>
                <a:latin typeface="Arial" panose="020B0604020202020204" pitchFamily="34" charset="0"/>
                <a:cs typeface="Arial" panose="020B0604020202020204" pitchFamily="34" charset="0"/>
              </a:rPr>
              <a:t>(V&amp;V)</a:t>
            </a:r>
          </a:p>
          <a:p>
            <a:pPr marL="444500" algn="just">
              <a:spcBef>
                <a:spcPts val="0"/>
              </a:spcBef>
              <a:defRPr/>
            </a:pPr>
            <a:r>
              <a:rPr lang="ms-MY" sz="1200" dirty="0">
                <a:solidFill>
                  <a:schemeClr val="tx1"/>
                </a:solidFill>
                <a:latin typeface="Arial" panose="020B0604020202020204" pitchFamily="34" charset="0"/>
                <a:cs typeface="Arial" panose="020B0604020202020204" pitchFamily="34" charset="0"/>
              </a:rPr>
              <a:t>	ix.  </a:t>
            </a:r>
            <a:r>
              <a:rPr lang="ms-MY" sz="1200" i="1" dirty="0">
                <a:solidFill>
                  <a:schemeClr val="tx1"/>
                </a:solidFill>
                <a:latin typeface="Arial" panose="020B0604020202020204" pitchFamily="34" charset="0"/>
                <a:cs typeface="Arial" panose="020B0604020202020204" pitchFamily="34" charset="0"/>
              </a:rPr>
              <a:t>Security Posture Assessment </a:t>
            </a:r>
            <a:r>
              <a:rPr lang="ms-MY" sz="1200" dirty="0">
                <a:solidFill>
                  <a:schemeClr val="tx1"/>
                </a:solidFill>
                <a:latin typeface="Arial" panose="020B0604020202020204" pitchFamily="34" charset="0"/>
                <a:cs typeface="Arial" panose="020B0604020202020204" pitchFamily="34" charset="0"/>
              </a:rPr>
              <a:t>(SPA)</a:t>
            </a:r>
          </a:p>
          <a:p>
            <a:pPr marL="444500" algn="just">
              <a:spcBef>
                <a:spcPts val="0"/>
              </a:spcBef>
              <a:defRPr/>
            </a:pPr>
            <a:r>
              <a:rPr lang="ms-MY" sz="1200" dirty="0">
                <a:solidFill>
                  <a:schemeClr val="tx1"/>
                </a:solidFill>
                <a:latin typeface="Arial" panose="020B0604020202020204" pitchFamily="34" charset="0"/>
                <a:cs typeface="Arial" panose="020B0604020202020204" pitchFamily="34" charset="0"/>
              </a:rPr>
              <a:t>f)      Lain-lain Perkakasan/Perkhidmatan bukan ICT </a:t>
            </a:r>
          </a:p>
          <a:p>
            <a:pPr marL="1355725" lvl="1" indent="-454025" algn="just">
              <a:spcBef>
                <a:spcPts val="0"/>
              </a:spcBef>
              <a:buFont typeface="+mj-lt"/>
              <a:buAutoNum type="romanLcPeriod"/>
              <a:defRPr/>
            </a:pPr>
            <a:r>
              <a:rPr lang="ms-MY" sz="1200" dirty="0">
                <a:solidFill>
                  <a:schemeClr val="tx1"/>
                </a:solidFill>
                <a:latin typeface="Arial" panose="020B0604020202020204" pitchFamily="34" charset="0"/>
                <a:cs typeface="Arial" panose="020B0604020202020204" pitchFamily="34" charset="0"/>
              </a:rPr>
              <a:t>Perkakasan bukan ICT/ M&amp;E/ fizikal yang menyokong  projek ICT</a:t>
            </a:r>
          </a:p>
          <a:p>
            <a:pPr marL="1355725" lvl="1" indent="-454025" algn="just">
              <a:spcBef>
                <a:spcPts val="0"/>
              </a:spcBef>
              <a:buFont typeface="+mj-lt"/>
              <a:buAutoNum type="romanLcPeriod"/>
              <a:defRPr/>
            </a:pPr>
            <a:r>
              <a:rPr lang="ms-MY" sz="1200" dirty="0">
                <a:solidFill>
                  <a:schemeClr val="tx1"/>
                </a:solidFill>
                <a:latin typeface="Arial" panose="020B0604020202020204" pitchFamily="34" charset="0"/>
                <a:cs typeface="Arial" panose="020B0604020202020204" pitchFamily="34" charset="0"/>
              </a:rPr>
              <a:t>Perkhidmatan bukan ICT/ M&amp;E/ fizikal yang menyokong projek ICT</a:t>
            </a:r>
          </a:p>
          <a:p>
            <a:pPr marL="444500" algn="just">
              <a:spcBef>
                <a:spcPts val="0"/>
              </a:spcBef>
              <a:defRPr/>
            </a:pPr>
            <a:r>
              <a:rPr lang="ms-MY" altLang="ko-KR" sz="1200" kern="1200" noProof="0" dirty="0">
                <a:solidFill>
                  <a:schemeClr val="tx1"/>
                </a:solidFill>
                <a:latin typeface="Arial" panose="020B0604020202020204" pitchFamily="34" charset="0"/>
                <a:ea typeface="+mn-ea"/>
                <a:cs typeface="Arial" panose="020B0604020202020204" pitchFamily="34" charset="0"/>
              </a:rPr>
              <a:t>g)   </a:t>
            </a:r>
            <a:r>
              <a:rPr lang="ms-MY" altLang="ko-KR" sz="1200" dirty="0">
                <a:solidFill>
                  <a:schemeClr val="tx1"/>
                </a:solidFill>
                <a:latin typeface="Arial" panose="020B0604020202020204" pitchFamily="34" charset="0"/>
                <a:cs typeface="Arial" panose="020B0604020202020204" pitchFamily="34" charset="0"/>
              </a:rPr>
              <a:t>Perkhidmatan Pengkomputeran Awan </a:t>
            </a:r>
            <a:endParaRPr lang="ms-MY" sz="1200" dirty="0">
              <a:solidFill>
                <a:schemeClr val="tx1"/>
              </a:solidFill>
              <a:latin typeface="Arial" panose="020B0604020202020204" pitchFamily="34" charset="0"/>
              <a:cs typeface="Arial" panose="020B0604020202020204" pitchFamily="34" charset="0"/>
            </a:endParaRPr>
          </a:p>
          <a:p>
            <a:pPr lvl="0" algn="r">
              <a:buClr>
                <a:schemeClr val="accent1"/>
              </a:buClr>
              <a:buSzPct val="73000"/>
            </a:pPr>
            <a:endParaRPr lang="en-US" sz="1200" dirty="0">
              <a:solidFill>
                <a:srgbClr val="FF0000"/>
              </a:solidFill>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8AFED9C5-D782-4E90-85E9-C90BD7F0613A}"/>
              </a:ext>
            </a:extLst>
          </p:cNvPr>
          <p:cNvSpPr txBox="1"/>
          <p:nvPr/>
        </p:nvSpPr>
        <p:spPr>
          <a:xfrm>
            <a:off x="187184" y="6588442"/>
            <a:ext cx="3614253" cy="307777"/>
          </a:xfrm>
          <a:prstGeom prst="rect">
            <a:avLst/>
          </a:prstGeom>
          <a:noFill/>
        </p:spPr>
        <p:txBody>
          <a:bodyPr wrap="square">
            <a:spAutoFit/>
          </a:bodyPr>
          <a:lstStyle/>
          <a:p>
            <a:pPr>
              <a:buClr>
                <a:schemeClr val="accent1"/>
              </a:buClr>
              <a:buSzPct val="73000"/>
            </a:pPr>
            <a:r>
              <a:rPr lang="ms-MY" sz="1400" b="1" dirty="0">
                <a:solidFill>
                  <a:schemeClr val="tx1"/>
                </a:solidFill>
                <a:latin typeface="Arial" panose="020B0604020202020204" pitchFamily="34" charset="0"/>
                <a:cs typeface="Arial" panose="020B0604020202020204" pitchFamily="34" charset="0"/>
              </a:rPr>
              <a:t>*</a:t>
            </a:r>
            <a:r>
              <a:rPr lang="ms-MY" sz="1400" dirty="0">
                <a:solidFill>
                  <a:schemeClr val="tx1"/>
                </a:solidFill>
                <a:latin typeface="Arial" panose="020B0604020202020204" pitchFamily="34" charset="0"/>
                <a:cs typeface="Arial" panose="020B0604020202020204" pitchFamily="34" charset="0"/>
              </a:rPr>
              <a:t>Padam (delete) yang tidak berkaitan</a:t>
            </a:r>
          </a:p>
        </p:txBody>
      </p:sp>
    </p:spTree>
    <p:extLst>
      <p:ext uri="{BB962C8B-B14F-4D97-AF65-F5344CB8AC3E}">
        <p14:creationId xmlns:p14="http://schemas.microsoft.com/office/powerpoint/2010/main" val="27618324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8244DA4-9B40-422A-8E8B-BD663E659F6E}"/>
              </a:ext>
            </a:extLst>
          </p:cNvPr>
          <p:cNvSpPr txBox="1"/>
          <p:nvPr/>
        </p:nvSpPr>
        <p:spPr>
          <a:xfrm>
            <a:off x="482600" y="323336"/>
            <a:ext cx="7958667" cy="461665"/>
          </a:xfrm>
          <a:prstGeom prst="rect">
            <a:avLst/>
          </a:prstGeom>
          <a:noFill/>
        </p:spPr>
        <p:txBody>
          <a:bodyPr wrap="square">
            <a:spAutoFit/>
          </a:bodyPr>
          <a:lstStyle/>
          <a:p>
            <a:pPr algn="ctr"/>
            <a:r>
              <a:rPr lang="ms-MY" sz="2400" b="1" dirty="0">
                <a:latin typeface="Arial" panose="020B0604020202020204" pitchFamily="34" charset="0"/>
                <a:cs typeface="Arial" panose="020B0604020202020204" pitchFamily="34" charset="0"/>
              </a:rPr>
              <a:t>LAMPIRAN 2: SURAT KELULUSAN PERUNTUKAN</a:t>
            </a:r>
            <a:endParaRPr lang="en-MY" sz="2400" dirty="0"/>
          </a:p>
        </p:txBody>
      </p:sp>
    </p:spTree>
    <p:extLst>
      <p:ext uri="{BB962C8B-B14F-4D97-AF65-F5344CB8AC3E}">
        <p14:creationId xmlns:p14="http://schemas.microsoft.com/office/powerpoint/2010/main" val="232736390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txBox="1">
            <a:spLocks/>
          </p:cNvSpPr>
          <p:nvPr/>
        </p:nvSpPr>
        <p:spPr>
          <a:xfrm>
            <a:off x="673374" y="2649470"/>
            <a:ext cx="4591880" cy="2228988"/>
          </a:xfrm>
          <a:prstGeom prst="rect">
            <a:avLst/>
          </a:prstGeom>
        </p:spPr>
        <p:txBody>
          <a:bodyPr vert="horz" lIns="91440" tIns="45720" rIns="91440" bIns="45720" rtlCol="0" anchor="b">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50000"/>
              </a:lnSpc>
            </a:pPr>
            <a:r>
              <a:rPr lang="en-MY" dirty="0" err="1">
                <a:solidFill>
                  <a:schemeClr val="bg1"/>
                </a:solidFill>
                <a:effectLst>
                  <a:outerShdw blurRad="38100" dist="38100" dir="2700000" algn="tl">
                    <a:srgbClr val="000000">
                      <a:alpha val="43137"/>
                    </a:srgbClr>
                  </a:outerShdw>
                </a:effectLst>
                <a:latin typeface="Anitto" panose="02000500000000000000" pitchFamily="2" charset="0"/>
              </a:rPr>
              <a:t>Terima</a:t>
            </a:r>
            <a:r>
              <a:rPr lang="en-MY" dirty="0">
                <a:solidFill>
                  <a:schemeClr val="bg1"/>
                </a:solidFill>
                <a:effectLst>
                  <a:outerShdw blurRad="38100" dist="38100" dir="2700000" algn="tl">
                    <a:srgbClr val="000000">
                      <a:alpha val="43137"/>
                    </a:srgbClr>
                  </a:outerShdw>
                </a:effectLst>
                <a:latin typeface="Anitto" panose="02000500000000000000" pitchFamily="2" charset="0"/>
              </a:rPr>
              <a:t>                </a:t>
            </a:r>
            <a:br>
              <a:rPr lang="en-MY" dirty="0">
                <a:solidFill>
                  <a:schemeClr val="bg1"/>
                </a:solidFill>
                <a:effectLst>
                  <a:outerShdw blurRad="38100" dist="38100" dir="2700000" algn="tl">
                    <a:srgbClr val="000000">
                      <a:alpha val="43137"/>
                    </a:srgbClr>
                  </a:outerShdw>
                </a:effectLst>
                <a:latin typeface="Anitto" panose="02000500000000000000" pitchFamily="2" charset="0"/>
              </a:rPr>
            </a:br>
            <a:r>
              <a:rPr lang="en-MY" dirty="0">
                <a:solidFill>
                  <a:schemeClr val="bg1"/>
                </a:solidFill>
                <a:effectLst>
                  <a:outerShdw blurRad="38100" dist="38100" dir="2700000" algn="tl">
                    <a:srgbClr val="000000">
                      <a:alpha val="43137"/>
                    </a:srgbClr>
                  </a:outerShdw>
                </a:effectLst>
                <a:latin typeface="Anitto" panose="02000500000000000000" pitchFamily="2" charset="0"/>
              </a:rPr>
              <a:t>   </a:t>
            </a:r>
            <a:r>
              <a:rPr lang="en-MY" dirty="0" err="1">
                <a:solidFill>
                  <a:schemeClr val="bg1"/>
                </a:solidFill>
                <a:effectLst>
                  <a:outerShdw blurRad="38100" dist="38100" dir="2700000" algn="tl">
                    <a:srgbClr val="000000">
                      <a:alpha val="43137"/>
                    </a:srgbClr>
                  </a:outerShdw>
                </a:effectLst>
                <a:latin typeface="Anitto" panose="02000500000000000000" pitchFamily="2" charset="0"/>
              </a:rPr>
              <a:t>Kasih</a:t>
            </a:r>
            <a:r>
              <a:rPr lang="en-MY" dirty="0">
                <a:solidFill>
                  <a:schemeClr val="bg1"/>
                </a:solidFill>
                <a:effectLst>
                  <a:outerShdw blurRad="38100" dist="38100" dir="2700000" algn="tl">
                    <a:srgbClr val="000000">
                      <a:alpha val="43137"/>
                    </a:srgbClr>
                  </a:outerShdw>
                </a:effectLst>
                <a:latin typeface="Anitto" panose="02000500000000000000" pitchFamily="2" charset="0"/>
              </a:rPr>
              <a:t>  </a:t>
            </a:r>
          </a:p>
        </p:txBody>
      </p:sp>
    </p:spTree>
    <p:extLst>
      <p:ext uri="{BB962C8B-B14F-4D97-AF65-F5344CB8AC3E}">
        <p14:creationId xmlns:p14="http://schemas.microsoft.com/office/powerpoint/2010/main" val="23524804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8244DA4-9B40-422A-8E8B-BD663E659F6E}"/>
              </a:ext>
            </a:extLst>
          </p:cNvPr>
          <p:cNvSpPr txBox="1"/>
          <p:nvPr/>
        </p:nvSpPr>
        <p:spPr>
          <a:xfrm>
            <a:off x="855133" y="323334"/>
            <a:ext cx="7393517" cy="461665"/>
          </a:xfrm>
          <a:prstGeom prst="rect">
            <a:avLst/>
          </a:prstGeom>
          <a:noFill/>
        </p:spPr>
        <p:txBody>
          <a:bodyPr wrap="square">
            <a:spAutoFit/>
          </a:bodyPr>
          <a:lstStyle/>
          <a:p>
            <a:pPr algn="ctr"/>
            <a:r>
              <a:rPr lang="en-MY" sz="2400" b="1" dirty="0">
                <a:latin typeface="Arial" panose="020B0604020202020204" pitchFamily="34" charset="0"/>
                <a:cs typeface="Arial" panose="020B0604020202020204" pitchFamily="34" charset="0"/>
              </a:rPr>
              <a:t>PENERANGAN</a:t>
            </a:r>
            <a:r>
              <a:rPr lang="en-MY" sz="2400" b="1" baseline="0" dirty="0">
                <a:latin typeface="Arial" panose="020B0604020202020204" pitchFamily="34" charset="0"/>
                <a:cs typeface="Arial" panose="020B0604020202020204" pitchFamily="34" charset="0"/>
              </a:rPr>
              <a:t> SKOP PROJEK (RUJUKAN)</a:t>
            </a:r>
            <a:endParaRPr lang="en-MY" sz="2400" dirty="0"/>
          </a:p>
        </p:txBody>
      </p:sp>
      <p:sp>
        <p:nvSpPr>
          <p:cNvPr id="7" name="Rectangle 6">
            <a:extLst>
              <a:ext uri="{FF2B5EF4-FFF2-40B4-BE49-F238E27FC236}">
                <a16:creationId xmlns:a16="http://schemas.microsoft.com/office/drawing/2014/main" id="{EEABC0EF-86BF-4744-B3D7-D22012BD05F1}"/>
              </a:ext>
            </a:extLst>
          </p:cNvPr>
          <p:cNvSpPr/>
          <p:nvPr/>
        </p:nvSpPr>
        <p:spPr>
          <a:xfrm>
            <a:off x="158750" y="1102509"/>
            <a:ext cx="11874500" cy="5232202"/>
          </a:xfrm>
          <a:prstGeom prst="rect">
            <a:avLst/>
          </a:prstGeom>
          <a:solidFill>
            <a:schemeClr val="bg1"/>
          </a:solidFill>
        </p:spPr>
        <p:txBody>
          <a:bodyPr wrap="square">
            <a:spAutoFit/>
          </a:bodyPr>
          <a:lstStyle/>
          <a:p>
            <a:pPr algn="just"/>
            <a:endParaRPr lang="ms-MY" sz="1200" b="0" i="0" u="none" strike="noStrike" baseline="0" dirty="0">
              <a:solidFill>
                <a:srgbClr val="000000"/>
              </a:solidFill>
              <a:latin typeface="Arial" panose="020B0604020202020204" pitchFamily="34" charset="0"/>
            </a:endParaRPr>
          </a:p>
          <a:p>
            <a:pPr marL="342900" indent="-342900" algn="just">
              <a:buFont typeface="+mj-lt"/>
              <a:buAutoNum type="arabicPeriod"/>
            </a:pPr>
            <a:r>
              <a:rPr lang="ms-MY" sz="1400" b="1" i="0" u="none" strike="noStrike" baseline="0" dirty="0">
                <a:solidFill>
                  <a:srgbClr val="000000"/>
                </a:solidFill>
                <a:latin typeface="Arial" panose="020B0604020202020204" pitchFamily="34" charset="0"/>
              </a:rPr>
              <a:t>Pembangunan Sistem Aplikasi </a:t>
            </a:r>
            <a:r>
              <a:rPr lang="ms-MY" sz="1400" b="0" i="0" u="none" strike="noStrike" baseline="0" dirty="0">
                <a:solidFill>
                  <a:srgbClr val="000000"/>
                </a:solidFill>
                <a:latin typeface="Arial" panose="020B0604020202020204" pitchFamily="34" charset="0"/>
              </a:rPr>
              <a:t>yang dimaksudkan merangkumi pembangunan sistem aplikasi menggunakan perisian pembangunan, </a:t>
            </a:r>
            <a:r>
              <a:rPr lang="ms-MY" sz="1400" b="0" i="1" u="none" strike="noStrike" baseline="0" dirty="0">
                <a:solidFill>
                  <a:srgbClr val="000000"/>
                </a:solidFill>
                <a:latin typeface="Arial" panose="020B0604020202020204" pitchFamily="34" charset="0"/>
              </a:rPr>
              <a:t>customization </a:t>
            </a:r>
            <a:r>
              <a:rPr lang="ms-MY" sz="1400" b="0" i="0" u="none" strike="noStrike" baseline="0" dirty="0">
                <a:solidFill>
                  <a:srgbClr val="000000"/>
                </a:solidFill>
                <a:latin typeface="Arial" panose="020B0604020202020204" pitchFamily="34" charset="0"/>
              </a:rPr>
              <a:t>dan/atau integrasi; </a:t>
            </a:r>
          </a:p>
          <a:p>
            <a:pPr marL="342900" indent="-342900" algn="just">
              <a:buFont typeface="+mj-lt"/>
              <a:buAutoNum type="arabicPeriod"/>
            </a:pPr>
            <a:endParaRPr lang="ms-MY" sz="1400" b="0" i="0" u="none" strike="noStrike" baseline="0" dirty="0">
              <a:solidFill>
                <a:srgbClr val="000000"/>
              </a:solidFill>
              <a:latin typeface="Arial" panose="020B0604020202020204" pitchFamily="34" charset="0"/>
            </a:endParaRPr>
          </a:p>
          <a:p>
            <a:pPr marL="342900" indent="-342900" algn="just">
              <a:buFont typeface="+mj-lt"/>
              <a:buAutoNum type="arabicPeriod"/>
            </a:pPr>
            <a:r>
              <a:rPr lang="ms-MY" sz="1400" b="1" i="0" u="none" strike="noStrike" baseline="0" dirty="0">
                <a:latin typeface="Arial" panose="020B0604020202020204" pitchFamily="34" charset="0"/>
              </a:rPr>
              <a:t>Perkakasan ICT </a:t>
            </a:r>
            <a:r>
              <a:rPr lang="ms-MY" sz="1400" b="0" i="0" u="none" strike="noStrike" baseline="0" dirty="0">
                <a:latin typeface="Arial" panose="020B0604020202020204" pitchFamily="34" charset="0"/>
              </a:rPr>
              <a:t>yang dimaksudkan merangkumi semua jenis perkakasan atau peranti elektronik yang diperlukan untuk melaksanakan sesuatu projek ICT, iaitu peralatan input/output (contoh: pencetak</a:t>
            </a:r>
            <a:r>
              <a:rPr lang="ms-MY" sz="1400" b="0" i="1" u="none" strike="noStrike" baseline="0" dirty="0">
                <a:latin typeface="Arial" panose="020B0604020202020204" pitchFamily="34" charset="0"/>
              </a:rPr>
              <a:t>, </a:t>
            </a:r>
            <a:r>
              <a:rPr lang="ms-MY" sz="1400" b="0" i="0" u="none" strike="noStrike" baseline="0" dirty="0">
                <a:latin typeface="Arial" panose="020B0604020202020204" pitchFamily="34" charset="0"/>
              </a:rPr>
              <a:t>pengimbas, alat baca biometrik</a:t>
            </a:r>
            <a:r>
              <a:rPr lang="ms-MY" sz="1400" b="0" i="1" u="none" strike="noStrike" baseline="0" dirty="0">
                <a:latin typeface="Arial" panose="020B0604020202020204" pitchFamily="34" charset="0"/>
              </a:rPr>
              <a:t>, </a:t>
            </a:r>
            <a:r>
              <a:rPr lang="ms-MY" sz="1400" b="0" i="0" u="none" strike="noStrike" baseline="0" dirty="0">
                <a:latin typeface="Arial" panose="020B0604020202020204" pitchFamily="34" charset="0"/>
              </a:rPr>
              <a:t>Suara Melalui IP (VoIP), pemprosesan, storan data, multimedia, [contoh: persidangan video (video conferencing)], perkakasan komunikasi mudah alih [contoh: jalur lebar tanpa wayar (wireless broadband)] dan perkakasan komunikasi berteknologi tinggi (contoh: radar, satelit); </a:t>
            </a:r>
          </a:p>
          <a:p>
            <a:pPr marL="342900" indent="-342900" algn="just">
              <a:buFont typeface="+mj-lt"/>
              <a:buAutoNum type="arabicPeriod"/>
            </a:pPr>
            <a:endParaRPr lang="ms-MY" sz="1400" b="0" i="0" u="none" strike="noStrike" baseline="0" dirty="0">
              <a:latin typeface="Arial" panose="020B0604020202020204" pitchFamily="34" charset="0"/>
            </a:endParaRPr>
          </a:p>
          <a:p>
            <a:pPr marL="342900" indent="-342900" algn="just">
              <a:buFont typeface="+mj-lt"/>
              <a:buAutoNum type="arabicPeriod"/>
            </a:pPr>
            <a:r>
              <a:rPr lang="ms-MY" sz="1400" b="1" i="0" u="none" strike="noStrike" baseline="0" dirty="0">
                <a:latin typeface="Arial" panose="020B0604020202020204" pitchFamily="34" charset="0"/>
              </a:rPr>
              <a:t>Perisian ICT </a:t>
            </a:r>
            <a:r>
              <a:rPr lang="ms-MY" sz="1400" b="0" i="0" u="none" strike="noStrike" baseline="0" dirty="0">
                <a:latin typeface="Arial" panose="020B0604020202020204" pitchFamily="34" charset="0"/>
              </a:rPr>
              <a:t>yang dimaksudkan merangkumi semua jenis perisian sistem, perisian aplikasi dan lesen perisian (pembelian dan pembaharuan). Perisian sistem merangkumi sistem operasi, pangkalan data dan perisian bagi membangunkan sistem. Perisian aplikasi ialah perisian yang digunakan untuk menyokong kerja-kerja harian dalam urusan pengurusan dan pentadbiran pejabat serta pengajaran dan pembelajaran; </a:t>
            </a:r>
          </a:p>
          <a:p>
            <a:pPr marL="342900" indent="-342900" algn="just">
              <a:buFont typeface="+mj-lt"/>
              <a:buAutoNum type="arabicPeriod"/>
            </a:pPr>
            <a:endParaRPr lang="ms-MY" sz="1400" b="0" i="0" u="none" strike="noStrike" baseline="0" dirty="0">
              <a:latin typeface="Arial" panose="020B0604020202020204" pitchFamily="34" charset="0"/>
            </a:endParaRPr>
          </a:p>
          <a:p>
            <a:pPr marL="342900" indent="-342900" algn="just">
              <a:buFont typeface="+mj-lt"/>
              <a:buAutoNum type="arabicPeriod"/>
            </a:pPr>
            <a:r>
              <a:rPr lang="ms-MY" sz="1400" b="1" i="0" u="none" strike="noStrike" baseline="0" dirty="0">
                <a:latin typeface="Arial" panose="020B0604020202020204" pitchFamily="34" charset="0"/>
              </a:rPr>
              <a:t>Rangkaian ICT </a:t>
            </a:r>
            <a:r>
              <a:rPr lang="ms-MY" sz="1400" b="0" i="0" u="none" strike="noStrike" baseline="0" dirty="0">
                <a:latin typeface="Arial" panose="020B0604020202020204" pitchFamily="34" charset="0"/>
              </a:rPr>
              <a:t>yang dimaksudkan merangkumi perolehan perkakasan, perolehan perisian dan perolehan perkhidmatan bagi menyediakan kemudahan rangkaian luas [Wide Area Network (WAN)], rangkaian setempat [Local Area Network (LAN)] dan rangkaian tanpa wayar; </a:t>
            </a:r>
          </a:p>
          <a:p>
            <a:pPr marL="342900" indent="-342900" algn="just">
              <a:buFont typeface="+mj-lt"/>
              <a:buAutoNum type="arabicPeriod"/>
            </a:pPr>
            <a:endParaRPr lang="ms-MY" sz="1400" b="0" i="0" u="none" strike="noStrike" baseline="0" dirty="0">
              <a:latin typeface="Arial" panose="020B0604020202020204" pitchFamily="34" charset="0"/>
            </a:endParaRPr>
          </a:p>
          <a:p>
            <a:pPr marL="342900" indent="-342900" algn="just">
              <a:buFont typeface="+mj-lt"/>
              <a:buAutoNum type="arabicPeriod"/>
            </a:pPr>
            <a:r>
              <a:rPr lang="ms-MY" sz="1400" b="1" i="0" u="none" strike="noStrike" baseline="0" dirty="0">
                <a:latin typeface="Arial" panose="020B0604020202020204" pitchFamily="34" charset="0"/>
              </a:rPr>
              <a:t>Perkhidmatan</a:t>
            </a:r>
            <a:r>
              <a:rPr lang="ms-MY" sz="1400" b="1" i="0" u="none" strike="noStrike" dirty="0">
                <a:latin typeface="Arial" panose="020B0604020202020204" pitchFamily="34" charset="0"/>
              </a:rPr>
              <a:t> </a:t>
            </a:r>
            <a:r>
              <a:rPr lang="ms-MY" sz="1400" b="0" i="0" u="none" strike="noStrike" baseline="0" dirty="0">
                <a:latin typeface="Arial" panose="020B0604020202020204" pitchFamily="34" charset="0"/>
              </a:rPr>
              <a:t>yang dimaksudkan merangkumi semua jenis perkhidmatan teknikal yang diperoleh daripada syarikat perunding swasta, kontraktor dan syarikat-syarikat lain yang berkaitan. Antara contoh perkhidmatan ICT termasuklah instalasi dan konfigurasi perkakasan, pemasangan sistem, pengurusan perubahan (CM), latihan dan pemindahan teknologi (TOT), pejabat pengurusan projek (PMO), pengurusan data (migrasi, pemurnian, kunci masuk, pemulihan, penukaran), perkhidmatan keselamatan ICT, sewaan perkakasan, perkhidmatan pengehosan (hosting), migrasi sistem, langganan maklumat dalam talian dan seumpamanya;</a:t>
            </a:r>
            <a:r>
              <a:rPr lang="ms-MY" sz="1400" b="0" i="0" u="none" strike="noStrike" dirty="0">
                <a:latin typeface="Arial" panose="020B0604020202020204" pitchFamily="34" charset="0"/>
              </a:rPr>
              <a:t> dan</a:t>
            </a:r>
          </a:p>
          <a:p>
            <a:pPr marL="342900" indent="-342900" algn="just">
              <a:buFont typeface="+mj-lt"/>
              <a:buAutoNum type="arabicPeriod"/>
            </a:pPr>
            <a:endParaRPr lang="ms-MY" sz="1400" b="0" i="0" u="none" strike="noStrike" baseline="0" dirty="0">
              <a:latin typeface="Arial" panose="020B0604020202020204" pitchFamily="34" charset="0"/>
            </a:endParaRPr>
          </a:p>
          <a:p>
            <a:pPr marL="342900" indent="-342900" algn="just">
              <a:buFont typeface="+mj-lt"/>
              <a:buAutoNum type="arabicPeriod"/>
            </a:pPr>
            <a:r>
              <a:rPr lang="en-US" sz="1400" b="1" dirty="0">
                <a:latin typeface="Arial" panose="020B0604020202020204" pitchFamily="34" charset="0"/>
              </a:rPr>
              <a:t>Lain-Lain</a:t>
            </a:r>
            <a:r>
              <a:rPr lang="en-US" sz="1400" dirty="0">
                <a:latin typeface="Arial" panose="020B0604020202020204" pitchFamily="34" charset="0"/>
              </a:rPr>
              <a:t> yang </a:t>
            </a:r>
            <a:r>
              <a:rPr lang="en-US" sz="1400" dirty="0" err="1">
                <a:latin typeface="Arial" panose="020B0604020202020204" pitchFamily="34" charset="0"/>
              </a:rPr>
              <a:t>dimaksudkan</a:t>
            </a:r>
            <a:r>
              <a:rPr lang="en-US" sz="1400" dirty="0">
                <a:latin typeface="Arial" panose="020B0604020202020204" pitchFamily="34" charset="0"/>
              </a:rPr>
              <a:t> </a:t>
            </a:r>
            <a:r>
              <a:rPr lang="en-US" sz="1400" dirty="0" err="1">
                <a:latin typeface="Arial" panose="020B0604020202020204" pitchFamily="34" charset="0"/>
              </a:rPr>
              <a:t>merangkumi</a:t>
            </a:r>
            <a:r>
              <a:rPr lang="en-US" sz="1400" dirty="0">
                <a:latin typeface="Arial" panose="020B0604020202020204" pitchFamily="34" charset="0"/>
              </a:rPr>
              <a:t> </a:t>
            </a:r>
            <a:r>
              <a:rPr lang="en-US" sz="1400" dirty="0" err="1">
                <a:latin typeface="Arial" panose="020B0604020202020204" pitchFamily="34" charset="0"/>
              </a:rPr>
              <a:t>jenis</a:t>
            </a:r>
            <a:r>
              <a:rPr lang="en-US" sz="1400" dirty="0">
                <a:latin typeface="Arial" panose="020B0604020202020204" pitchFamily="34" charset="0"/>
              </a:rPr>
              <a:t> </a:t>
            </a:r>
            <a:r>
              <a:rPr lang="en-US" sz="1400" dirty="0" err="1">
                <a:latin typeface="Arial" panose="020B0604020202020204" pitchFamily="34" charset="0"/>
              </a:rPr>
              <a:t>perkhidmatan</a:t>
            </a:r>
            <a:r>
              <a:rPr lang="en-US" sz="1400" dirty="0">
                <a:latin typeface="Arial" panose="020B0604020202020204" pitchFamily="34" charset="0"/>
              </a:rPr>
              <a:t> yang </a:t>
            </a:r>
            <a:r>
              <a:rPr lang="en-US" sz="1400" dirty="0" err="1">
                <a:latin typeface="Arial" panose="020B0604020202020204" pitchFamily="34" charset="0"/>
              </a:rPr>
              <a:t>bukan</a:t>
            </a:r>
            <a:r>
              <a:rPr lang="en-US" sz="1400" dirty="0">
                <a:latin typeface="Arial" panose="020B0604020202020204" pitchFamily="34" charset="0"/>
              </a:rPr>
              <a:t> ICT. Antara </a:t>
            </a:r>
            <a:r>
              <a:rPr lang="en-US" sz="1400" dirty="0" err="1">
                <a:latin typeface="Arial" panose="020B0604020202020204" pitchFamily="34" charset="0"/>
              </a:rPr>
              <a:t>contoh</a:t>
            </a:r>
            <a:r>
              <a:rPr lang="en-US" sz="1400" dirty="0">
                <a:latin typeface="Arial" panose="020B0604020202020204" pitchFamily="34" charset="0"/>
              </a:rPr>
              <a:t> </a:t>
            </a:r>
            <a:r>
              <a:rPr lang="en-US" sz="1400" dirty="0" err="1">
                <a:latin typeface="Arial" panose="020B0604020202020204" pitchFamily="34" charset="0"/>
              </a:rPr>
              <a:t>adalah</a:t>
            </a:r>
            <a:r>
              <a:rPr lang="en-US" sz="1400" dirty="0">
                <a:latin typeface="Arial" panose="020B0604020202020204" pitchFamily="34" charset="0"/>
              </a:rPr>
              <a:t> </a:t>
            </a:r>
            <a:r>
              <a:rPr lang="en-US" sz="1400" dirty="0" err="1">
                <a:latin typeface="Arial" panose="020B0604020202020204" pitchFamily="34" charset="0"/>
              </a:rPr>
              <a:t>pengubahsuaian</a:t>
            </a:r>
            <a:r>
              <a:rPr lang="en-US" sz="1400" dirty="0">
                <a:latin typeface="Arial" panose="020B0604020202020204" pitchFamily="34" charset="0"/>
              </a:rPr>
              <a:t> </a:t>
            </a:r>
            <a:r>
              <a:rPr lang="en-US" sz="1400" dirty="0" err="1">
                <a:latin typeface="Arial" panose="020B0604020202020204" pitchFamily="34" charset="0"/>
              </a:rPr>
              <a:t>bilik</a:t>
            </a:r>
            <a:r>
              <a:rPr lang="en-US" sz="1400" dirty="0">
                <a:latin typeface="Arial" panose="020B0604020202020204" pitchFamily="34" charset="0"/>
              </a:rPr>
              <a:t> server, </a:t>
            </a:r>
            <a:r>
              <a:rPr lang="en-US" sz="1400" dirty="0" err="1">
                <a:latin typeface="Arial" panose="020B0604020202020204" pitchFamily="34" charset="0"/>
              </a:rPr>
              <a:t>perolehan</a:t>
            </a:r>
            <a:r>
              <a:rPr lang="en-US" sz="1400" dirty="0">
                <a:latin typeface="Arial" panose="020B0604020202020204" pitchFamily="34" charset="0"/>
              </a:rPr>
              <a:t> </a:t>
            </a:r>
            <a:r>
              <a:rPr lang="en-US" sz="1400" dirty="0" err="1">
                <a:latin typeface="Arial" panose="020B0604020202020204" pitchFamily="34" charset="0"/>
              </a:rPr>
              <a:t>meja</a:t>
            </a:r>
            <a:r>
              <a:rPr lang="en-US" sz="1400" dirty="0">
                <a:latin typeface="Arial" panose="020B0604020202020204" pitchFamily="34" charset="0"/>
              </a:rPr>
              <a:t> </a:t>
            </a:r>
            <a:r>
              <a:rPr lang="en-US" sz="1400" dirty="0" err="1">
                <a:latin typeface="Arial" panose="020B0604020202020204" pitchFamily="34" charset="0"/>
              </a:rPr>
              <a:t>komputer</a:t>
            </a:r>
            <a:r>
              <a:rPr lang="en-US" sz="1400" dirty="0">
                <a:latin typeface="Arial" panose="020B0604020202020204" pitchFamily="34" charset="0"/>
              </a:rPr>
              <a:t>, mechanical and electrical (</a:t>
            </a:r>
            <a:r>
              <a:rPr lang="en-US" sz="1400" dirty="0" err="1">
                <a:latin typeface="Arial" panose="020B0604020202020204" pitchFamily="34" charset="0"/>
              </a:rPr>
              <a:t>m&amp;e</a:t>
            </a:r>
            <a:r>
              <a:rPr lang="en-US" sz="1400" dirty="0">
                <a:latin typeface="Arial" panose="020B0604020202020204" pitchFamily="34" charset="0"/>
              </a:rPr>
              <a:t>), </a:t>
            </a:r>
            <a:r>
              <a:rPr lang="en-US" sz="1400" dirty="0" err="1">
                <a:latin typeface="Arial" panose="020B0604020202020204" pitchFamily="34" charset="0"/>
              </a:rPr>
              <a:t>aircond</a:t>
            </a:r>
            <a:r>
              <a:rPr lang="en-US" sz="1400" dirty="0">
                <a:latin typeface="Arial" panose="020B0604020202020204" pitchFamily="34" charset="0"/>
              </a:rPr>
              <a:t> dan </a:t>
            </a:r>
            <a:r>
              <a:rPr lang="en-US" sz="1400" dirty="0" err="1">
                <a:latin typeface="Arial" panose="020B0604020202020204" pitchFamily="34" charset="0"/>
              </a:rPr>
              <a:t>seumpamanya</a:t>
            </a:r>
            <a:r>
              <a:rPr lang="en-US" sz="1400" dirty="0">
                <a:latin typeface="Arial" panose="020B0604020202020204" pitchFamily="34" charset="0"/>
              </a:rPr>
              <a:t>.</a:t>
            </a:r>
            <a:endParaRPr lang="ms-MY" sz="1400" b="0" i="0" u="none" strike="noStrike" baseline="0" dirty="0">
              <a:latin typeface="Arial" panose="020B0604020202020204" pitchFamily="34" charset="0"/>
            </a:endParaRPr>
          </a:p>
        </p:txBody>
      </p:sp>
    </p:spTree>
    <p:extLst>
      <p:ext uri="{BB962C8B-B14F-4D97-AF65-F5344CB8AC3E}">
        <p14:creationId xmlns:p14="http://schemas.microsoft.com/office/powerpoint/2010/main" val="13096670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8244DA4-9B40-422A-8E8B-BD663E659F6E}"/>
              </a:ext>
            </a:extLst>
          </p:cNvPr>
          <p:cNvSpPr txBox="1"/>
          <p:nvPr/>
        </p:nvSpPr>
        <p:spPr>
          <a:xfrm>
            <a:off x="855133" y="323334"/>
            <a:ext cx="7393517" cy="461665"/>
          </a:xfrm>
          <a:prstGeom prst="rect">
            <a:avLst/>
          </a:prstGeom>
          <a:noFill/>
        </p:spPr>
        <p:txBody>
          <a:bodyPr wrap="square">
            <a:spAutoFit/>
          </a:bodyPr>
          <a:lstStyle/>
          <a:p>
            <a:pPr algn="ctr"/>
            <a:r>
              <a:rPr lang="ms-MY" sz="2400" b="1" dirty="0">
                <a:latin typeface="Arial" panose="020B0604020202020204" pitchFamily="34" charset="0"/>
                <a:cs typeface="Arial" panose="020B0604020202020204" pitchFamily="34" charset="0"/>
              </a:rPr>
              <a:t>JUSTIFIKASI KEPERLUAN PROJEK</a:t>
            </a:r>
            <a:endParaRPr lang="en-MY" sz="2400" dirty="0"/>
          </a:p>
        </p:txBody>
      </p:sp>
      <p:graphicFrame>
        <p:nvGraphicFramePr>
          <p:cNvPr id="5" name="Table 4">
            <a:extLst>
              <a:ext uri="{FF2B5EF4-FFF2-40B4-BE49-F238E27FC236}">
                <a16:creationId xmlns:a16="http://schemas.microsoft.com/office/drawing/2014/main" id="{4B33E63B-17ED-4C86-AC84-3B546FFCA339}"/>
              </a:ext>
            </a:extLst>
          </p:cNvPr>
          <p:cNvGraphicFramePr>
            <a:graphicFrameLocks noGrp="1"/>
          </p:cNvGraphicFramePr>
          <p:nvPr>
            <p:extLst>
              <p:ext uri="{D42A27DB-BD31-4B8C-83A1-F6EECF244321}">
                <p14:modId xmlns:p14="http://schemas.microsoft.com/office/powerpoint/2010/main" val="133230486"/>
              </p:ext>
            </p:extLst>
          </p:nvPr>
        </p:nvGraphicFramePr>
        <p:xfrm>
          <a:off x="370958" y="1042916"/>
          <a:ext cx="11450084" cy="5252720"/>
        </p:xfrm>
        <a:graphic>
          <a:graphicData uri="http://schemas.openxmlformats.org/drawingml/2006/table">
            <a:tbl>
              <a:tblPr firstRow="1" bandRow="1">
                <a:tableStyleId>{5940675A-B579-460E-94D1-54222C63F5DA}</a:tableStyleId>
              </a:tblPr>
              <a:tblGrid>
                <a:gridCol w="607833">
                  <a:extLst>
                    <a:ext uri="{9D8B030D-6E8A-4147-A177-3AD203B41FA5}">
                      <a16:colId xmlns:a16="http://schemas.microsoft.com/office/drawing/2014/main" val="2869028098"/>
                    </a:ext>
                  </a:extLst>
                </a:gridCol>
                <a:gridCol w="2067391">
                  <a:extLst>
                    <a:ext uri="{9D8B030D-6E8A-4147-A177-3AD203B41FA5}">
                      <a16:colId xmlns:a16="http://schemas.microsoft.com/office/drawing/2014/main" val="3825692652"/>
                    </a:ext>
                  </a:extLst>
                </a:gridCol>
                <a:gridCol w="2644929">
                  <a:extLst>
                    <a:ext uri="{9D8B030D-6E8A-4147-A177-3AD203B41FA5}">
                      <a16:colId xmlns:a16="http://schemas.microsoft.com/office/drawing/2014/main" val="3582111647"/>
                    </a:ext>
                  </a:extLst>
                </a:gridCol>
                <a:gridCol w="2862183">
                  <a:extLst>
                    <a:ext uri="{9D8B030D-6E8A-4147-A177-3AD203B41FA5}">
                      <a16:colId xmlns:a16="http://schemas.microsoft.com/office/drawing/2014/main" val="1718790764"/>
                    </a:ext>
                  </a:extLst>
                </a:gridCol>
                <a:gridCol w="3267748">
                  <a:extLst>
                    <a:ext uri="{9D8B030D-6E8A-4147-A177-3AD203B41FA5}">
                      <a16:colId xmlns:a16="http://schemas.microsoft.com/office/drawing/2014/main" val="1083527225"/>
                    </a:ext>
                  </a:extLst>
                </a:gridCol>
              </a:tblGrid>
              <a:tr h="0">
                <a:tc>
                  <a:txBody>
                    <a:bodyPr/>
                    <a:lstStyle/>
                    <a:p>
                      <a:pPr algn="ctr"/>
                      <a:r>
                        <a:rPr lang="ms-MY" sz="1600" b="1" noProof="0">
                          <a:latin typeface="Arial" panose="020B0604020202020204" pitchFamily="34" charset="0"/>
                          <a:cs typeface="Arial" panose="020B0604020202020204" pitchFamily="34" charset="0"/>
                        </a:rPr>
                        <a:t>BIL. </a:t>
                      </a:r>
                      <a:endParaRPr lang="ms-MY" sz="1600" b="1" noProof="0">
                        <a:solidFill>
                          <a:schemeClr val="bg1"/>
                        </a:solidFill>
                        <a:latin typeface="Arial" panose="020B0604020202020204" pitchFamily="34" charset="0"/>
                        <a:cs typeface="Arial" panose="020B0604020202020204" pitchFamily="34" charset="0"/>
                      </a:endParaRPr>
                    </a:p>
                  </a:txBody>
                  <a:tcPr>
                    <a:solidFill>
                      <a:schemeClr val="bg1"/>
                    </a:solidFill>
                  </a:tcPr>
                </a:tc>
                <a:tc>
                  <a:txBody>
                    <a:bodyPr/>
                    <a:lstStyle/>
                    <a:p>
                      <a:pPr algn="ctr"/>
                      <a:r>
                        <a:rPr lang="ms-MY" sz="1600" b="1" noProof="0">
                          <a:latin typeface="Arial" panose="020B0604020202020204" pitchFamily="34" charset="0"/>
                          <a:cs typeface="Arial" panose="020B0604020202020204" pitchFamily="34" charset="0"/>
                        </a:rPr>
                        <a:t>PERNYATAAN MASALAH</a:t>
                      </a:r>
                      <a:endParaRPr lang="ms-MY" sz="1600" b="1" noProof="0">
                        <a:solidFill>
                          <a:schemeClr val="bg1"/>
                        </a:solidFill>
                        <a:latin typeface="Arial" panose="020B0604020202020204" pitchFamily="34" charset="0"/>
                        <a:cs typeface="Arial" panose="020B0604020202020204" pitchFamily="34" charset="0"/>
                      </a:endParaRPr>
                    </a:p>
                  </a:txBody>
                  <a:tcPr>
                    <a:solidFill>
                      <a:schemeClr val="bg1"/>
                    </a:solidFill>
                  </a:tcPr>
                </a:tc>
                <a:tc>
                  <a:txBody>
                    <a:bodyPr/>
                    <a:lstStyle/>
                    <a:p>
                      <a:pPr algn="ctr"/>
                      <a:r>
                        <a:rPr lang="ms-MY" sz="1600" b="1" noProof="0">
                          <a:latin typeface="Arial" panose="020B0604020202020204" pitchFamily="34" charset="0"/>
                          <a:cs typeface="Arial" panose="020B0604020202020204" pitchFamily="34" charset="0"/>
                        </a:rPr>
                        <a:t>JUSTIFIKASI/ RASIONAL </a:t>
                      </a:r>
                      <a:endParaRPr lang="ms-MY" sz="1600" b="1" noProof="0">
                        <a:solidFill>
                          <a:schemeClr val="bg1"/>
                        </a:solidFill>
                        <a:latin typeface="Arial" panose="020B0604020202020204" pitchFamily="34" charset="0"/>
                        <a:cs typeface="Arial" panose="020B0604020202020204" pitchFamily="34" charset="0"/>
                      </a:endParaRPr>
                    </a:p>
                  </a:txBody>
                  <a:tcPr>
                    <a:solidFill>
                      <a:schemeClr val="bg1"/>
                    </a:solidFill>
                  </a:tcPr>
                </a:tc>
                <a:tc>
                  <a:txBody>
                    <a:bodyPr/>
                    <a:lstStyle/>
                    <a:p>
                      <a:pPr algn="ctr"/>
                      <a:r>
                        <a:rPr lang="ms-MY" sz="1600" b="1" noProof="0">
                          <a:solidFill>
                            <a:schemeClr val="tx1"/>
                          </a:solidFill>
                          <a:latin typeface="Arial" panose="020B0604020202020204" pitchFamily="34" charset="0"/>
                          <a:cs typeface="Arial" panose="020B0604020202020204" pitchFamily="34" charset="0"/>
                        </a:rPr>
                        <a:t>IMPLIKASI JIKA TIDAK DILAKSANAKAN</a:t>
                      </a:r>
                    </a:p>
                  </a:txBody>
                  <a:tcPr>
                    <a:solidFill>
                      <a:schemeClr val="bg1"/>
                    </a:solidFill>
                  </a:tcPr>
                </a:tc>
                <a:tc>
                  <a:txBody>
                    <a:bodyPr/>
                    <a:lstStyle/>
                    <a:p>
                      <a:pPr algn="ctr"/>
                      <a:r>
                        <a:rPr lang="ms-MY" sz="1600" b="1" i="1" noProof="0">
                          <a:solidFill>
                            <a:schemeClr val="tx1"/>
                          </a:solidFill>
                          <a:latin typeface="Arial" panose="020B0604020202020204" pitchFamily="34" charset="0"/>
                          <a:cs typeface="Arial" panose="020B0604020202020204" pitchFamily="34" charset="0"/>
                        </a:rPr>
                        <a:t>OUTCOME</a:t>
                      </a:r>
                      <a:r>
                        <a:rPr lang="ms-MY" sz="1600" b="1" noProof="0">
                          <a:solidFill>
                            <a:schemeClr val="tx1"/>
                          </a:solidFill>
                          <a:latin typeface="Arial" panose="020B0604020202020204" pitchFamily="34" charset="0"/>
                          <a:cs typeface="Arial" panose="020B0604020202020204" pitchFamily="34" charset="0"/>
                        </a:rPr>
                        <a:t> PROJEK</a:t>
                      </a:r>
                    </a:p>
                  </a:txBody>
                  <a:tcPr>
                    <a:solidFill>
                      <a:schemeClr val="bg1"/>
                    </a:solidFill>
                  </a:tcPr>
                </a:tc>
                <a:extLst>
                  <a:ext uri="{0D108BD9-81ED-4DB2-BD59-A6C34878D82A}">
                    <a16:rowId xmlns:a16="http://schemas.microsoft.com/office/drawing/2014/main" val="4104081816"/>
                  </a:ext>
                </a:extLst>
              </a:tr>
              <a:tr h="370840">
                <a:tc>
                  <a:txBody>
                    <a:bodyPr/>
                    <a:lstStyle/>
                    <a:p>
                      <a:pPr algn="ctr"/>
                      <a:r>
                        <a:rPr lang="ms-MY" sz="1600" noProof="0" dirty="0">
                          <a:solidFill>
                            <a:schemeClr val="tx1"/>
                          </a:solidFill>
                          <a:latin typeface="Arial" panose="020B0604020202020204" pitchFamily="34" charset="0"/>
                          <a:cs typeface="Arial" panose="020B0604020202020204" pitchFamily="34" charset="0"/>
                        </a:rPr>
                        <a:t>1.</a:t>
                      </a:r>
                    </a:p>
                  </a:txBody>
                  <a:tcPr>
                    <a:solidFill>
                      <a:schemeClr val="bg1"/>
                    </a:solidFill>
                  </a:tcPr>
                </a:tc>
                <a:tc>
                  <a:txBody>
                    <a:bodyPr/>
                    <a:lstStyle/>
                    <a:p>
                      <a:r>
                        <a:rPr lang="ms-MY" sz="1600" noProof="0">
                          <a:solidFill>
                            <a:schemeClr val="tx1"/>
                          </a:solidFill>
                          <a:latin typeface="Arial" panose="020B0604020202020204" pitchFamily="34" charset="0"/>
                          <a:cs typeface="Arial" panose="020B0604020202020204" pitchFamily="34" charset="0"/>
                        </a:rPr>
                        <a:t>Fakta</a:t>
                      </a:r>
                      <a:r>
                        <a:rPr lang="ms-MY" sz="1600" baseline="0" noProof="0">
                          <a:solidFill>
                            <a:schemeClr val="tx1"/>
                          </a:solidFill>
                          <a:latin typeface="Arial" panose="020B0604020202020204" pitchFamily="34" charset="0"/>
                          <a:cs typeface="Arial" panose="020B0604020202020204" pitchFamily="34" charset="0"/>
                        </a:rPr>
                        <a:t> m</a:t>
                      </a:r>
                      <a:r>
                        <a:rPr lang="ms-MY" sz="1600" noProof="0">
                          <a:solidFill>
                            <a:schemeClr val="tx1"/>
                          </a:solidFill>
                          <a:latin typeface="Arial" panose="020B0604020202020204" pitchFamily="34" charset="0"/>
                          <a:cs typeface="Arial" panose="020B0604020202020204" pitchFamily="34" charset="0"/>
                        </a:rPr>
                        <a:t>asalah yang menyokong keperluan projek</a:t>
                      </a:r>
                    </a:p>
                  </a:txBody>
                  <a:tcPr>
                    <a:solidFill>
                      <a:schemeClr val="bg1"/>
                    </a:solidFill>
                  </a:tcPr>
                </a:tc>
                <a:tc>
                  <a:txBody>
                    <a:bodyPr/>
                    <a:lstStyle/>
                    <a:p>
                      <a:r>
                        <a:rPr lang="ms-MY" sz="1600" noProof="0">
                          <a:solidFill>
                            <a:schemeClr val="tx1"/>
                          </a:solidFill>
                          <a:latin typeface="Arial" panose="020B0604020202020204" pitchFamily="34" charset="0"/>
                          <a:cs typeface="Arial" panose="020B0604020202020204" pitchFamily="34" charset="0"/>
                        </a:rPr>
                        <a:t>Justifikasi permohonan yang perlu dilaksanakan untuk mengatasi masalah</a:t>
                      </a:r>
                    </a:p>
                  </a:txBody>
                  <a:tcPr>
                    <a:solidFill>
                      <a:schemeClr val="bg1"/>
                    </a:solidFill>
                  </a:tcPr>
                </a:tc>
                <a:tc>
                  <a:txBody>
                    <a:bodyPr/>
                    <a:lstStyle/>
                    <a:p>
                      <a:r>
                        <a:rPr lang="ms-MY" sz="1600" noProof="0">
                          <a:solidFill>
                            <a:schemeClr val="tx1"/>
                          </a:solidFill>
                          <a:latin typeface="Arial" panose="020B0604020202020204" pitchFamily="34" charset="0"/>
                          <a:cs typeface="Arial" panose="020B0604020202020204" pitchFamily="34" charset="0"/>
                        </a:rPr>
                        <a:t>Implikasi</a:t>
                      </a:r>
                      <a:r>
                        <a:rPr lang="ms-MY" sz="1600" baseline="0" noProof="0">
                          <a:solidFill>
                            <a:schemeClr val="tx1"/>
                          </a:solidFill>
                          <a:latin typeface="Arial" panose="020B0604020202020204" pitchFamily="34" charset="0"/>
                          <a:cs typeface="Arial" panose="020B0604020202020204" pitchFamily="34" charset="0"/>
                        </a:rPr>
                        <a:t> jika projek tidak diluluskan</a:t>
                      </a:r>
                      <a:endParaRPr lang="ms-MY" sz="1600" noProof="0">
                        <a:solidFill>
                          <a:schemeClr val="tx1"/>
                        </a:solidFill>
                        <a:latin typeface="Arial" panose="020B0604020202020204" pitchFamily="34" charset="0"/>
                        <a:cs typeface="Arial" panose="020B0604020202020204" pitchFamily="34" charset="0"/>
                      </a:endParaRPr>
                    </a:p>
                  </a:txBody>
                  <a:tcPr>
                    <a:solidFill>
                      <a:schemeClr val="bg1"/>
                    </a:solidFill>
                  </a:tcPr>
                </a:tc>
                <a:tc>
                  <a:txBody>
                    <a:bodyPr/>
                    <a:lstStyle/>
                    <a:p>
                      <a:r>
                        <a:rPr lang="ms-MY" sz="1600" b="0" i="0" u="none" strike="noStrike" kern="1200" baseline="0" noProof="0">
                          <a:solidFill>
                            <a:schemeClr val="tx1"/>
                          </a:solidFill>
                          <a:latin typeface="Arial" panose="020B0604020202020204" pitchFamily="34" charset="0"/>
                          <a:ea typeface="+mn-ea"/>
                          <a:cs typeface="Arial" panose="020B0604020202020204" pitchFamily="34" charset="0"/>
                        </a:rPr>
                        <a:t>Kesan atau keberhasilan yang dijangka diperoleh daripada pelaksanaan projek</a:t>
                      </a:r>
                    </a:p>
                    <a:p>
                      <a:r>
                        <a:rPr lang="ms-MY" sz="1100" b="0" i="1" noProof="0">
                          <a:solidFill>
                            <a:schemeClr val="dk1"/>
                          </a:solidFill>
                          <a:latin typeface="Arial" panose="020B0604020202020204" pitchFamily="34" charset="0"/>
                          <a:ea typeface="Calibri"/>
                          <a:cs typeface="Arial" panose="020B0604020202020204" pitchFamily="34" charset="0"/>
                          <a:sym typeface="Calibri"/>
                        </a:rPr>
                        <a:t>(sumber:</a:t>
                      </a:r>
                      <a:r>
                        <a:rPr lang="ms-MY" sz="1100" b="0" i="1" u="none" strike="noStrike" kern="1200" baseline="0" noProof="0">
                          <a:solidFill>
                            <a:schemeClr val="tx1"/>
                          </a:solidFill>
                          <a:latin typeface="Arial" panose="020B0604020202020204" pitchFamily="34" charset="0"/>
                          <a:ea typeface="+mn-ea"/>
                          <a:cs typeface="Arial" panose="020B0604020202020204" pitchFamily="34" charset="0"/>
                        </a:rPr>
                        <a:t>Garis Panduan</a:t>
                      </a:r>
                    </a:p>
                    <a:p>
                      <a:r>
                        <a:rPr lang="ms-MY" sz="1100" b="0" i="1" u="none" strike="noStrike" kern="1200" baseline="0" noProof="0">
                          <a:solidFill>
                            <a:schemeClr val="tx1"/>
                          </a:solidFill>
                          <a:latin typeface="Arial" panose="020B0604020202020204" pitchFamily="34" charset="0"/>
                          <a:ea typeface="+mn-ea"/>
                          <a:cs typeface="Arial" panose="020B0604020202020204" pitchFamily="34" charset="0"/>
                        </a:rPr>
                        <a:t>Penyediaan Rancangan Malaysia Kedua Belas, 2021-2025: Prospek Ekonomi,</a:t>
                      </a:r>
                    </a:p>
                    <a:p>
                      <a:r>
                        <a:rPr lang="ms-MY" sz="1100" b="0" i="1" u="none" strike="noStrike" kern="1200" baseline="0" noProof="0">
                          <a:solidFill>
                            <a:schemeClr val="tx1"/>
                          </a:solidFill>
                          <a:latin typeface="Arial" panose="020B0604020202020204" pitchFamily="34" charset="0"/>
                          <a:ea typeface="+mn-ea"/>
                          <a:cs typeface="Arial" panose="020B0604020202020204" pitchFamily="34" charset="0"/>
                        </a:rPr>
                        <a:t>Kerangka Keberhasilan Bersepadu Nasional Serta Perancangan Dan Pelaksanaan Projek Pembangunan)</a:t>
                      </a:r>
                    </a:p>
                    <a:p>
                      <a:endParaRPr lang="ms-MY" sz="1200" b="0" noProof="0">
                        <a:solidFill>
                          <a:schemeClr val="dk1"/>
                        </a:solidFill>
                        <a:latin typeface="Arial" panose="020B0604020202020204" pitchFamily="34" charset="0"/>
                        <a:ea typeface="Calibri"/>
                        <a:cs typeface="Arial" panose="020B0604020202020204" pitchFamily="34" charset="0"/>
                        <a:sym typeface="Calibri"/>
                      </a:endParaRPr>
                    </a:p>
                    <a:p>
                      <a:r>
                        <a:rPr lang="ms-MY" sz="1400" b="0" noProof="0">
                          <a:solidFill>
                            <a:schemeClr val="dk1"/>
                          </a:solidFill>
                          <a:latin typeface="Arial" panose="020B0604020202020204" pitchFamily="34" charset="0"/>
                          <a:ea typeface="Calibri"/>
                          <a:cs typeface="Arial" panose="020B0604020202020204" pitchFamily="34" charset="0"/>
                          <a:sym typeface="Calibri"/>
                        </a:rPr>
                        <a:t>Cth: </a:t>
                      </a:r>
                    </a:p>
                    <a:p>
                      <a:pPr marL="400050" indent="-400050">
                        <a:buAutoNum type="romanLcPeriod"/>
                      </a:pPr>
                      <a:r>
                        <a:rPr lang="ms-MY" sz="1400" b="0" noProof="0">
                          <a:solidFill>
                            <a:schemeClr val="dk1"/>
                          </a:solidFill>
                          <a:latin typeface="Arial" panose="020B0604020202020204" pitchFamily="34" charset="0"/>
                          <a:ea typeface="Calibri"/>
                          <a:cs typeface="Arial" panose="020B0604020202020204" pitchFamily="34" charset="0"/>
                          <a:sym typeface="Calibri"/>
                        </a:rPr>
                        <a:t>Meningkatkan kualiti perkhidmatan jabatan…</a:t>
                      </a:r>
                    </a:p>
                    <a:p>
                      <a:pPr marL="400050" indent="-400050">
                        <a:buAutoNum type="romanLcPeriod"/>
                      </a:pPr>
                      <a:r>
                        <a:rPr lang="ms-MY" sz="1400" u="none" strike="noStrike" cap="none" noProof="0">
                          <a:latin typeface="Arial" panose="020B0604020202020204" pitchFamily="34" charset="0"/>
                          <a:ea typeface="Calibri"/>
                          <a:cs typeface="Arial" panose="020B0604020202020204" pitchFamily="34" charset="0"/>
                          <a:sym typeface="Calibri"/>
                        </a:rPr>
                        <a:t>Membolehkan rakyat terus menerus dapat menerima maklumat penting…</a:t>
                      </a:r>
                    </a:p>
                    <a:p>
                      <a:pPr marL="400050" indent="-400050">
                        <a:buAutoNum type="romanLcPeriod"/>
                      </a:pPr>
                      <a:r>
                        <a:rPr lang="ms-MY" sz="1400" b="0" noProof="0">
                          <a:solidFill>
                            <a:schemeClr val="dk1"/>
                          </a:solidFill>
                          <a:latin typeface="Arial" panose="020B0604020202020204" pitchFamily="34" charset="0"/>
                          <a:ea typeface="Calibri"/>
                          <a:cs typeface="Arial" panose="020B0604020202020204" pitchFamily="34" charset="0"/>
                          <a:sym typeface="Calibri"/>
                        </a:rPr>
                        <a:t>Memperluas dan meningkatkan jaringan komunikasi menerusi pelbagai program komunikasi…</a:t>
                      </a:r>
                      <a:endParaRPr lang="ms-MY" sz="1400" noProof="0">
                        <a:solidFill>
                          <a:srgbClr val="FF0000"/>
                        </a:solidFill>
                        <a:highlight>
                          <a:srgbClr val="FFFF00"/>
                        </a:highlight>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3022413362"/>
                  </a:ext>
                </a:extLst>
              </a:tr>
              <a:tr h="370840">
                <a:tc>
                  <a:txBody>
                    <a:bodyPr/>
                    <a:lstStyle/>
                    <a:p>
                      <a:pPr algn="ctr"/>
                      <a:r>
                        <a:rPr lang="ms-MY" sz="1600" noProof="0" dirty="0">
                          <a:solidFill>
                            <a:schemeClr val="tx1"/>
                          </a:solidFill>
                          <a:latin typeface="Arial" panose="020B0604020202020204" pitchFamily="34" charset="0"/>
                          <a:cs typeface="Arial" panose="020B0604020202020204" pitchFamily="34" charset="0"/>
                        </a:rPr>
                        <a:t>2.</a:t>
                      </a:r>
                    </a:p>
                  </a:txBody>
                  <a:tcPr>
                    <a:solidFill>
                      <a:schemeClr val="bg1"/>
                    </a:solidFill>
                  </a:tcPr>
                </a:tc>
                <a:tc>
                  <a:txBody>
                    <a:bodyPr/>
                    <a:lstStyle/>
                    <a:p>
                      <a:r>
                        <a:rPr lang="ms-MY" sz="1600" noProof="0" dirty="0">
                          <a:solidFill>
                            <a:schemeClr val="tx1"/>
                          </a:solidFill>
                          <a:latin typeface="Arial" panose="020B0604020202020204" pitchFamily="34" charset="0"/>
                          <a:cs typeface="Arial" panose="020B0604020202020204" pitchFamily="34" charset="0"/>
                        </a:rPr>
                        <a:t>...</a:t>
                      </a:r>
                    </a:p>
                  </a:txBody>
                  <a:tcPr>
                    <a:solidFill>
                      <a:schemeClr val="bg1"/>
                    </a:solidFill>
                  </a:tcPr>
                </a:tc>
                <a:tc>
                  <a:txBody>
                    <a:bodyPr/>
                    <a:lstStyle/>
                    <a:p>
                      <a:endParaRPr lang="ms-MY" sz="1600" noProof="0">
                        <a:solidFill>
                          <a:schemeClr val="tx1"/>
                        </a:solidFill>
                        <a:latin typeface="Arial" panose="020B0604020202020204" pitchFamily="34" charset="0"/>
                        <a:cs typeface="Arial" panose="020B0604020202020204" pitchFamily="34" charset="0"/>
                      </a:endParaRPr>
                    </a:p>
                  </a:txBody>
                  <a:tcPr>
                    <a:solidFill>
                      <a:schemeClr val="bg1"/>
                    </a:solidFill>
                  </a:tcPr>
                </a:tc>
                <a:tc>
                  <a:txBody>
                    <a:bodyPr/>
                    <a:lstStyle/>
                    <a:p>
                      <a:endParaRPr lang="ms-MY" sz="1600" noProof="0">
                        <a:solidFill>
                          <a:schemeClr val="tx1"/>
                        </a:solidFill>
                        <a:latin typeface="Arial" panose="020B0604020202020204" pitchFamily="34" charset="0"/>
                        <a:cs typeface="Arial" panose="020B0604020202020204" pitchFamily="34" charset="0"/>
                      </a:endParaRPr>
                    </a:p>
                  </a:txBody>
                  <a:tcPr>
                    <a:solidFill>
                      <a:schemeClr val="bg1"/>
                    </a:solidFill>
                  </a:tcPr>
                </a:tc>
                <a:tc>
                  <a:txBody>
                    <a:bodyPr/>
                    <a:lstStyle/>
                    <a:p>
                      <a:endParaRPr lang="ms-MY" sz="1600" noProof="0" dirty="0">
                        <a:solidFill>
                          <a:schemeClr val="tx1"/>
                        </a:solidFill>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1936806684"/>
                  </a:ext>
                </a:extLst>
              </a:tr>
              <a:tr h="370840">
                <a:tc>
                  <a:txBody>
                    <a:bodyPr/>
                    <a:lstStyle/>
                    <a:p>
                      <a:pPr algn="ctr"/>
                      <a:r>
                        <a:rPr lang="en-MY" sz="1600" dirty="0">
                          <a:solidFill>
                            <a:schemeClr val="tx1"/>
                          </a:solidFill>
                          <a:latin typeface="Arial" panose="020B0604020202020204" pitchFamily="34" charset="0"/>
                          <a:cs typeface="Arial" panose="020B0604020202020204" pitchFamily="34" charset="0"/>
                        </a:rPr>
                        <a:t>3.</a:t>
                      </a:r>
                    </a:p>
                  </a:txBody>
                  <a:tcPr>
                    <a:solidFill>
                      <a:schemeClr val="bg1"/>
                    </a:solidFill>
                  </a:tcPr>
                </a:tc>
                <a:tc>
                  <a:txBody>
                    <a:bodyPr/>
                    <a:lstStyle/>
                    <a:p>
                      <a:r>
                        <a:rPr lang="en-MY" sz="1600" dirty="0">
                          <a:solidFill>
                            <a:schemeClr val="tx1"/>
                          </a:solidFill>
                          <a:latin typeface="Arial" panose="020B0604020202020204" pitchFamily="34" charset="0"/>
                          <a:cs typeface="Arial" panose="020B0604020202020204" pitchFamily="34" charset="0"/>
                        </a:rPr>
                        <a:t>…</a:t>
                      </a:r>
                    </a:p>
                  </a:txBody>
                  <a:tcPr>
                    <a:solidFill>
                      <a:schemeClr val="bg1"/>
                    </a:solidFill>
                  </a:tcPr>
                </a:tc>
                <a:tc>
                  <a:txBody>
                    <a:bodyPr/>
                    <a:lstStyle/>
                    <a:p>
                      <a:endParaRPr lang="en-MY" sz="1600" dirty="0">
                        <a:solidFill>
                          <a:schemeClr val="tx1"/>
                        </a:solidFill>
                        <a:latin typeface="Arial" panose="020B0604020202020204" pitchFamily="34" charset="0"/>
                        <a:cs typeface="Arial" panose="020B0604020202020204" pitchFamily="34" charset="0"/>
                      </a:endParaRPr>
                    </a:p>
                  </a:txBody>
                  <a:tcPr>
                    <a:solidFill>
                      <a:schemeClr val="bg1"/>
                    </a:solidFill>
                  </a:tcPr>
                </a:tc>
                <a:tc>
                  <a:txBody>
                    <a:bodyPr/>
                    <a:lstStyle/>
                    <a:p>
                      <a:endParaRPr lang="en-MY" sz="1600" dirty="0">
                        <a:solidFill>
                          <a:schemeClr val="tx1"/>
                        </a:solidFill>
                        <a:latin typeface="Arial" panose="020B0604020202020204" pitchFamily="34" charset="0"/>
                        <a:cs typeface="Arial" panose="020B0604020202020204" pitchFamily="34" charset="0"/>
                      </a:endParaRPr>
                    </a:p>
                  </a:txBody>
                  <a:tcPr>
                    <a:solidFill>
                      <a:schemeClr val="bg1"/>
                    </a:solidFill>
                  </a:tcPr>
                </a:tc>
                <a:tc>
                  <a:txBody>
                    <a:bodyPr/>
                    <a:lstStyle/>
                    <a:p>
                      <a:endParaRPr lang="en-MY" sz="1600" dirty="0">
                        <a:solidFill>
                          <a:schemeClr val="tx1"/>
                        </a:solidFill>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456614321"/>
                  </a:ext>
                </a:extLst>
              </a:tr>
            </a:tbl>
          </a:graphicData>
        </a:graphic>
      </p:graphicFrame>
    </p:spTree>
    <p:extLst>
      <p:ext uri="{BB962C8B-B14F-4D97-AF65-F5344CB8AC3E}">
        <p14:creationId xmlns:p14="http://schemas.microsoft.com/office/powerpoint/2010/main" val="20474396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8244DA4-9B40-422A-8E8B-BD663E659F6E}"/>
              </a:ext>
            </a:extLst>
          </p:cNvPr>
          <p:cNvSpPr txBox="1"/>
          <p:nvPr/>
        </p:nvSpPr>
        <p:spPr>
          <a:xfrm>
            <a:off x="855133" y="323334"/>
            <a:ext cx="7393517" cy="461665"/>
          </a:xfrm>
          <a:prstGeom prst="rect">
            <a:avLst/>
          </a:prstGeom>
          <a:noFill/>
        </p:spPr>
        <p:txBody>
          <a:bodyPr wrap="square">
            <a:spAutoFit/>
          </a:bodyPr>
          <a:lstStyle/>
          <a:p>
            <a:pPr algn="ctr"/>
            <a:r>
              <a:rPr lang="ms-MY" sz="2400" b="1" dirty="0">
                <a:latin typeface="Arial" panose="020B0604020202020204" pitchFamily="34" charset="0"/>
                <a:cs typeface="Arial" panose="020B0604020202020204" pitchFamily="34" charset="0"/>
              </a:rPr>
              <a:t>RINGKASAN KOS PROJEK</a:t>
            </a:r>
            <a:endParaRPr lang="en-MY" sz="2400" dirty="0"/>
          </a:p>
        </p:txBody>
      </p:sp>
      <p:graphicFrame>
        <p:nvGraphicFramePr>
          <p:cNvPr id="5" name="Table 4">
            <a:extLst>
              <a:ext uri="{FF2B5EF4-FFF2-40B4-BE49-F238E27FC236}">
                <a16:creationId xmlns:a16="http://schemas.microsoft.com/office/drawing/2014/main" id="{81786838-CA52-4002-B01D-B2C420365AC5}"/>
              </a:ext>
            </a:extLst>
          </p:cNvPr>
          <p:cNvGraphicFramePr>
            <a:graphicFrameLocks noGrp="1"/>
          </p:cNvGraphicFramePr>
          <p:nvPr>
            <p:extLst>
              <p:ext uri="{D42A27DB-BD31-4B8C-83A1-F6EECF244321}">
                <p14:modId xmlns:p14="http://schemas.microsoft.com/office/powerpoint/2010/main" val="4172261046"/>
              </p:ext>
            </p:extLst>
          </p:nvPr>
        </p:nvGraphicFramePr>
        <p:xfrm>
          <a:off x="294236" y="959030"/>
          <a:ext cx="10800484" cy="5542280"/>
        </p:xfrm>
        <a:graphic>
          <a:graphicData uri="http://schemas.openxmlformats.org/drawingml/2006/table">
            <a:tbl>
              <a:tblPr firstRow="1" bandRow="1">
                <a:tableStyleId>{5940675A-B579-460E-94D1-54222C63F5DA}</a:tableStyleId>
              </a:tblPr>
              <a:tblGrid>
                <a:gridCol w="599906">
                  <a:extLst>
                    <a:ext uri="{9D8B030D-6E8A-4147-A177-3AD203B41FA5}">
                      <a16:colId xmlns:a16="http://schemas.microsoft.com/office/drawing/2014/main" val="20000"/>
                    </a:ext>
                  </a:extLst>
                </a:gridCol>
                <a:gridCol w="5750498">
                  <a:extLst>
                    <a:ext uri="{9D8B030D-6E8A-4147-A177-3AD203B41FA5}">
                      <a16:colId xmlns:a16="http://schemas.microsoft.com/office/drawing/2014/main" val="20001"/>
                    </a:ext>
                  </a:extLst>
                </a:gridCol>
                <a:gridCol w="1994263">
                  <a:extLst>
                    <a:ext uri="{9D8B030D-6E8A-4147-A177-3AD203B41FA5}">
                      <a16:colId xmlns:a16="http://schemas.microsoft.com/office/drawing/2014/main" val="3140868986"/>
                    </a:ext>
                  </a:extLst>
                </a:gridCol>
                <a:gridCol w="2455817">
                  <a:extLst>
                    <a:ext uri="{9D8B030D-6E8A-4147-A177-3AD203B41FA5}">
                      <a16:colId xmlns:a16="http://schemas.microsoft.com/office/drawing/2014/main" val="20002"/>
                    </a:ext>
                  </a:extLst>
                </a:gridCol>
              </a:tblGrid>
              <a:tr h="259061">
                <a:tc>
                  <a:txBody>
                    <a:bodyPr/>
                    <a:lstStyle/>
                    <a:p>
                      <a:pPr algn="ctr"/>
                      <a:r>
                        <a:rPr lang="ms-MY" sz="1400" b="1" noProof="0" dirty="0">
                          <a:latin typeface="Arial" panose="020B0604020202020204" pitchFamily="34" charset="0"/>
                          <a:cs typeface="Arial" panose="020B0604020202020204" pitchFamily="34" charset="0"/>
                        </a:rPr>
                        <a:t>BIL.</a:t>
                      </a:r>
                      <a:endParaRPr lang="ms-MY" sz="1400" b="1" noProof="0" dirty="0">
                        <a:solidFill>
                          <a:schemeClr val="tx1"/>
                        </a:solidFill>
                        <a:latin typeface="Arial" panose="020B0604020202020204" pitchFamily="34" charset="0"/>
                        <a:cs typeface="Arial" panose="020B0604020202020204" pitchFamily="34" charset="0"/>
                      </a:endParaRPr>
                    </a:p>
                  </a:txBody>
                  <a:tcPr marL="91448" marR="91448">
                    <a:solidFill>
                      <a:schemeClr val="bg1">
                        <a:lumMod val="75000"/>
                      </a:schemeClr>
                    </a:solidFill>
                  </a:tcPr>
                </a:tc>
                <a:tc>
                  <a:txBody>
                    <a:bodyPr/>
                    <a:lstStyle/>
                    <a:p>
                      <a:pPr algn="ctr"/>
                      <a:r>
                        <a:rPr lang="ms-MY" sz="1400" b="1" noProof="0">
                          <a:latin typeface="Arial" panose="020B0604020202020204" pitchFamily="34" charset="0"/>
                          <a:cs typeface="Arial" panose="020B0604020202020204" pitchFamily="34" charset="0"/>
                        </a:rPr>
                        <a:t>PERKARA</a:t>
                      </a:r>
                      <a:endParaRPr lang="ms-MY" sz="1400" b="1" noProof="0">
                        <a:solidFill>
                          <a:schemeClr val="tx1"/>
                        </a:solidFill>
                        <a:latin typeface="Arial" panose="020B0604020202020204" pitchFamily="34" charset="0"/>
                        <a:cs typeface="Arial" panose="020B0604020202020204" pitchFamily="34" charset="0"/>
                      </a:endParaRPr>
                    </a:p>
                  </a:txBody>
                  <a:tcPr marL="91448" marR="91448">
                    <a:solidFill>
                      <a:schemeClr val="bg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b="1" noProof="0" dirty="0">
                          <a:solidFill>
                            <a:schemeClr val="tx1"/>
                          </a:solidFill>
                          <a:latin typeface="Arial" panose="020B0604020202020204" pitchFamily="34" charset="0"/>
                          <a:cs typeface="Arial" panose="020B0604020202020204" pitchFamily="34" charset="0"/>
                        </a:rPr>
                        <a:t>2026</a:t>
                      </a:r>
                    </a:p>
                    <a:p>
                      <a:pPr marL="0" marR="0" lvl="0" indent="0" algn="ctr" defTabSz="914400" rtl="0" eaLnBrk="1" fontAlgn="auto" latinLnBrk="0" hangingPunct="1">
                        <a:lnSpc>
                          <a:spcPct val="100000"/>
                        </a:lnSpc>
                        <a:spcBef>
                          <a:spcPts val="0"/>
                        </a:spcBef>
                        <a:spcAft>
                          <a:spcPts val="0"/>
                        </a:spcAft>
                        <a:buClrTx/>
                        <a:buSzTx/>
                        <a:buFontTx/>
                        <a:buNone/>
                        <a:tabLst/>
                        <a:defRPr/>
                      </a:pPr>
                      <a:r>
                        <a:rPr lang="ms-MY" sz="1400" b="1" noProof="0" dirty="0">
                          <a:latin typeface="Arial" panose="020B0604020202020204" pitchFamily="34" charset="0"/>
                          <a:cs typeface="Arial" panose="020B0604020202020204" pitchFamily="34" charset="0"/>
                        </a:rPr>
                        <a:t>(RM)</a:t>
                      </a:r>
                      <a:endParaRPr lang="ms-MY" sz="1400" b="1" noProof="0" dirty="0">
                        <a:solidFill>
                          <a:schemeClr val="tx1"/>
                        </a:solidFill>
                        <a:latin typeface="Arial" panose="020B0604020202020204" pitchFamily="34" charset="0"/>
                        <a:cs typeface="Arial" panose="020B0604020202020204" pitchFamily="34" charset="0"/>
                      </a:endParaRPr>
                    </a:p>
                  </a:txBody>
                  <a:tcPr marL="91448" marR="91448">
                    <a:solidFill>
                      <a:schemeClr val="bg1">
                        <a:lumMod val="75000"/>
                      </a:schemeClr>
                    </a:solidFill>
                  </a:tcPr>
                </a:tc>
                <a:tc>
                  <a:txBody>
                    <a:bodyPr/>
                    <a:lstStyle/>
                    <a:p>
                      <a:pPr algn="ctr"/>
                      <a:r>
                        <a:rPr lang="ms-MY" sz="1400" b="1" noProof="0" dirty="0">
                          <a:latin typeface="Arial" panose="020B0604020202020204" pitchFamily="34" charset="0"/>
                          <a:cs typeface="Arial" panose="020B0604020202020204" pitchFamily="34" charset="0"/>
                        </a:rPr>
                        <a:t> JUMLAH KOS (RM)</a:t>
                      </a:r>
                      <a:endParaRPr lang="ms-MY" sz="1400" b="1" noProof="0" dirty="0">
                        <a:solidFill>
                          <a:schemeClr val="tx1"/>
                        </a:solidFill>
                        <a:latin typeface="Arial" panose="020B0604020202020204" pitchFamily="34" charset="0"/>
                        <a:cs typeface="Arial" panose="020B0604020202020204" pitchFamily="34" charset="0"/>
                      </a:endParaRPr>
                    </a:p>
                  </a:txBody>
                  <a:tcPr marL="91448" marR="91448">
                    <a:solidFill>
                      <a:schemeClr val="bg1">
                        <a:lumMod val="75000"/>
                      </a:schemeClr>
                    </a:solidFill>
                  </a:tcPr>
                </a:tc>
                <a:extLst>
                  <a:ext uri="{0D108BD9-81ED-4DB2-BD59-A6C34878D82A}">
                    <a16:rowId xmlns:a16="http://schemas.microsoft.com/office/drawing/2014/main" val="10000"/>
                  </a:ext>
                </a:extLst>
              </a:tr>
              <a:tr h="370840">
                <a:tc>
                  <a:txBody>
                    <a:bodyPr/>
                    <a:lstStyle/>
                    <a:p>
                      <a:pPr algn="ctr"/>
                      <a:r>
                        <a:rPr lang="ms-MY" sz="1400" b="1" noProof="0">
                          <a:latin typeface="Arial" panose="020B0604020202020204" pitchFamily="34" charset="0"/>
                          <a:cs typeface="Arial" panose="020B0604020202020204" pitchFamily="34" charset="0"/>
                        </a:rPr>
                        <a:t>A.</a:t>
                      </a:r>
                    </a:p>
                  </a:txBody>
                  <a:tcPr marL="91448" marR="91448"/>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400" b="1" noProof="0">
                          <a:latin typeface="Arial" panose="020B0604020202020204" pitchFamily="34" charset="0"/>
                          <a:cs typeface="Arial" panose="020B0604020202020204" pitchFamily="34" charset="0"/>
                        </a:rPr>
                        <a:t>Perkakasan ICT </a:t>
                      </a:r>
                      <a:r>
                        <a:rPr lang="ms-MY" sz="1400" b="1" noProof="0">
                          <a:solidFill>
                            <a:schemeClr val="tx1"/>
                          </a:solidFill>
                          <a:latin typeface="Arial" panose="020B0604020202020204" pitchFamily="34" charset="0"/>
                          <a:cs typeface="Arial" panose="020B0604020202020204" pitchFamily="34" charset="0"/>
                        </a:rPr>
                        <a:t>(termasuk perkakasan keselamatan)</a:t>
                      </a:r>
                      <a:endParaRPr lang="ms-MY" sz="1400" b="1" noProof="0">
                        <a:latin typeface="Arial" panose="020B0604020202020204" pitchFamily="34" charset="0"/>
                        <a:cs typeface="Arial" panose="020B0604020202020204" pitchFamily="34" charset="0"/>
                      </a:endParaRPr>
                    </a:p>
                  </a:txBody>
                  <a:tcPr marL="91448" marR="91448"/>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noProof="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400" noProof="0" dirty="0">
                          <a:latin typeface="Arial" panose="020B0604020202020204" pitchFamily="34" charset="0"/>
                          <a:cs typeface="Arial" panose="020B0604020202020204" pitchFamily="34" charset="0"/>
                        </a:rPr>
                        <a:t>XXX,XXX.XX</a:t>
                      </a:r>
                    </a:p>
                  </a:txBody>
                  <a:tcPr/>
                </a:tc>
                <a:extLst>
                  <a:ext uri="{0D108BD9-81ED-4DB2-BD59-A6C34878D82A}">
                    <a16:rowId xmlns:a16="http://schemas.microsoft.com/office/drawing/2014/main" val="10001"/>
                  </a:ext>
                </a:extLst>
              </a:tr>
              <a:tr h="370840">
                <a:tc>
                  <a:txBody>
                    <a:bodyPr/>
                    <a:lstStyle/>
                    <a:p>
                      <a:pPr algn="ctr"/>
                      <a:r>
                        <a:rPr lang="ms-MY" sz="1400" b="1" noProof="0">
                          <a:latin typeface="Arial" panose="020B0604020202020204" pitchFamily="34" charset="0"/>
                          <a:cs typeface="Arial" panose="020B0604020202020204" pitchFamily="34" charset="0"/>
                        </a:rPr>
                        <a:t>B.</a:t>
                      </a:r>
                    </a:p>
                  </a:txBody>
                  <a:tcPr marL="91448" marR="91448"/>
                </a:tc>
                <a:tc>
                  <a:txBody>
                    <a:bodyPr/>
                    <a:lstStyle/>
                    <a:p>
                      <a:r>
                        <a:rPr lang="ms-MY" sz="1400" b="1" noProof="0">
                          <a:latin typeface="Arial" panose="020B0604020202020204" pitchFamily="34" charset="0"/>
                          <a:cs typeface="Arial" panose="020B0604020202020204" pitchFamily="34" charset="0"/>
                        </a:rPr>
                        <a:t>Pembangunan</a:t>
                      </a:r>
                      <a:r>
                        <a:rPr lang="ms-MY" sz="1400" b="1" baseline="0" noProof="0">
                          <a:latin typeface="Arial" panose="020B0604020202020204" pitchFamily="34" charset="0"/>
                          <a:cs typeface="Arial" panose="020B0604020202020204" pitchFamily="34" charset="0"/>
                        </a:rPr>
                        <a:t> Sistem Aplikasi</a:t>
                      </a:r>
                      <a:endParaRPr lang="ms-MY" sz="1400" b="1" noProof="0">
                        <a:latin typeface="Arial" panose="020B0604020202020204" pitchFamily="34" charset="0"/>
                        <a:cs typeface="Arial" panose="020B0604020202020204" pitchFamily="34" charset="0"/>
                      </a:endParaRPr>
                    </a:p>
                  </a:txBody>
                  <a:tcPr marL="91448" marR="91448"/>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noProof="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400" noProof="0" dirty="0">
                          <a:latin typeface="Arial" panose="020B0604020202020204" pitchFamily="34" charset="0"/>
                          <a:cs typeface="Arial" panose="020B0604020202020204" pitchFamily="34" charset="0"/>
                        </a:rPr>
                        <a:t>XXX,XXX.XX</a:t>
                      </a:r>
                    </a:p>
                  </a:txBody>
                  <a:tcPr/>
                </a:tc>
                <a:extLst>
                  <a:ext uri="{0D108BD9-81ED-4DB2-BD59-A6C34878D82A}">
                    <a16:rowId xmlns:a16="http://schemas.microsoft.com/office/drawing/2014/main" val="10002"/>
                  </a:ext>
                </a:extLst>
              </a:tr>
              <a:tr h="370840">
                <a:tc>
                  <a:txBody>
                    <a:bodyPr/>
                    <a:lstStyle/>
                    <a:p>
                      <a:pPr algn="ctr"/>
                      <a:r>
                        <a:rPr lang="ms-MY" sz="1400" b="1" noProof="0">
                          <a:latin typeface="Arial" panose="020B0604020202020204" pitchFamily="34" charset="0"/>
                          <a:cs typeface="Arial" panose="020B0604020202020204" pitchFamily="34" charset="0"/>
                        </a:rPr>
                        <a:t>C.</a:t>
                      </a:r>
                    </a:p>
                  </a:txBody>
                  <a:tcPr marL="91448" marR="91448"/>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400" b="1" noProof="0">
                          <a:latin typeface="Arial" panose="020B0604020202020204" pitchFamily="34" charset="0"/>
                          <a:cs typeface="Arial" panose="020B0604020202020204" pitchFamily="34" charset="0"/>
                        </a:rPr>
                        <a:t>Perisian </a:t>
                      </a:r>
                      <a:r>
                        <a:rPr lang="ms-MY" sz="1400" b="1" noProof="0">
                          <a:solidFill>
                            <a:schemeClr val="tx1"/>
                          </a:solidFill>
                          <a:latin typeface="Arial" panose="020B0604020202020204" pitchFamily="34" charset="0"/>
                          <a:cs typeface="Arial" panose="020B0604020202020204" pitchFamily="34" charset="0"/>
                        </a:rPr>
                        <a:t>(termasuk perisian keselamatan)</a:t>
                      </a:r>
                    </a:p>
                  </a:txBody>
                  <a:tcPr marL="91448" marR="91448"/>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noProof="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400" noProof="0">
                          <a:latin typeface="Arial" panose="020B0604020202020204" pitchFamily="34" charset="0"/>
                          <a:cs typeface="Arial" panose="020B0604020202020204" pitchFamily="34" charset="0"/>
                        </a:rPr>
                        <a:t>XXX,XXX.XX</a:t>
                      </a:r>
                    </a:p>
                  </a:txBody>
                  <a:tcPr/>
                </a:tc>
                <a:extLst>
                  <a:ext uri="{0D108BD9-81ED-4DB2-BD59-A6C34878D82A}">
                    <a16:rowId xmlns:a16="http://schemas.microsoft.com/office/drawing/2014/main" val="10003"/>
                  </a:ext>
                </a:extLst>
              </a:tr>
              <a:tr h="370840">
                <a:tc>
                  <a:txBody>
                    <a:bodyPr/>
                    <a:lstStyle/>
                    <a:p>
                      <a:pPr algn="ctr"/>
                      <a:r>
                        <a:rPr lang="ms-MY" sz="1400" b="1" noProof="0">
                          <a:latin typeface="Arial" panose="020B0604020202020204" pitchFamily="34" charset="0"/>
                          <a:cs typeface="Arial" panose="020B0604020202020204" pitchFamily="34" charset="0"/>
                        </a:rPr>
                        <a:t>D.</a:t>
                      </a:r>
                    </a:p>
                  </a:txBody>
                  <a:tcPr marL="91448" marR="91448"/>
                </a:tc>
                <a:tc>
                  <a:txBody>
                    <a:bodyPr/>
                    <a:lstStyle/>
                    <a:p>
                      <a:r>
                        <a:rPr lang="ms-MY" sz="1400" b="1" noProof="0" dirty="0">
                          <a:latin typeface="Arial" panose="020B0604020202020204" pitchFamily="34" charset="0"/>
                          <a:cs typeface="Arial" panose="020B0604020202020204" pitchFamily="34" charset="0"/>
                        </a:rPr>
                        <a:t>Rangkaian </a:t>
                      </a:r>
                      <a:r>
                        <a:rPr lang="ms-MY" sz="1400" b="1" noProof="0" dirty="0">
                          <a:solidFill>
                            <a:schemeClr val="tx1"/>
                          </a:solidFill>
                          <a:latin typeface="Arial" panose="020B0604020202020204" pitchFamily="34" charset="0"/>
                          <a:cs typeface="Arial" panose="020B0604020202020204" pitchFamily="34" charset="0"/>
                        </a:rPr>
                        <a:t>dan Peralatan Rangkaian</a:t>
                      </a:r>
                    </a:p>
                  </a:txBody>
                  <a:tcPr marL="91448" marR="91448"/>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noProof="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400" noProof="0" dirty="0">
                          <a:latin typeface="Arial" panose="020B0604020202020204" pitchFamily="34" charset="0"/>
                          <a:cs typeface="Arial" panose="020B0604020202020204" pitchFamily="34" charset="0"/>
                        </a:rPr>
                        <a:t>XXX,XXX.XX</a:t>
                      </a:r>
                    </a:p>
                  </a:txBody>
                  <a:tcPr/>
                </a:tc>
                <a:extLst>
                  <a:ext uri="{0D108BD9-81ED-4DB2-BD59-A6C34878D82A}">
                    <a16:rowId xmlns:a16="http://schemas.microsoft.com/office/drawing/2014/main" val="10004"/>
                  </a:ext>
                </a:extLst>
              </a:tr>
              <a:tr h="370840">
                <a:tc>
                  <a:txBody>
                    <a:bodyPr/>
                    <a:lstStyle/>
                    <a:p>
                      <a:pPr algn="ctr"/>
                      <a:r>
                        <a:rPr lang="ms-MY" sz="1400" b="1" noProof="0">
                          <a:latin typeface="Arial" panose="020B0604020202020204" pitchFamily="34" charset="0"/>
                          <a:cs typeface="Arial" panose="020B0604020202020204" pitchFamily="34" charset="0"/>
                        </a:rPr>
                        <a:t>E.</a:t>
                      </a:r>
                    </a:p>
                  </a:txBody>
                  <a:tcPr marL="91448" marR="9144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s-MY" sz="1400" b="1" noProof="0">
                          <a:latin typeface="Arial" panose="020B0604020202020204" pitchFamily="34" charset="0"/>
                          <a:cs typeface="Arial" panose="020B0604020202020204" pitchFamily="34" charset="0"/>
                        </a:rPr>
                        <a:t>Perkhidmatan ICT</a:t>
                      </a:r>
                    </a:p>
                  </a:txBody>
                  <a:tcPr marL="91448" marR="91448"/>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noProof="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400" noProof="0" dirty="0">
                          <a:latin typeface="Arial" panose="020B0604020202020204" pitchFamily="34" charset="0"/>
                          <a:cs typeface="Arial" panose="020B0604020202020204" pitchFamily="34" charset="0"/>
                        </a:rPr>
                        <a:t>XXX,XXX.XX</a:t>
                      </a:r>
                    </a:p>
                  </a:txBody>
                  <a:tcPr/>
                </a:tc>
                <a:extLst>
                  <a:ext uri="{0D108BD9-81ED-4DB2-BD59-A6C34878D82A}">
                    <a16:rowId xmlns:a16="http://schemas.microsoft.com/office/drawing/2014/main" val="10005"/>
                  </a:ext>
                </a:extLst>
              </a:tr>
              <a:tr h="370840">
                <a:tc>
                  <a:txBody>
                    <a:bodyPr/>
                    <a:lstStyle/>
                    <a:p>
                      <a:pPr algn="ctr"/>
                      <a:r>
                        <a:rPr lang="ms-MY" sz="1400" b="1" noProof="0">
                          <a:latin typeface="Arial" panose="020B0604020202020204" pitchFamily="34" charset="0"/>
                          <a:cs typeface="Arial" panose="020B0604020202020204" pitchFamily="34" charset="0"/>
                        </a:rPr>
                        <a:t>F.</a:t>
                      </a:r>
                    </a:p>
                  </a:txBody>
                  <a:tcPr marL="91448" marR="91448"/>
                </a:tc>
                <a:tc>
                  <a:txBody>
                    <a:bodyPr/>
                    <a:lstStyle/>
                    <a:p>
                      <a:pPr marL="0" indent="0" algn="just">
                        <a:spcBef>
                          <a:spcPts val="0"/>
                        </a:spcBef>
                        <a:buFont typeface="+mj-lt"/>
                        <a:buNone/>
                        <a:defRPr/>
                      </a:pPr>
                      <a:r>
                        <a:rPr lang="ms-MY" sz="1400" b="1" noProof="0">
                          <a:latin typeface="Arial" panose="020B0604020202020204" pitchFamily="34" charset="0"/>
                          <a:cs typeface="Arial" panose="020B0604020202020204" pitchFamily="34" charset="0"/>
                        </a:rPr>
                        <a:t>Lain-lain Perkakasan/ Perkhidmatan </a:t>
                      </a:r>
                      <a:r>
                        <a:rPr lang="ms-MY" sz="1400" b="1" noProof="0">
                          <a:solidFill>
                            <a:schemeClr val="tx1"/>
                          </a:solidFill>
                          <a:latin typeface="Arial" panose="020B0604020202020204" pitchFamily="34" charset="0"/>
                          <a:cs typeface="Arial" panose="020B0604020202020204" pitchFamily="34" charset="0"/>
                        </a:rPr>
                        <a:t>Bukan ICT </a:t>
                      </a:r>
                    </a:p>
                    <a:p>
                      <a:pPr marL="355600" lvl="1" indent="-355600" algn="just">
                        <a:spcBef>
                          <a:spcPts val="0"/>
                        </a:spcBef>
                        <a:buFont typeface="+mj-lt"/>
                        <a:buAutoNum type="romanLcPeriod"/>
                        <a:defRPr/>
                      </a:pPr>
                      <a:r>
                        <a:rPr lang="ms-MY" sz="1400" noProof="0">
                          <a:solidFill>
                            <a:schemeClr val="tx1"/>
                          </a:solidFill>
                          <a:latin typeface="Arial" panose="020B0604020202020204" pitchFamily="34" charset="0"/>
                          <a:cs typeface="Arial" panose="020B0604020202020204" pitchFamily="34" charset="0"/>
                        </a:rPr>
                        <a:t>Perkakasan Bukan-ICT/ fizikal/ M&amp;E yang menyokong  projek ICT</a:t>
                      </a:r>
                    </a:p>
                    <a:p>
                      <a:pPr marL="355600" lvl="1" indent="-355600" algn="just">
                        <a:spcBef>
                          <a:spcPts val="0"/>
                        </a:spcBef>
                        <a:buFont typeface="+mj-lt"/>
                        <a:buAutoNum type="romanLcPeriod"/>
                        <a:defRPr/>
                      </a:pPr>
                      <a:r>
                        <a:rPr lang="ms-MY" sz="1400" noProof="0">
                          <a:solidFill>
                            <a:schemeClr val="tx1"/>
                          </a:solidFill>
                          <a:latin typeface="Arial" panose="020B0604020202020204" pitchFamily="34" charset="0"/>
                          <a:cs typeface="Arial" panose="020B0604020202020204" pitchFamily="34" charset="0"/>
                        </a:rPr>
                        <a:t>Perkhidmatan Bukan-ICT/ fizikal/ M&amp;E yang menyokong projek ICT</a:t>
                      </a:r>
                    </a:p>
                  </a:txBody>
                  <a:tcPr marL="91448" marR="91448"/>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noProof="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400" noProof="0" dirty="0">
                          <a:latin typeface="Arial" panose="020B0604020202020204" pitchFamily="34" charset="0"/>
                          <a:cs typeface="Arial" panose="020B0604020202020204" pitchFamily="34" charset="0"/>
                        </a:rPr>
                        <a:t>XXX,XXX.XX</a:t>
                      </a:r>
                    </a:p>
                  </a:txBody>
                  <a:tcPr/>
                </a:tc>
                <a:extLst>
                  <a:ext uri="{0D108BD9-81ED-4DB2-BD59-A6C34878D82A}">
                    <a16:rowId xmlns:a16="http://schemas.microsoft.com/office/drawing/2014/main" val="10006"/>
                  </a:ext>
                </a:extLst>
              </a:tr>
              <a:tr h="370840">
                <a:tc>
                  <a:txBody>
                    <a:bodyPr/>
                    <a:lstStyle/>
                    <a:p>
                      <a:pPr algn="ctr"/>
                      <a:r>
                        <a:rPr lang="ms-MY" sz="1400" b="1" noProof="0">
                          <a:latin typeface="Arial" panose="020B0604020202020204" pitchFamily="34" charset="0"/>
                          <a:cs typeface="Arial" panose="020B0604020202020204" pitchFamily="34" charset="0"/>
                        </a:rPr>
                        <a:t>G.</a:t>
                      </a:r>
                    </a:p>
                  </a:txBody>
                  <a:tcPr marL="91448" marR="91448"/>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altLang="ko-KR" sz="1400" b="1" kern="1200" noProof="0">
                          <a:solidFill>
                            <a:schemeClr val="tx1"/>
                          </a:solidFill>
                          <a:latin typeface="Arial" panose="020B0604020202020204" pitchFamily="34" charset="0"/>
                          <a:ea typeface="+mn-ea"/>
                          <a:cs typeface="Arial" panose="020B0604020202020204" pitchFamily="34" charset="0"/>
                        </a:rPr>
                        <a:t>Perkhidmatan Pengkomputeran Awan</a:t>
                      </a:r>
                    </a:p>
                  </a:txBody>
                  <a:tcPr marL="91448" marR="91448">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lang="ms-MY" sz="1400" noProof="0" dirty="0">
                        <a:latin typeface="Arial" panose="020B0604020202020204" pitchFamily="34" charset="0"/>
                        <a:cs typeface="Arial" panose="020B0604020202020204" pitchFamily="34" charset="0"/>
                      </a:endParaRPr>
                    </a:p>
                  </a:txBody>
                  <a:tcPr>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ms-MY" sz="1400" noProof="0" dirty="0">
                          <a:latin typeface="Arial" panose="020B0604020202020204" pitchFamily="34" charset="0"/>
                          <a:cs typeface="Arial" panose="020B0604020202020204" pitchFamily="34" charset="0"/>
                        </a:rPr>
                        <a:t>XXX,XXX.XX</a:t>
                      </a:r>
                    </a:p>
                  </a:txBody>
                  <a:tcPr>
                    <a:noFill/>
                  </a:tcPr>
                </a:tc>
                <a:extLst>
                  <a:ext uri="{0D108BD9-81ED-4DB2-BD59-A6C34878D82A}">
                    <a16:rowId xmlns:a16="http://schemas.microsoft.com/office/drawing/2014/main" val="545475612"/>
                  </a:ext>
                </a:extLst>
              </a:tr>
              <a:tr h="370840">
                <a:tc>
                  <a:txBody>
                    <a:bodyPr/>
                    <a:lstStyle/>
                    <a:p>
                      <a:pPr algn="ctr"/>
                      <a:endParaRPr lang="ms-MY" sz="1400" b="1" noProof="0">
                        <a:latin typeface="Arial" panose="020B0604020202020204" pitchFamily="34" charset="0"/>
                        <a:cs typeface="Arial" panose="020B0604020202020204" pitchFamily="34" charset="0"/>
                      </a:endParaRPr>
                    </a:p>
                  </a:txBody>
                  <a:tcPr marL="91448" marR="91448"/>
                </a:tc>
                <a:tc>
                  <a:txBody>
                    <a:bodyPr/>
                    <a:lstStyle/>
                    <a:p>
                      <a:pPr algn="r"/>
                      <a:r>
                        <a:rPr lang="ms-MY" sz="1400" b="1" noProof="0">
                          <a:latin typeface="Arial" panose="020B0604020202020204" pitchFamily="34" charset="0"/>
                          <a:cs typeface="Arial" panose="020B0604020202020204" pitchFamily="34" charset="0"/>
                        </a:rPr>
                        <a:t>JUMLAH</a:t>
                      </a:r>
                    </a:p>
                  </a:txBody>
                  <a:tcPr marL="91448" marR="91448">
                    <a:solidFill>
                      <a:schemeClr val="bg1">
                        <a:lumMod val="85000"/>
                      </a:schemeClr>
                    </a:solid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b="1" noProof="0"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400" b="1" noProof="0" dirty="0">
                          <a:latin typeface="Arial" panose="020B0604020202020204" pitchFamily="34" charset="0"/>
                          <a:cs typeface="Arial" panose="020B0604020202020204" pitchFamily="34" charset="0"/>
                        </a:rPr>
                        <a:t>XXX,XXX.XX</a:t>
                      </a:r>
                    </a:p>
                  </a:txBody>
                  <a:tcPr>
                    <a:solidFill>
                      <a:schemeClr val="bg1">
                        <a:lumMod val="85000"/>
                      </a:schemeClr>
                    </a:solidFill>
                  </a:tcPr>
                </a:tc>
                <a:extLst>
                  <a:ext uri="{0D108BD9-81ED-4DB2-BD59-A6C34878D82A}">
                    <a16:rowId xmlns:a16="http://schemas.microsoft.com/office/drawing/2014/main" val="10007"/>
                  </a:ext>
                </a:extLst>
              </a:tr>
              <a:tr h="370840">
                <a:tc>
                  <a:txBody>
                    <a:bodyPr/>
                    <a:lstStyle/>
                    <a:p>
                      <a:endParaRPr lang="ms-MY" sz="1400" b="1" noProof="0">
                        <a:latin typeface="Arial" panose="020B0604020202020204" pitchFamily="34" charset="0"/>
                        <a:cs typeface="Arial" panose="020B0604020202020204" pitchFamily="34" charset="0"/>
                      </a:endParaRPr>
                    </a:p>
                  </a:txBody>
                  <a:tcPr marL="91448" marR="91448"/>
                </a:tc>
                <a:tc>
                  <a:txBody>
                    <a:bodyPr/>
                    <a:lstStyle/>
                    <a:p>
                      <a:pPr algn="r"/>
                      <a:r>
                        <a:rPr lang="ms-MY" sz="1400" b="1" i="1" u="none" strike="noStrike" noProof="0">
                          <a:effectLst/>
                          <a:latin typeface="Arial" panose="020B0604020202020204" pitchFamily="34" charset="0"/>
                          <a:cs typeface="Arial" panose="020B0604020202020204" pitchFamily="34" charset="0"/>
                        </a:rPr>
                        <a:t>Sales and Service Tax </a:t>
                      </a:r>
                      <a:r>
                        <a:rPr lang="ms-MY" sz="1400" b="1" u="none" strike="noStrike" noProof="0">
                          <a:effectLst/>
                          <a:latin typeface="Arial" panose="020B0604020202020204" pitchFamily="34" charset="0"/>
                          <a:cs typeface="Arial" panose="020B0604020202020204" pitchFamily="34" charset="0"/>
                        </a:rPr>
                        <a:t>(SST)</a:t>
                      </a:r>
                      <a:endParaRPr lang="ms-MY" sz="1400" b="1" i="0" u="none" strike="noStrike" noProof="0">
                        <a:solidFill>
                          <a:srgbClr val="000000"/>
                        </a:solidFill>
                        <a:effectLst/>
                        <a:latin typeface="Arial" panose="020B0604020202020204" pitchFamily="34" charset="0"/>
                        <a:cs typeface="Arial" panose="020B0604020202020204" pitchFamily="34" charset="0"/>
                      </a:endParaRPr>
                    </a:p>
                  </a:txBody>
                  <a:tcPr marL="91448" marR="91448"/>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b="0" noProof="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400" noProof="0" dirty="0">
                          <a:latin typeface="Arial" panose="020B0604020202020204" pitchFamily="34" charset="0"/>
                          <a:cs typeface="Arial" panose="020B0604020202020204" pitchFamily="34" charset="0"/>
                        </a:rPr>
                        <a:t>XXX,XXX.XX</a:t>
                      </a:r>
                      <a:endParaRPr lang="ms-MY" sz="1400" b="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378245601"/>
                  </a:ext>
                </a:extLst>
              </a:tr>
              <a:tr h="370840">
                <a:tc>
                  <a:txBody>
                    <a:bodyPr/>
                    <a:lstStyle/>
                    <a:p>
                      <a:endParaRPr lang="ms-MY" sz="1400" b="1" noProof="0">
                        <a:latin typeface="Arial" panose="020B0604020202020204" pitchFamily="34" charset="0"/>
                        <a:cs typeface="Arial" panose="020B0604020202020204" pitchFamily="34" charset="0"/>
                      </a:endParaRPr>
                    </a:p>
                  </a:txBody>
                  <a:tcPr marL="91448" marR="91448"/>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400" b="1" i="1" u="none" strike="noStrike" noProof="0">
                          <a:effectLst/>
                          <a:latin typeface="Arial" panose="020B0604020202020204" pitchFamily="34" charset="0"/>
                          <a:cs typeface="Arial" panose="020B0604020202020204" pitchFamily="34" charset="0"/>
                        </a:rPr>
                        <a:t>Digital Service Tax </a:t>
                      </a:r>
                      <a:r>
                        <a:rPr lang="ms-MY" sz="1400" b="1" u="none" strike="noStrike" noProof="0">
                          <a:effectLst/>
                          <a:latin typeface="Arial" panose="020B0604020202020204" pitchFamily="34" charset="0"/>
                          <a:cs typeface="Arial" panose="020B0604020202020204" pitchFamily="34" charset="0"/>
                        </a:rPr>
                        <a:t>(DST)</a:t>
                      </a:r>
                    </a:p>
                  </a:txBody>
                  <a:tcPr marL="91448" marR="91448"/>
                </a:tc>
                <a:tc>
                  <a:txBody>
                    <a:bodyPr/>
                    <a:lstStyle/>
                    <a:p>
                      <a:pPr algn="r"/>
                      <a:endParaRPr lang="ms-MY" sz="1400" b="0" noProof="0" dirty="0">
                        <a:latin typeface="Arial" panose="020B0604020202020204" pitchFamily="34" charset="0"/>
                        <a:cs typeface="Arial" panose="020B0604020202020204" pitchFamily="34" charset="0"/>
                      </a:endParaRPr>
                    </a:p>
                  </a:txBody>
                  <a:tcPr/>
                </a:tc>
                <a:tc>
                  <a:txBody>
                    <a:bodyPr/>
                    <a:lstStyle/>
                    <a:p>
                      <a:pPr algn="r"/>
                      <a:r>
                        <a:rPr lang="ms-MY" sz="1400" noProof="0" dirty="0">
                          <a:latin typeface="Arial" panose="020B0604020202020204" pitchFamily="34" charset="0"/>
                          <a:cs typeface="Arial" panose="020B0604020202020204" pitchFamily="34" charset="0"/>
                        </a:rPr>
                        <a:t>XXX,XXX.XX</a:t>
                      </a:r>
                      <a:endParaRPr lang="ms-MY" sz="1400" b="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928086056"/>
                  </a:ext>
                </a:extLst>
              </a:tr>
              <a:tr h="370840">
                <a:tc>
                  <a:txBody>
                    <a:bodyPr/>
                    <a:lstStyle/>
                    <a:p>
                      <a:endParaRPr lang="ms-MY" sz="1400" b="1" noProof="0">
                        <a:latin typeface="Arial" panose="020B0604020202020204" pitchFamily="34" charset="0"/>
                        <a:cs typeface="Arial" panose="020B0604020202020204" pitchFamily="34" charset="0"/>
                      </a:endParaRPr>
                    </a:p>
                  </a:txBody>
                  <a:tcPr marL="91448" marR="91448"/>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400" b="1" noProof="0">
                          <a:solidFill>
                            <a:schemeClr val="tx1"/>
                          </a:solidFill>
                          <a:latin typeface="Arial" panose="020B0604020202020204" pitchFamily="34" charset="0"/>
                          <a:cs typeface="Arial" panose="020B0604020202020204" pitchFamily="34" charset="0"/>
                        </a:rPr>
                        <a:t>Program Kolaborasi Industri (</a:t>
                      </a:r>
                      <a:r>
                        <a:rPr lang="ms-MY" sz="1400" b="1" u="none" strike="noStrike" kern="1200" noProof="0">
                          <a:effectLst/>
                          <a:latin typeface="Arial" panose="020B0604020202020204" pitchFamily="34" charset="0"/>
                          <a:cs typeface="Arial" panose="020B0604020202020204" pitchFamily="34" charset="0"/>
                        </a:rPr>
                        <a:t>ICP) (1%) jika ada</a:t>
                      </a:r>
                      <a:endParaRPr lang="ms-MY" sz="1400" b="1" u="none" strike="noStrike" kern="1200" noProof="0">
                        <a:solidFill>
                          <a:schemeClr val="dk1"/>
                        </a:solidFill>
                        <a:effectLst/>
                        <a:latin typeface="Arial" panose="020B0604020202020204" pitchFamily="34" charset="0"/>
                        <a:ea typeface="+mn-ea"/>
                        <a:cs typeface="Arial" panose="020B0604020202020204" pitchFamily="34" charset="0"/>
                      </a:endParaRPr>
                    </a:p>
                  </a:txBody>
                  <a:tcPr marL="91448" marR="91448"/>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b="0" noProof="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400" noProof="0" dirty="0">
                          <a:latin typeface="Arial" panose="020B0604020202020204" pitchFamily="34" charset="0"/>
                          <a:cs typeface="Arial" panose="020B0604020202020204" pitchFamily="34" charset="0"/>
                        </a:rPr>
                        <a:t>XXX,XXX.XX</a:t>
                      </a:r>
                      <a:endParaRPr lang="ms-MY" sz="1400" b="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00550875"/>
                  </a:ext>
                </a:extLst>
              </a:tr>
              <a:tr h="370840">
                <a:tc>
                  <a:txBody>
                    <a:bodyPr/>
                    <a:lstStyle/>
                    <a:p>
                      <a:endParaRPr lang="ms-MY" sz="1400" b="1" noProof="0">
                        <a:latin typeface="Arial" panose="020B0604020202020204" pitchFamily="34" charset="0"/>
                        <a:cs typeface="Arial" panose="020B0604020202020204" pitchFamily="34" charset="0"/>
                      </a:endParaRPr>
                    </a:p>
                  </a:txBody>
                  <a:tcPr marL="91448" marR="91448"/>
                </a:tc>
                <a:tc>
                  <a:txBody>
                    <a:bodyPr/>
                    <a:lstStyle/>
                    <a:p>
                      <a:pPr algn="r"/>
                      <a:r>
                        <a:rPr lang="ms-MY" sz="1400" b="1" noProof="0">
                          <a:latin typeface="Arial" panose="020B0604020202020204" pitchFamily="34" charset="0"/>
                          <a:cs typeface="Arial" panose="020B0604020202020204" pitchFamily="34" charset="0"/>
                        </a:rPr>
                        <a:t>JUMLAH KESELURUHAN</a:t>
                      </a:r>
                    </a:p>
                  </a:txBody>
                  <a:tcPr marL="91448" marR="91448">
                    <a:solidFill>
                      <a:schemeClr val="bg1">
                        <a:lumMod val="85000"/>
                      </a:schemeClr>
                    </a:solid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b="1" noProof="0"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400" b="1" noProof="0" dirty="0">
                          <a:latin typeface="Arial" panose="020B0604020202020204" pitchFamily="34" charset="0"/>
                          <a:cs typeface="Arial" panose="020B0604020202020204" pitchFamily="34" charset="0"/>
                        </a:rPr>
                        <a:t>X,XXX,XXX.XX</a:t>
                      </a:r>
                    </a:p>
                  </a:txBody>
                  <a:tcPr>
                    <a:solidFill>
                      <a:schemeClr val="bg1">
                        <a:lumMod val="85000"/>
                      </a:schemeClr>
                    </a:solid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15703249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8244DA4-9B40-422A-8E8B-BD663E659F6E}"/>
              </a:ext>
            </a:extLst>
          </p:cNvPr>
          <p:cNvSpPr txBox="1"/>
          <p:nvPr/>
        </p:nvSpPr>
        <p:spPr>
          <a:xfrm>
            <a:off x="855133" y="323334"/>
            <a:ext cx="7393517" cy="461665"/>
          </a:xfrm>
          <a:prstGeom prst="rect">
            <a:avLst/>
          </a:prstGeom>
          <a:noFill/>
        </p:spPr>
        <p:txBody>
          <a:bodyPr wrap="square">
            <a:spAutoFit/>
          </a:bodyPr>
          <a:lstStyle/>
          <a:p>
            <a:pPr algn="ctr"/>
            <a:r>
              <a:rPr lang="fi-FI" sz="2400" b="1" dirty="0">
                <a:solidFill>
                  <a:srgbClr val="000000"/>
                </a:solidFill>
                <a:latin typeface="Arial" panose="020B0604020202020204" pitchFamily="34" charset="0"/>
                <a:ea typeface="MS PGothic" panose="020B0600070205080204" pitchFamily="34" charset="-128"/>
              </a:rPr>
              <a:t>PERINCIAN KOS: (A) PERKAKASAN ICT</a:t>
            </a:r>
            <a:endParaRPr lang="en-MY" sz="2400" dirty="0"/>
          </a:p>
        </p:txBody>
      </p:sp>
      <p:graphicFrame>
        <p:nvGraphicFramePr>
          <p:cNvPr id="6" name="Table 5">
            <a:extLst>
              <a:ext uri="{FF2B5EF4-FFF2-40B4-BE49-F238E27FC236}">
                <a16:creationId xmlns:a16="http://schemas.microsoft.com/office/drawing/2014/main" id="{6FE26378-06A9-44DD-B80E-3934EF185A4D}"/>
              </a:ext>
            </a:extLst>
          </p:cNvPr>
          <p:cNvGraphicFramePr>
            <a:graphicFrameLocks noGrp="1"/>
          </p:cNvGraphicFramePr>
          <p:nvPr>
            <p:extLst>
              <p:ext uri="{D42A27DB-BD31-4B8C-83A1-F6EECF244321}">
                <p14:modId xmlns:p14="http://schemas.microsoft.com/office/powerpoint/2010/main" val="1763058535"/>
              </p:ext>
            </p:extLst>
          </p:nvPr>
        </p:nvGraphicFramePr>
        <p:xfrm>
          <a:off x="563525" y="1274551"/>
          <a:ext cx="11249247" cy="3709410"/>
        </p:xfrm>
        <a:graphic>
          <a:graphicData uri="http://schemas.openxmlformats.org/drawingml/2006/table">
            <a:tbl>
              <a:tblPr firstRow="1" firstCol="1" bandRow="1">
                <a:tableStyleId>{5940675A-B579-460E-94D1-54222C63F5DA}</a:tableStyleId>
              </a:tblPr>
              <a:tblGrid>
                <a:gridCol w="619198">
                  <a:extLst>
                    <a:ext uri="{9D8B030D-6E8A-4147-A177-3AD203B41FA5}">
                      <a16:colId xmlns:a16="http://schemas.microsoft.com/office/drawing/2014/main" val="20000"/>
                    </a:ext>
                  </a:extLst>
                </a:gridCol>
                <a:gridCol w="3588051">
                  <a:extLst>
                    <a:ext uri="{9D8B030D-6E8A-4147-A177-3AD203B41FA5}">
                      <a16:colId xmlns:a16="http://schemas.microsoft.com/office/drawing/2014/main" val="20001"/>
                    </a:ext>
                  </a:extLst>
                </a:gridCol>
                <a:gridCol w="1349051">
                  <a:extLst>
                    <a:ext uri="{9D8B030D-6E8A-4147-A177-3AD203B41FA5}">
                      <a16:colId xmlns:a16="http://schemas.microsoft.com/office/drawing/2014/main" val="20002"/>
                    </a:ext>
                  </a:extLst>
                </a:gridCol>
                <a:gridCol w="2595550">
                  <a:extLst>
                    <a:ext uri="{9D8B030D-6E8A-4147-A177-3AD203B41FA5}">
                      <a16:colId xmlns:a16="http://schemas.microsoft.com/office/drawing/2014/main" val="20003"/>
                    </a:ext>
                  </a:extLst>
                </a:gridCol>
                <a:gridCol w="1476375">
                  <a:extLst>
                    <a:ext uri="{9D8B030D-6E8A-4147-A177-3AD203B41FA5}">
                      <a16:colId xmlns:a16="http://schemas.microsoft.com/office/drawing/2014/main" val="435021480"/>
                    </a:ext>
                  </a:extLst>
                </a:gridCol>
                <a:gridCol w="1621022">
                  <a:extLst>
                    <a:ext uri="{9D8B030D-6E8A-4147-A177-3AD203B41FA5}">
                      <a16:colId xmlns:a16="http://schemas.microsoft.com/office/drawing/2014/main" val="3038932013"/>
                    </a:ext>
                  </a:extLst>
                </a:gridCol>
              </a:tblGrid>
              <a:tr h="741041">
                <a:tc>
                  <a:txBody>
                    <a:bodyPr/>
                    <a:lstStyle/>
                    <a:p>
                      <a:pPr marL="90170" algn="ctr">
                        <a:lnSpc>
                          <a:spcPct val="100000"/>
                        </a:lnSpc>
                        <a:spcAft>
                          <a:spcPts val="0"/>
                        </a:spcAft>
                      </a:pPr>
                      <a:r>
                        <a:rPr lang="ms-MY" sz="1400" b="1" dirty="0">
                          <a:effectLst/>
                          <a:latin typeface="Arial" panose="020B0604020202020204" pitchFamily="34" charset="0"/>
                          <a:cs typeface="Arial" panose="020B0604020202020204" pitchFamily="34" charset="0"/>
                        </a:rPr>
                        <a:t>BIL.</a:t>
                      </a:r>
                      <a:endParaRPr lang="ms-MY" sz="14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algn="ctr">
                        <a:lnSpc>
                          <a:spcPct val="100000"/>
                        </a:lnSpc>
                        <a:spcAft>
                          <a:spcPts val="0"/>
                        </a:spcAft>
                      </a:pPr>
                      <a:r>
                        <a:rPr lang="ms-MY" sz="1400" b="1" dirty="0">
                          <a:effectLst/>
                          <a:latin typeface="Arial" panose="020B0604020202020204" pitchFamily="34" charset="0"/>
                          <a:cs typeface="Arial" panose="020B0604020202020204" pitchFamily="34" charset="0"/>
                        </a:rPr>
                        <a:t>PERKARA</a:t>
                      </a:r>
                      <a:endParaRPr lang="ms-MY" sz="14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marL="26670" algn="ctr">
                        <a:lnSpc>
                          <a:spcPct val="100000"/>
                        </a:lnSpc>
                        <a:spcAft>
                          <a:spcPts val="0"/>
                        </a:spcAft>
                      </a:pPr>
                      <a:r>
                        <a:rPr lang="ms-MY" sz="1400" b="1" dirty="0">
                          <a:effectLst/>
                          <a:latin typeface="Arial" panose="020B0604020202020204" pitchFamily="34" charset="0"/>
                          <a:cs typeface="Arial" panose="020B0604020202020204" pitchFamily="34" charset="0"/>
                        </a:rPr>
                        <a:t>KUANTITI</a:t>
                      </a:r>
                      <a:endParaRPr lang="ms-MY" sz="14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algn="ctr">
                        <a:lnSpc>
                          <a:spcPct val="100000"/>
                        </a:lnSpc>
                        <a:spcAft>
                          <a:spcPts val="0"/>
                        </a:spcAft>
                      </a:pPr>
                      <a:r>
                        <a:rPr lang="ms-MY" sz="1400" b="1" dirty="0">
                          <a:effectLst/>
                          <a:latin typeface="Arial" panose="020B0604020202020204" pitchFamily="34" charset="0"/>
                          <a:cs typeface="Arial" panose="020B0604020202020204" pitchFamily="34" charset="0"/>
                        </a:rPr>
                        <a:t>HARGA SEUNIT</a:t>
                      </a:r>
                    </a:p>
                    <a:p>
                      <a:pPr algn="ctr">
                        <a:lnSpc>
                          <a:spcPct val="100000"/>
                        </a:lnSpc>
                        <a:spcAft>
                          <a:spcPts val="0"/>
                        </a:spcAft>
                      </a:pPr>
                      <a:r>
                        <a:rPr lang="ms-MY" sz="1400" b="1" dirty="0">
                          <a:effectLst/>
                          <a:latin typeface="Arial" panose="020B0604020202020204" pitchFamily="34" charset="0"/>
                          <a:cs typeface="Arial" panose="020B0604020202020204" pitchFamily="34" charset="0"/>
                        </a:rPr>
                        <a:t>(RM)</a:t>
                      </a:r>
                      <a:endParaRPr lang="ms-MY" sz="14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algn="ctr">
                        <a:lnSpc>
                          <a:spcPct val="100000"/>
                        </a:lnSpc>
                        <a:spcAft>
                          <a:spcPts val="0"/>
                        </a:spcAft>
                      </a:pPr>
                      <a:r>
                        <a:rPr lang="ms-MY" sz="1400" b="1" dirty="0">
                          <a:effectLst/>
                          <a:latin typeface="Arial" panose="020B0604020202020204" pitchFamily="34" charset="0"/>
                          <a:cs typeface="Arial" panose="020B0604020202020204" pitchFamily="34" charset="0"/>
                        </a:rPr>
                        <a:t>JUMLAH</a:t>
                      </a:r>
                    </a:p>
                    <a:p>
                      <a:pPr algn="ctr">
                        <a:lnSpc>
                          <a:spcPct val="100000"/>
                        </a:lnSpc>
                        <a:spcAft>
                          <a:spcPts val="0"/>
                        </a:spcAft>
                      </a:pPr>
                      <a:r>
                        <a:rPr lang="ms-MY" sz="1400" b="1" dirty="0">
                          <a:effectLst/>
                          <a:latin typeface="Arial" panose="020B0604020202020204" pitchFamily="34" charset="0"/>
                          <a:cs typeface="Arial" panose="020B0604020202020204" pitchFamily="34" charset="0"/>
                        </a:rPr>
                        <a:t>(RM)</a:t>
                      </a:r>
                      <a:endParaRPr lang="ms-MY" sz="14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algn="ctr">
                        <a:lnSpc>
                          <a:spcPct val="100000"/>
                        </a:lnSpc>
                        <a:spcAft>
                          <a:spcPts val="0"/>
                        </a:spcAft>
                      </a:pPr>
                      <a:r>
                        <a:rPr lang="ms-MY" sz="1400" b="1" dirty="0">
                          <a:effectLst/>
                          <a:latin typeface="Arial" panose="020B0604020202020204" pitchFamily="34" charset="0"/>
                          <a:cs typeface="Arial" panose="020B0604020202020204" pitchFamily="34" charset="0"/>
                        </a:rPr>
                        <a:t>CATATAN</a:t>
                      </a:r>
                      <a:endParaRPr lang="ms-MY" sz="14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tc>
                <a:extLst>
                  <a:ext uri="{0D108BD9-81ED-4DB2-BD59-A6C34878D82A}">
                    <a16:rowId xmlns:a16="http://schemas.microsoft.com/office/drawing/2014/main" val="10000"/>
                  </a:ext>
                </a:extLst>
              </a:tr>
              <a:tr h="286129">
                <a:tc gridSpan="5">
                  <a:txBody>
                    <a:bodyPr/>
                    <a:lstStyle/>
                    <a:p>
                      <a:pPr algn="l" fontAlgn="ctr">
                        <a:lnSpc>
                          <a:spcPts val="1570"/>
                        </a:lnSpc>
                        <a:spcAft>
                          <a:spcPts val="0"/>
                        </a:spcAft>
                      </a:pPr>
                      <a:r>
                        <a:rPr lang="en-MY" sz="1400" b="1" kern="1200" dirty="0">
                          <a:effectLst/>
                          <a:latin typeface="Arial" panose="020B0604020202020204" pitchFamily="34" charset="0"/>
                          <a:cs typeface="Arial" panose="020B0604020202020204" pitchFamily="34" charset="0"/>
                        </a:rPr>
                        <a:t>(A) </a:t>
                      </a:r>
                      <a:r>
                        <a:rPr lang="en-MY" sz="1400" b="1" kern="1200" dirty="0">
                          <a:solidFill>
                            <a:schemeClr val="tx1"/>
                          </a:solidFill>
                          <a:effectLst/>
                          <a:latin typeface="Arial" panose="020B0604020202020204" pitchFamily="34" charset="0"/>
                          <a:cs typeface="Arial" panose="020B0604020202020204" pitchFamily="34" charset="0"/>
                        </a:rPr>
                        <a:t>PERKAKASAN </a:t>
                      </a:r>
                      <a:r>
                        <a:rPr lang="en-US" sz="1400" b="1" dirty="0">
                          <a:solidFill>
                            <a:schemeClr val="tx1"/>
                          </a:solidFill>
                          <a:latin typeface="Arial" panose="020B0604020202020204" pitchFamily="34" charset="0"/>
                          <a:cs typeface="Arial" panose="020B0604020202020204" pitchFamily="34" charset="0"/>
                        </a:rPr>
                        <a:t>ICT (TERMASUK PERKAKASAN KESELAMATAN)</a:t>
                      </a:r>
                      <a:endParaRPr lang="ms-MY" sz="14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tc>
                <a:tc hMerge="1">
                  <a:txBody>
                    <a:bodyPr/>
                    <a:lstStyle/>
                    <a:p>
                      <a:pPr fontAlgn="ctr">
                        <a:lnSpc>
                          <a:spcPts val="1570"/>
                        </a:lnSpc>
                        <a:spcAft>
                          <a:spcPts val="0"/>
                        </a:spcAft>
                      </a:pPr>
                      <a:endParaRPr lang="ms-MY" sz="1600" dirty="0">
                        <a:effectLst/>
                        <a:latin typeface="+mj-lt"/>
                        <a:ea typeface="Times New Roman"/>
                      </a:endParaRPr>
                    </a:p>
                  </a:txBody>
                  <a:tcPr marL="9523" marR="9523" marT="9525" marB="0" anchor="ctr"/>
                </a:tc>
                <a:tc hMerge="1">
                  <a:txBody>
                    <a:bodyPr/>
                    <a:lstStyle/>
                    <a:p>
                      <a:endParaRPr lang="ms-MY"/>
                    </a:p>
                  </a:txBody>
                  <a:tcPr/>
                </a:tc>
                <a:tc hMerge="1">
                  <a:txBody>
                    <a:bodyPr/>
                    <a:lstStyle/>
                    <a:p>
                      <a:endParaRPr lang="ms-MY"/>
                    </a:p>
                  </a:txBody>
                  <a:tcPr/>
                </a:tc>
                <a:tc hMerge="1">
                  <a:txBody>
                    <a:bodyPr/>
                    <a:lstStyle/>
                    <a:p>
                      <a:pPr algn="l" fontAlgn="ctr">
                        <a:lnSpc>
                          <a:spcPts val="1570"/>
                        </a:lnSpc>
                        <a:spcAft>
                          <a:spcPts val="0"/>
                        </a:spcAft>
                      </a:pP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algn="l" fontAlgn="ctr">
                        <a:lnSpc>
                          <a:spcPts val="1570"/>
                        </a:lnSpc>
                        <a:spcAft>
                          <a:spcPts val="0"/>
                        </a:spcAft>
                      </a:pPr>
                      <a:endParaRPr lang="ms-MY" sz="14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tc>
                <a:extLst>
                  <a:ext uri="{0D108BD9-81ED-4DB2-BD59-A6C34878D82A}">
                    <a16:rowId xmlns:a16="http://schemas.microsoft.com/office/drawing/2014/main" val="10001"/>
                  </a:ext>
                </a:extLst>
              </a:tr>
              <a:tr h="269049">
                <a:tc>
                  <a:txBody>
                    <a:bodyPr/>
                    <a:lstStyle/>
                    <a:p>
                      <a:pPr algn="ctr" fontAlgn="ctr">
                        <a:lnSpc>
                          <a:spcPts val="1510"/>
                        </a:lnSpc>
                        <a:spcAft>
                          <a:spcPts val="0"/>
                        </a:spcAft>
                      </a:pPr>
                      <a:r>
                        <a:rPr lang="en-MY" sz="1400" kern="1200" dirty="0">
                          <a:effectLst/>
                          <a:latin typeface="Arial" panose="020B0604020202020204" pitchFamily="34" charset="0"/>
                          <a:cs typeface="Arial" panose="020B0604020202020204" pitchFamily="34" charset="0"/>
                        </a:rPr>
                        <a:t>1.</a:t>
                      </a:r>
                      <a:endParaRPr lang="ms-MY" sz="1400" b="0" dirty="0">
                        <a:solidFill>
                          <a:schemeClr val="bg1"/>
                        </a:solidFill>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fontAlgn="ctr">
                        <a:lnSpc>
                          <a:spcPts val="1510"/>
                        </a:lnSpc>
                        <a:spcAft>
                          <a:spcPts val="0"/>
                        </a:spcAft>
                      </a:pPr>
                      <a:endParaRPr lang="ms-MY" sz="14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algn="ctr">
                        <a:spcAft>
                          <a:spcPts val="0"/>
                        </a:spcAft>
                      </a:pPr>
                      <a:r>
                        <a:rPr lang="en-US" sz="1400" dirty="0">
                          <a:latin typeface="Arial" panose="020B0604020202020204" pitchFamily="34" charset="0"/>
                          <a:cs typeface="Arial" panose="020B0604020202020204" pitchFamily="34" charset="0"/>
                        </a:rPr>
                        <a:t>XX</a:t>
                      </a:r>
                      <a:endParaRPr lang="ms-MY" sz="14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dirty="0">
                          <a:latin typeface="Arial" panose="020B0604020202020204" pitchFamily="34" charset="0"/>
                          <a:cs typeface="Arial" panose="020B0604020202020204" pitchFamily="34" charset="0"/>
                        </a:rPr>
                        <a:t>XXX.XX</a:t>
                      </a:r>
                      <a:endParaRPr lang="ms-MY" sz="14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a:latin typeface="Arial" panose="020B0604020202020204" pitchFamily="34" charset="0"/>
                          <a:cs typeface="Arial" panose="020B0604020202020204" pitchFamily="34" charset="0"/>
                        </a:rPr>
                        <a:t>XXX,XXX.XX</a:t>
                      </a:r>
                      <a:endParaRPr lang="ms-MY" sz="14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400" dirty="0">
                          <a:latin typeface="Arial" panose="020B0604020202020204" pitchFamily="34" charset="0"/>
                          <a:cs typeface="Arial" panose="020B0604020202020204" pitchFamily="34" charset="0"/>
                        </a:rPr>
                        <a:t>Nyatakan lokasi, fungsi keperluan yang menerangkan perolehan</a:t>
                      </a:r>
                    </a:p>
                  </a:txBody>
                  <a:tcPr/>
                </a:tc>
                <a:extLst>
                  <a:ext uri="{0D108BD9-81ED-4DB2-BD59-A6C34878D82A}">
                    <a16:rowId xmlns:a16="http://schemas.microsoft.com/office/drawing/2014/main" val="10002"/>
                  </a:ext>
                </a:extLst>
              </a:tr>
              <a:tr h="269049">
                <a:tc>
                  <a:txBody>
                    <a:bodyPr/>
                    <a:lstStyle/>
                    <a:p>
                      <a:pPr algn="ctr" fontAlgn="ctr">
                        <a:lnSpc>
                          <a:spcPts val="1510"/>
                        </a:lnSpc>
                        <a:spcAft>
                          <a:spcPts val="0"/>
                        </a:spcAft>
                      </a:pPr>
                      <a:r>
                        <a:rPr lang="en-MY" sz="1400" kern="1200" dirty="0">
                          <a:effectLst/>
                          <a:latin typeface="Arial" panose="020B0604020202020204" pitchFamily="34" charset="0"/>
                          <a:cs typeface="Arial" panose="020B0604020202020204" pitchFamily="34" charset="0"/>
                        </a:rPr>
                        <a:t>2.</a:t>
                      </a:r>
                      <a:endParaRPr lang="ms-MY" sz="1400" b="0" dirty="0">
                        <a:solidFill>
                          <a:schemeClr val="bg1"/>
                        </a:solidFill>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fontAlgn="ctr">
                        <a:lnSpc>
                          <a:spcPts val="1510"/>
                        </a:lnSpc>
                        <a:spcAft>
                          <a:spcPts val="0"/>
                        </a:spcAft>
                      </a:pPr>
                      <a:endParaRPr lang="ms-MY" sz="14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algn="ctr">
                        <a:spcAft>
                          <a:spcPts val="0"/>
                        </a:spcAft>
                      </a:pPr>
                      <a:r>
                        <a:rPr lang="en-US" sz="1400">
                          <a:latin typeface="Arial" panose="020B0604020202020204" pitchFamily="34" charset="0"/>
                          <a:cs typeface="Arial" panose="020B0604020202020204" pitchFamily="34" charset="0"/>
                        </a:rPr>
                        <a:t>XX</a:t>
                      </a:r>
                      <a:endParaRPr lang="ms-MY" sz="14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dirty="0">
                          <a:latin typeface="Arial" panose="020B0604020202020204" pitchFamily="34" charset="0"/>
                          <a:cs typeface="Arial" panose="020B0604020202020204" pitchFamily="34" charset="0"/>
                        </a:rPr>
                        <a:t>XXX.XX</a:t>
                      </a:r>
                      <a:endParaRPr lang="ms-MY" sz="14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a:latin typeface="Arial" panose="020B0604020202020204" pitchFamily="34" charset="0"/>
                          <a:cs typeface="Arial" panose="020B0604020202020204" pitchFamily="34" charset="0"/>
                        </a:rPr>
                        <a:t>XXX,XXX.XX</a:t>
                      </a:r>
                      <a:endParaRPr lang="ms-MY" sz="14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3"/>
                  </a:ext>
                </a:extLst>
              </a:tr>
              <a:tr h="258799">
                <a:tc>
                  <a:txBody>
                    <a:bodyPr/>
                    <a:lstStyle/>
                    <a:p>
                      <a:pPr algn="ctr" fontAlgn="ctr">
                        <a:spcAft>
                          <a:spcPts val="0"/>
                        </a:spcAft>
                      </a:pPr>
                      <a:r>
                        <a:rPr lang="en-MY" sz="1400" kern="1200" dirty="0">
                          <a:effectLst/>
                          <a:latin typeface="Arial" panose="020B0604020202020204" pitchFamily="34" charset="0"/>
                          <a:cs typeface="Arial" panose="020B0604020202020204" pitchFamily="34" charset="0"/>
                        </a:rPr>
                        <a:t>3.</a:t>
                      </a:r>
                      <a:endParaRPr lang="ms-MY" sz="1400" b="0" dirty="0">
                        <a:solidFill>
                          <a:schemeClr val="bg1"/>
                        </a:solidFill>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fontAlgn="ctr">
                        <a:spcAft>
                          <a:spcPts val="0"/>
                        </a:spcAft>
                      </a:pPr>
                      <a:endParaRPr lang="ms-MY" sz="14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algn="ctr">
                        <a:spcAft>
                          <a:spcPts val="0"/>
                        </a:spcAft>
                      </a:pPr>
                      <a:r>
                        <a:rPr lang="en-US" sz="1400">
                          <a:latin typeface="Arial" panose="020B0604020202020204" pitchFamily="34" charset="0"/>
                          <a:cs typeface="Arial" panose="020B0604020202020204" pitchFamily="34" charset="0"/>
                        </a:rPr>
                        <a:t>XX</a:t>
                      </a:r>
                      <a:endParaRPr lang="ms-MY" sz="14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dirty="0">
                          <a:latin typeface="Arial" panose="020B0604020202020204" pitchFamily="34" charset="0"/>
                          <a:cs typeface="Arial" panose="020B0604020202020204" pitchFamily="34" charset="0"/>
                        </a:rPr>
                        <a:t>XXX.XX</a:t>
                      </a:r>
                      <a:endParaRPr lang="ms-MY" sz="14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a:latin typeface="Arial" panose="020B0604020202020204" pitchFamily="34" charset="0"/>
                          <a:cs typeface="Arial" panose="020B0604020202020204" pitchFamily="34" charset="0"/>
                        </a:rPr>
                        <a:t>XXX,XXX.XX</a:t>
                      </a:r>
                      <a:endParaRPr lang="ms-MY" sz="14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4"/>
                  </a:ext>
                </a:extLst>
              </a:tr>
              <a:tr h="269049">
                <a:tc>
                  <a:txBody>
                    <a:bodyPr/>
                    <a:lstStyle/>
                    <a:p>
                      <a:pPr algn="ctr" fontAlgn="ctr">
                        <a:lnSpc>
                          <a:spcPts val="1510"/>
                        </a:lnSpc>
                        <a:spcAft>
                          <a:spcPts val="0"/>
                        </a:spcAft>
                      </a:pPr>
                      <a:r>
                        <a:rPr lang="en-MY" sz="1400" kern="1200" dirty="0">
                          <a:effectLst/>
                          <a:latin typeface="Arial" panose="020B0604020202020204" pitchFamily="34" charset="0"/>
                          <a:cs typeface="Arial" panose="020B0604020202020204" pitchFamily="34" charset="0"/>
                        </a:rPr>
                        <a:t>4.</a:t>
                      </a:r>
                      <a:endParaRPr lang="ms-MY" sz="1400" b="0" dirty="0">
                        <a:solidFill>
                          <a:schemeClr val="bg1"/>
                        </a:solidFill>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fontAlgn="ctr">
                        <a:lnSpc>
                          <a:spcPts val="1510"/>
                        </a:lnSpc>
                        <a:spcAft>
                          <a:spcPts val="0"/>
                        </a:spcAft>
                      </a:pPr>
                      <a:endParaRPr lang="ms-MY" sz="14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algn="ctr">
                        <a:spcAft>
                          <a:spcPts val="0"/>
                        </a:spcAft>
                      </a:pPr>
                      <a:r>
                        <a:rPr lang="en-US" sz="1400">
                          <a:latin typeface="Arial" panose="020B0604020202020204" pitchFamily="34" charset="0"/>
                          <a:cs typeface="Arial" panose="020B0604020202020204" pitchFamily="34" charset="0"/>
                        </a:rPr>
                        <a:t>XX</a:t>
                      </a:r>
                      <a:endParaRPr lang="ms-MY" sz="14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dirty="0">
                          <a:latin typeface="Arial" panose="020B0604020202020204" pitchFamily="34" charset="0"/>
                          <a:cs typeface="Arial" panose="020B0604020202020204" pitchFamily="34" charset="0"/>
                        </a:rPr>
                        <a:t>XXX.XX</a:t>
                      </a:r>
                      <a:endParaRPr lang="ms-MY" sz="14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a:latin typeface="Arial" panose="020B0604020202020204" pitchFamily="34" charset="0"/>
                          <a:cs typeface="Arial" panose="020B0604020202020204" pitchFamily="34" charset="0"/>
                        </a:rPr>
                        <a:t>XXX,XXX.XX</a:t>
                      </a:r>
                      <a:endParaRPr lang="ms-MY" sz="14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5"/>
                  </a:ext>
                </a:extLst>
              </a:tr>
              <a:tr h="269049">
                <a:tc>
                  <a:txBody>
                    <a:bodyPr/>
                    <a:lstStyle/>
                    <a:p>
                      <a:pPr algn="ctr" fontAlgn="ctr">
                        <a:lnSpc>
                          <a:spcPts val="1510"/>
                        </a:lnSpc>
                        <a:spcAft>
                          <a:spcPts val="0"/>
                        </a:spcAft>
                      </a:pPr>
                      <a:r>
                        <a:rPr lang="en-MY" sz="1400" kern="1200" dirty="0">
                          <a:effectLst/>
                          <a:latin typeface="Arial" panose="020B0604020202020204" pitchFamily="34" charset="0"/>
                          <a:cs typeface="Arial" panose="020B0604020202020204" pitchFamily="34" charset="0"/>
                        </a:rPr>
                        <a:t>5.</a:t>
                      </a:r>
                      <a:endParaRPr lang="ms-MY" sz="1400" b="0" dirty="0">
                        <a:solidFill>
                          <a:schemeClr val="bg1"/>
                        </a:solidFill>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fontAlgn="ctr">
                        <a:lnSpc>
                          <a:spcPts val="1510"/>
                        </a:lnSpc>
                        <a:spcAft>
                          <a:spcPts val="0"/>
                        </a:spcAft>
                      </a:pPr>
                      <a:endParaRPr lang="ms-MY" sz="14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algn="ctr">
                        <a:spcAft>
                          <a:spcPts val="0"/>
                        </a:spcAft>
                      </a:pPr>
                      <a:r>
                        <a:rPr lang="en-US" sz="1400" dirty="0">
                          <a:latin typeface="Arial" panose="020B0604020202020204" pitchFamily="34" charset="0"/>
                          <a:cs typeface="Arial" panose="020B0604020202020204" pitchFamily="34" charset="0"/>
                        </a:rPr>
                        <a:t>XX</a:t>
                      </a:r>
                      <a:endParaRPr lang="ms-MY" sz="14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dirty="0">
                          <a:latin typeface="Arial" panose="020B0604020202020204" pitchFamily="34" charset="0"/>
                          <a:cs typeface="Arial" panose="020B0604020202020204" pitchFamily="34" charset="0"/>
                        </a:rPr>
                        <a:t>XXX.XX</a:t>
                      </a:r>
                      <a:endParaRPr lang="ms-MY" sz="14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a:latin typeface="Arial" panose="020B0604020202020204" pitchFamily="34" charset="0"/>
                          <a:cs typeface="Arial" panose="020B0604020202020204" pitchFamily="34" charset="0"/>
                        </a:rPr>
                        <a:t>XXX,XXX.XX</a:t>
                      </a:r>
                      <a:endParaRPr lang="ms-MY" sz="14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6"/>
                  </a:ext>
                </a:extLst>
              </a:tr>
              <a:tr h="258799">
                <a:tc>
                  <a:txBody>
                    <a:bodyPr/>
                    <a:lstStyle/>
                    <a:p>
                      <a:pPr algn="r">
                        <a:spcAft>
                          <a:spcPts val="0"/>
                        </a:spcAft>
                      </a:pPr>
                      <a:endParaRPr lang="ms-MY" sz="1400" b="1" dirty="0">
                        <a:effectLst/>
                        <a:latin typeface="Arial" panose="020B0604020202020204" pitchFamily="34" charset="0"/>
                        <a:ea typeface="Times New Roman"/>
                        <a:cs typeface="Arial" panose="020B0604020202020204" pitchFamily="34" charset="0"/>
                      </a:endParaRPr>
                    </a:p>
                  </a:txBody>
                  <a:tcPr marL="9523" marR="9523" marT="9525" marB="0" anchor="ctr"/>
                </a:tc>
                <a:tc gridSpan="3">
                  <a:txBody>
                    <a:bodyPr/>
                    <a:lstStyle/>
                    <a:p>
                      <a:pPr algn="l">
                        <a:spcAft>
                          <a:spcPts val="0"/>
                        </a:spcAft>
                      </a:pPr>
                      <a:r>
                        <a:rPr lang="en-US" sz="1400" b="1" kern="1200" dirty="0">
                          <a:effectLst/>
                          <a:latin typeface="Arial" panose="020B0604020202020204" pitchFamily="34" charset="0"/>
                          <a:cs typeface="Arial" panose="020B0604020202020204" pitchFamily="34" charset="0"/>
                        </a:rPr>
                        <a:t>JUMLAH (A)</a:t>
                      </a:r>
                      <a:r>
                        <a:rPr lang="en-US" sz="1400" b="1" kern="1200" baseline="0" dirty="0">
                          <a:effectLst/>
                          <a:latin typeface="Arial" panose="020B0604020202020204" pitchFamily="34" charset="0"/>
                          <a:cs typeface="Arial" panose="020B0604020202020204" pitchFamily="34" charset="0"/>
                        </a:rPr>
                        <a:t> PERKAKASAN ICT </a:t>
                      </a:r>
                      <a:r>
                        <a:rPr lang="en-US" sz="1400" b="1" dirty="0">
                          <a:solidFill>
                            <a:schemeClr val="tx1"/>
                          </a:solidFill>
                          <a:latin typeface="Arial" panose="020B0604020202020204" pitchFamily="34" charset="0"/>
                          <a:cs typeface="Arial" panose="020B0604020202020204" pitchFamily="34" charset="0"/>
                        </a:rPr>
                        <a:t>(TERMASUK PERKAKASAN KESELAMATAN)</a:t>
                      </a:r>
                      <a:endParaRPr lang="ms-MY" sz="1400" b="1" dirty="0">
                        <a:effectLst/>
                        <a:latin typeface="Arial" panose="020B0604020202020204" pitchFamily="34" charset="0"/>
                        <a:ea typeface="Times New Roman"/>
                        <a:cs typeface="Arial" panose="020B0604020202020204" pitchFamily="34" charset="0"/>
                      </a:endParaRPr>
                    </a:p>
                  </a:txBody>
                  <a:tcPr marL="9523" marR="9523" marT="9525" marB="0" anchor="ctr"/>
                </a:tc>
                <a:tc hMerge="1">
                  <a:txBody>
                    <a:bodyPr/>
                    <a:lstStyle/>
                    <a:p>
                      <a:endParaRPr lang="ms-MY" sz="1600">
                        <a:effectLst/>
                        <a:latin typeface="Arial" panose="020B0604020202020204" pitchFamily="34" charset="0"/>
                        <a:cs typeface="Arial" panose="020B0604020202020204" pitchFamily="34" charset="0"/>
                      </a:endParaRPr>
                    </a:p>
                  </a:txBody>
                  <a:tcPr marL="9523" marR="9523" marT="9525" marB="0" anchor="ctr"/>
                </a:tc>
                <a:tc hMerge="1">
                  <a:txBody>
                    <a:bodyPr/>
                    <a:lstStyle/>
                    <a:p>
                      <a:pPr algn="r">
                        <a:spcAft>
                          <a:spcPts val="0"/>
                        </a:spcAft>
                      </a:pPr>
                      <a:endParaRPr lang="ms-MY" sz="1600" b="1"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b="1" dirty="0">
                          <a:latin typeface="Arial" panose="020B0604020202020204" pitchFamily="34" charset="0"/>
                          <a:cs typeface="Arial" panose="020B0604020202020204" pitchFamily="34" charset="0"/>
                        </a:rPr>
                        <a:t>XXX,XXX.XX</a:t>
                      </a:r>
                      <a:endParaRPr lang="ms-MY" sz="1400" b="1"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b="1"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7"/>
                  </a:ext>
                </a:extLst>
              </a:tr>
            </a:tbl>
          </a:graphicData>
        </a:graphic>
      </p:graphicFrame>
      <p:sp>
        <p:nvSpPr>
          <p:cNvPr id="7" name="TextBox 6">
            <a:extLst>
              <a:ext uri="{FF2B5EF4-FFF2-40B4-BE49-F238E27FC236}">
                <a16:creationId xmlns:a16="http://schemas.microsoft.com/office/drawing/2014/main" id="{AB0C68FF-32B1-40FA-8800-D0362F9CF200}"/>
              </a:ext>
            </a:extLst>
          </p:cNvPr>
          <p:cNvSpPr txBox="1">
            <a:spLocks noChangeArrowheads="1"/>
          </p:cNvSpPr>
          <p:nvPr/>
        </p:nvSpPr>
        <p:spPr bwMode="auto">
          <a:xfrm>
            <a:off x="824388" y="832520"/>
            <a:ext cx="76327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ea typeface="MS PGothic"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MS PGothic"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MS PGothic"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9pPr>
          </a:lstStyle>
          <a:p>
            <a:pPr algn="just">
              <a:buFont typeface="Arial" pitchFamily="34" charset="0"/>
              <a:buNone/>
            </a:pPr>
            <a:r>
              <a:rPr lang="ms-MY" altLang="ms-MY" sz="1800" b="1" u="sng" dirty="0">
                <a:latin typeface="Arial" panose="020B0604020202020204" pitchFamily="34" charset="0"/>
                <a:cs typeface="Arial" panose="020B0604020202020204" pitchFamily="34" charset="0"/>
              </a:rPr>
              <a:t>Perincian Peruntukan</a:t>
            </a:r>
            <a:r>
              <a:rPr lang="en-US" altLang="ms-MY" sz="1800" dirty="0">
                <a:latin typeface="Arial" panose="020B0604020202020204" pitchFamily="34" charset="0"/>
                <a:cs typeface="Arial" panose="020B0604020202020204" pitchFamily="34" charset="0"/>
              </a:rPr>
              <a:t>: </a:t>
            </a:r>
          </a:p>
        </p:txBody>
      </p:sp>
      <p:sp>
        <p:nvSpPr>
          <p:cNvPr id="8" name="Rectangle 7">
            <a:extLst>
              <a:ext uri="{FF2B5EF4-FFF2-40B4-BE49-F238E27FC236}">
                <a16:creationId xmlns:a16="http://schemas.microsoft.com/office/drawing/2014/main" id="{0028C653-09DE-4DE5-BD7B-213BBFD0FA44}"/>
              </a:ext>
            </a:extLst>
          </p:cNvPr>
          <p:cNvSpPr/>
          <p:nvPr/>
        </p:nvSpPr>
        <p:spPr>
          <a:xfrm>
            <a:off x="590549" y="5041437"/>
            <a:ext cx="11601451" cy="1754326"/>
          </a:xfrm>
          <a:prstGeom prst="rect">
            <a:avLst/>
          </a:prstGeom>
          <a:solidFill>
            <a:schemeClr val="bg1"/>
          </a:solidFill>
        </p:spPr>
        <p:txBody>
          <a:bodyPr wrap="square">
            <a:spAutoFit/>
          </a:bodyPr>
          <a:lstStyle/>
          <a:p>
            <a:r>
              <a:rPr lang="ms-MY" sz="1200" b="1" dirty="0">
                <a:latin typeface="Arial" panose="020B0604020202020204" pitchFamily="34" charset="0"/>
                <a:cs typeface="Arial" panose="020B0604020202020204" pitchFamily="34" charset="0"/>
              </a:rPr>
              <a:t>Nota:</a:t>
            </a:r>
          </a:p>
          <a:p>
            <a:pPr marL="342900" indent="-342900">
              <a:buFontTx/>
              <a:buAutoNum type="arabicPeriod"/>
            </a:pPr>
            <a:r>
              <a:rPr lang="ms-MY" altLang="ms-MY" sz="1200" dirty="0">
                <a:latin typeface="Arial" panose="020B0604020202020204" pitchFamily="34" charset="0"/>
                <a:cs typeface="Arial" panose="020B0604020202020204" pitchFamily="34" charset="0"/>
              </a:rPr>
              <a:t>Termasuk perkakasan keselamatan</a:t>
            </a:r>
          </a:p>
          <a:p>
            <a:pPr marL="342900" indent="-342900">
              <a:buFontTx/>
              <a:buAutoNum type="arabicPeriod"/>
            </a:pPr>
            <a:r>
              <a:rPr lang="ms-MY" altLang="ms-MY" sz="1200" dirty="0">
                <a:latin typeface="Arial" panose="020B0604020202020204" pitchFamily="34" charset="0"/>
                <a:cs typeface="Arial" panose="020B0604020202020204" pitchFamily="34" charset="0"/>
              </a:rPr>
              <a:t>Bilangan perkakasan hendaklah sama dengan bilangan pada </a:t>
            </a:r>
            <a:r>
              <a:rPr lang="ms-MY" altLang="ms-MY" sz="1200" i="1" dirty="0">
                <a:latin typeface="Arial" panose="020B0604020202020204" pitchFamily="34" charset="0"/>
                <a:cs typeface="Arial" panose="020B0604020202020204" pitchFamily="34" charset="0"/>
              </a:rPr>
              <a:t>Technology View </a:t>
            </a:r>
            <a:r>
              <a:rPr lang="ms-MY" altLang="ms-MY" sz="1200" dirty="0">
                <a:latin typeface="Arial" panose="020B0604020202020204" pitchFamily="34" charset="0"/>
                <a:cs typeface="Arial" panose="020B0604020202020204" pitchFamily="34" charset="0"/>
              </a:rPr>
              <a:t>berserta perisian terlibat</a:t>
            </a:r>
          </a:p>
          <a:p>
            <a:pPr marL="342900" indent="-342900">
              <a:buFontTx/>
              <a:buAutoNum type="arabicPeriod"/>
            </a:pPr>
            <a:r>
              <a:rPr lang="ms-MY" altLang="ms-MY" sz="1200" dirty="0">
                <a:latin typeface="Arial" panose="020B0604020202020204" pitchFamily="34" charset="0"/>
                <a:cs typeface="Arial" panose="020B0604020202020204" pitchFamily="34" charset="0"/>
              </a:rPr>
              <a:t>Masukkan maklumat spesifikasi utama perkakasan</a:t>
            </a:r>
          </a:p>
          <a:p>
            <a:pPr marL="342900" indent="-342900">
              <a:buFontTx/>
              <a:buAutoNum type="arabicPeriod"/>
            </a:pPr>
            <a:r>
              <a:rPr lang="ms-MY" sz="1200" dirty="0">
                <a:latin typeface="Arial" panose="020B0604020202020204" pitchFamily="34" charset="0"/>
                <a:cs typeface="Arial" panose="020B0604020202020204" pitchFamily="34" charset="0"/>
              </a:rPr>
              <a:t>Sekiranya perolehan perkakasan bersekali (bundle) dengan perisian dan lesen, dianggap sebagai perolehan perkakasan</a:t>
            </a:r>
          </a:p>
          <a:p>
            <a:pPr marL="342900" indent="-342900">
              <a:buFontTx/>
              <a:buAutoNum type="arabicPeriod"/>
            </a:pPr>
            <a:r>
              <a:rPr lang="ms-MY" altLang="ms-MY" sz="1200" dirty="0">
                <a:latin typeface="Arial" panose="020B0604020202020204" pitchFamily="34" charset="0"/>
                <a:cs typeface="Arial" panose="020B0604020202020204" pitchFamily="34" charset="0"/>
              </a:rPr>
              <a:t>Nyatakan penempatan lokasi serta justifikasi/ kegunaan</a:t>
            </a:r>
          </a:p>
          <a:p>
            <a:pPr marL="342900" indent="-342900">
              <a:buFontTx/>
              <a:buAutoNum type="arabicPeriod"/>
            </a:pPr>
            <a:r>
              <a:rPr lang="ms-MY" altLang="ms-MY" sz="1200" dirty="0">
                <a:latin typeface="Arial" panose="020B0604020202020204" pitchFamily="34" charset="0"/>
                <a:cs typeface="Arial" panose="020B0604020202020204" pitchFamily="34" charset="0"/>
              </a:rPr>
              <a:t>Nyatakan kos adalah termasuk tempoh jaminan pada ruang catatan</a:t>
            </a:r>
          </a:p>
          <a:p>
            <a:pPr marL="342900" indent="-342900">
              <a:buFontTx/>
              <a:buAutoNum type="arabicPeriod"/>
            </a:pPr>
            <a:r>
              <a:rPr lang="ms-MY" sz="1200" dirty="0">
                <a:latin typeface="Arial" panose="020B0604020202020204" pitchFamily="34" charset="0"/>
                <a:cs typeface="Arial" panose="020B0604020202020204" pitchFamily="34" charset="0"/>
              </a:rPr>
              <a:t>Perolehan Perkakasan: Tiada SST yang dikenakan</a:t>
            </a:r>
          </a:p>
          <a:p>
            <a:pPr marL="342900" indent="-342900">
              <a:buFontTx/>
              <a:buAutoNum type="arabicPeriod"/>
            </a:pPr>
            <a:r>
              <a:rPr lang="ms-MY" altLang="ms-MY" sz="1200" dirty="0">
                <a:latin typeface="Arial" panose="020B0604020202020204" pitchFamily="34" charset="0"/>
                <a:cs typeface="Arial" panose="020B0604020202020204" pitchFamily="34" charset="0"/>
              </a:rPr>
              <a:t>Nyatakan tempoh jaminan</a:t>
            </a:r>
          </a:p>
        </p:txBody>
      </p:sp>
      <p:sp>
        <p:nvSpPr>
          <p:cNvPr id="9" name="TextBox 8">
            <a:extLst>
              <a:ext uri="{FF2B5EF4-FFF2-40B4-BE49-F238E27FC236}">
                <a16:creationId xmlns:a16="http://schemas.microsoft.com/office/drawing/2014/main" id="{AF06169A-1D0A-4BB4-95BA-D342DD137775}"/>
              </a:ext>
            </a:extLst>
          </p:cNvPr>
          <p:cNvSpPr txBox="1"/>
          <p:nvPr/>
        </p:nvSpPr>
        <p:spPr>
          <a:xfrm>
            <a:off x="8991581" y="6527479"/>
            <a:ext cx="3200420" cy="276999"/>
          </a:xfrm>
          <a:prstGeom prst="rect">
            <a:avLst/>
          </a:prstGeom>
          <a:noFill/>
        </p:spPr>
        <p:txBody>
          <a:bodyPr wrap="square">
            <a:spAutoFit/>
          </a:bodyPr>
          <a:lstStyle/>
          <a:p>
            <a:pPr algn="ctr">
              <a:buClr>
                <a:schemeClr val="accent1"/>
              </a:buClr>
              <a:buSzPct val="73000"/>
            </a:pPr>
            <a:r>
              <a:rPr lang="ms-MY" sz="1200" b="1" dirty="0">
                <a:solidFill>
                  <a:schemeClr val="tx1"/>
                </a:solidFill>
                <a:latin typeface="Arial" panose="020B0604020202020204" pitchFamily="34" charset="0"/>
                <a:cs typeface="Arial" panose="020B0604020202020204" pitchFamily="34" charset="0"/>
              </a:rPr>
              <a:t>*</a:t>
            </a:r>
            <a:r>
              <a:rPr lang="ms-MY" sz="1200" dirty="0">
                <a:solidFill>
                  <a:schemeClr val="tx1"/>
                </a:solidFill>
                <a:latin typeface="Arial" panose="020B0604020202020204" pitchFamily="34" charset="0"/>
                <a:cs typeface="Arial" panose="020B0604020202020204" pitchFamily="34" charset="0"/>
              </a:rPr>
              <a:t>Padam (delete) </a:t>
            </a:r>
            <a:r>
              <a:rPr lang="ms-MY" sz="1200" dirty="0">
                <a:latin typeface="Arial" panose="020B0604020202020204" pitchFamily="34" charset="0"/>
                <a:cs typeface="Arial" panose="020B0604020202020204" pitchFamily="34" charset="0"/>
              </a:rPr>
              <a:t>sekiranya</a:t>
            </a:r>
            <a:r>
              <a:rPr lang="ms-MY" sz="1200" dirty="0">
                <a:solidFill>
                  <a:schemeClr val="tx1"/>
                </a:solidFill>
                <a:latin typeface="Arial" panose="020B0604020202020204" pitchFamily="34" charset="0"/>
                <a:cs typeface="Arial" panose="020B0604020202020204" pitchFamily="34" charset="0"/>
              </a:rPr>
              <a:t> tidak berkaitan</a:t>
            </a:r>
          </a:p>
        </p:txBody>
      </p:sp>
    </p:spTree>
    <p:extLst>
      <p:ext uri="{BB962C8B-B14F-4D97-AF65-F5344CB8AC3E}">
        <p14:creationId xmlns:p14="http://schemas.microsoft.com/office/powerpoint/2010/main" val="14652016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8244DA4-9B40-422A-8E8B-BD663E659F6E}"/>
              </a:ext>
            </a:extLst>
          </p:cNvPr>
          <p:cNvSpPr txBox="1"/>
          <p:nvPr/>
        </p:nvSpPr>
        <p:spPr>
          <a:xfrm>
            <a:off x="818606" y="323334"/>
            <a:ext cx="8395063" cy="400110"/>
          </a:xfrm>
          <a:prstGeom prst="rect">
            <a:avLst/>
          </a:prstGeom>
          <a:noFill/>
        </p:spPr>
        <p:txBody>
          <a:bodyPr wrap="square">
            <a:spAutoFit/>
          </a:bodyPr>
          <a:lstStyle/>
          <a:p>
            <a:pPr algn="ctr"/>
            <a:r>
              <a:rPr lang="fi-FI" sz="2000" b="1" dirty="0">
                <a:solidFill>
                  <a:srgbClr val="000000"/>
                </a:solidFill>
                <a:latin typeface="Arial" panose="020B0604020202020204" pitchFamily="34" charset="0"/>
                <a:ea typeface="MS PGothic" panose="020B0600070205080204" pitchFamily="34" charset="-128"/>
              </a:rPr>
              <a:t>PERINCIAN KOS: (B) </a:t>
            </a:r>
            <a:r>
              <a:rPr lang="en-US" sz="2000" b="1" kern="1200" dirty="0">
                <a:solidFill>
                  <a:srgbClr val="000000"/>
                </a:solidFill>
                <a:effectLst/>
                <a:latin typeface="Arial" panose="020B0604020202020204" pitchFamily="34" charset="0"/>
                <a:ea typeface="MS PGothic" panose="020B0600070205080204" pitchFamily="34" charset="-128"/>
                <a:cs typeface="+mj-cs"/>
              </a:rPr>
              <a:t>PEMBANGUNAN SISTEM APLIKASI</a:t>
            </a:r>
            <a:endParaRPr lang="en-MY" sz="2000" dirty="0"/>
          </a:p>
        </p:txBody>
      </p:sp>
      <p:sp>
        <p:nvSpPr>
          <p:cNvPr id="6" name="TextBox 6">
            <a:extLst>
              <a:ext uri="{FF2B5EF4-FFF2-40B4-BE49-F238E27FC236}">
                <a16:creationId xmlns:a16="http://schemas.microsoft.com/office/drawing/2014/main" id="{33D1BE18-5A10-453B-B868-551D323B7EB6}"/>
              </a:ext>
            </a:extLst>
          </p:cNvPr>
          <p:cNvSpPr txBox="1">
            <a:spLocks noChangeArrowheads="1"/>
          </p:cNvSpPr>
          <p:nvPr/>
        </p:nvSpPr>
        <p:spPr bwMode="auto">
          <a:xfrm>
            <a:off x="1253333" y="1006735"/>
            <a:ext cx="9384631" cy="400110"/>
          </a:xfrm>
          <a:prstGeom prst="rect">
            <a:avLst/>
          </a:prstGeom>
          <a:solidFill>
            <a:schemeClr val="bg1"/>
          </a:solidFill>
          <a:ln>
            <a:noFill/>
          </a:ln>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ea typeface="MS PGothic"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MS PGothic"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MS PGothic"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9pPr>
          </a:lstStyle>
          <a:p>
            <a:pPr algn="ctr">
              <a:buFont typeface="Arial" pitchFamily="34" charset="0"/>
              <a:buNone/>
            </a:pPr>
            <a:r>
              <a:rPr lang="ms-MY" altLang="ms-MY" sz="2000" b="1" u="sng" dirty="0">
                <a:latin typeface="Arial" panose="020B0604020202020204" pitchFamily="34" charset="0"/>
                <a:cs typeface="Arial" panose="020B0604020202020204" pitchFamily="34" charset="0"/>
              </a:rPr>
              <a:t>Ringkasan Peruntukan Pembangunan Sistem Aplikasi Untuk Semua Modul</a:t>
            </a:r>
            <a:r>
              <a:rPr lang="ms-MY" altLang="ms-MY" sz="2000" dirty="0">
                <a:latin typeface="Arial" panose="020B0604020202020204" pitchFamily="34" charset="0"/>
                <a:cs typeface="Arial" panose="020B0604020202020204" pitchFamily="34" charset="0"/>
              </a:rPr>
              <a:t>: </a:t>
            </a:r>
          </a:p>
        </p:txBody>
      </p:sp>
      <p:graphicFrame>
        <p:nvGraphicFramePr>
          <p:cNvPr id="7" name="Table 6">
            <a:extLst>
              <a:ext uri="{FF2B5EF4-FFF2-40B4-BE49-F238E27FC236}">
                <a16:creationId xmlns:a16="http://schemas.microsoft.com/office/drawing/2014/main" id="{D6C97347-B8B5-44D6-8498-4F698B20BB1D}"/>
              </a:ext>
            </a:extLst>
          </p:cNvPr>
          <p:cNvGraphicFramePr>
            <a:graphicFrameLocks noGrp="1"/>
          </p:cNvGraphicFramePr>
          <p:nvPr>
            <p:extLst>
              <p:ext uri="{D42A27DB-BD31-4B8C-83A1-F6EECF244321}">
                <p14:modId xmlns:p14="http://schemas.microsoft.com/office/powerpoint/2010/main" val="2293223749"/>
              </p:ext>
            </p:extLst>
          </p:nvPr>
        </p:nvGraphicFramePr>
        <p:xfrm>
          <a:off x="1127052" y="1486650"/>
          <a:ext cx="9698264" cy="3328164"/>
        </p:xfrm>
        <a:graphic>
          <a:graphicData uri="http://schemas.openxmlformats.org/drawingml/2006/table">
            <a:tbl>
              <a:tblPr>
                <a:tableStyleId>{5940675A-B579-460E-94D1-54222C63F5DA}</a:tableStyleId>
              </a:tblPr>
              <a:tblGrid>
                <a:gridCol w="768925">
                  <a:extLst>
                    <a:ext uri="{9D8B030D-6E8A-4147-A177-3AD203B41FA5}">
                      <a16:colId xmlns:a16="http://schemas.microsoft.com/office/drawing/2014/main" val="20000"/>
                    </a:ext>
                  </a:extLst>
                </a:gridCol>
                <a:gridCol w="4182361">
                  <a:extLst>
                    <a:ext uri="{9D8B030D-6E8A-4147-A177-3AD203B41FA5}">
                      <a16:colId xmlns:a16="http://schemas.microsoft.com/office/drawing/2014/main" val="20001"/>
                    </a:ext>
                  </a:extLst>
                </a:gridCol>
                <a:gridCol w="2593062">
                  <a:extLst>
                    <a:ext uri="{9D8B030D-6E8A-4147-A177-3AD203B41FA5}">
                      <a16:colId xmlns:a16="http://schemas.microsoft.com/office/drawing/2014/main" val="20003"/>
                    </a:ext>
                  </a:extLst>
                </a:gridCol>
                <a:gridCol w="2153916">
                  <a:extLst>
                    <a:ext uri="{9D8B030D-6E8A-4147-A177-3AD203B41FA5}">
                      <a16:colId xmlns:a16="http://schemas.microsoft.com/office/drawing/2014/main" val="20004"/>
                    </a:ext>
                  </a:extLst>
                </a:gridCol>
              </a:tblGrid>
              <a:tr h="457200">
                <a:tc gridSpan="3">
                  <a:txBody>
                    <a:bodyPr/>
                    <a:lstStyle/>
                    <a:p>
                      <a:pPr algn="l" rtl="0" fontAlgn="ctr"/>
                      <a:r>
                        <a:rPr lang="ms-MY" sz="1800" b="1" u="none" strike="noStrike" noProof="0" dirty="0">
                          <a:effectLst/>
                          <a:latin typeface="Arial" panose="020B0604020202020204" pitchFamily="34" charset="0"/>
                          <a:cs typeface="Arial" panose="020B0604020202020204" pitchFamily="34" charset="0"/>
                        </a:rPr>
                        <a:t>  (B) PEMBANGUNAN SISTEM APLIKASI</a:t>
                      </a:r>
                      <a:endParaRPr lang="ms-MY" sz="1800" b="1" i="0" u="none" strike="noStrike" noProof="0" dirty="0">
                        <a:solidFill>
                          <a:schemeClr val="bg1"/>
                        </a:solidFill>
                        <a:effectLst/>
                        <a:latin typeface="Arial" panose="020B0604020202020204" pitchFamily="34" charset="0"/>
                        <a:cs typeface="Arial" panose="020B0604020202020204" pitchFamily="34" charset="0"/>
                      </a:endParaRPr>
                    </a:p>
                  </a:txBody>
                  <a:tcPr marL="0" marR="0" marT="0" marB="0" anchor="ctr"/>
                </a:tc>
                <a:tc hMerge="1">
                  <a:txBody>
                    <a:bodyPr/>
                    <a:lstStyle/>
                    <a:p>
                      <a:endParaRPr lang="en-MY"/>
                    </a:p>
                  </a:txBody>
                  <a:tcPr/>
                </a:tc>
                <a:tc hMerge="1">
                  <a:txBody>
                    <a:bodyPr/>
                    <a:lstStyle/>
                    <a:p>
                      <a:endParaRPr lang="en-MY"/>
                    </a:p>
                  </a:txBody>
                  <a:tcPr/>
                </a:tc>
                <a:tc>
                  <a:txBody>
                    <a:bodyPr/>
                    <a:lstStyle/>
                    <a:p>
                      <a:pPr algn="l" fontAlgn="ctr"/>
                      <a:r>
                        <a:rPr lang="ms-MY" sz="1800" b="1" u="none" strike="noStrike" noProof="0">
                          <a:effectLst/>
                          <a:latin typeface="Arial" panose="020B0604020202020204" pitchFamily="34" charset="0"/>
                          <a:cs typeface="Arial" panose="020B0604020202020204" pitchFamily="34" charset="0"/>
                        </a:rPr>
                        <a:t> </a:t>
                      </a:r>
                      <a:endParaRPr lang="ms-MY" sz="1800" b="1" i="0" u="none" strike="noStrike" noProof="0">
                        <a:solidFill>
                          <a:schemeClr val="bg1"/>
                        </a:solidFill>
                        <a:effectLst/>
                        <a:latin typeface="Arial" panose="020B0604020202020204" pitchFamily="34" charset="0"/>
                        <a:cs typeface="Arial" panose="020B0604020202020204" pitchFamily="34" charset="0"/>
                      </a:endParaRPr>
                    </a:p>
                  </a:txBody>
                  <a:tcPr marL="0" marR="0" marT="0" marB="0" anchor="ctr"/>
                </a:tc>
                <a:extLst>
                  <a:ext uri="{0D108BD9-81ED-4DB2-BD59-A6C34878D82A}">
                    <a16:rowId xmlns:a16="http://schemas.microsoft.com/office/drawing/2014/main" val="10000"/>
                  </a:ext>
                </a:extLst>
              </a:tr>
              <a:tr h="457200">
                <a:tc>
                  <a:txBody>
                    <a:bodyPr/>
                    <a:lstStyle/>
                    <a:p>
                      <a:pPr algn="l" rtl="0" fontAlgn="ctr"/>
                      <a:r>
                        <a:rPr lang="en-MY" sz="1800" b="1" u="none" strike="noStrike" dirty="0">
                          <a:effectLst/>
                          <a:latin typeface="Arial" panose="020B0604020202020204" pitchFamily="34" charset="0"/>
                          <a:cs typeface="Arial" panose="020B0604020202020204" pitchFamily="34" charset="0"/>
                        </a:rPr>
                        <a:t> </a:t>
                      </a:r>
                      <a:endParaRPr lang="en-MY" sz="1800" b="1" i="0" u="none" strike="noStrike" dirty="0">
                        <a:solidFill>
                          <a:schemeClr val="bg1"/>
                        </a:solidFill>
                        <a:effectLst/>
                        <a:latin typeface="Arial" panose="020B0604020202020204" pitchFamily="34" charset="0"/>
                        <a:cs typeface="Arial" panose="020B0604020202020204" pitchFamily="34" charset="0"/>
                      </a:endParaRPr>
                    </a:p>
                  </a:txBody>
                  <a:tcPr marL="0" marR="0" marT="0" marB="0" anchor="ctr"/>
                </a:tc>
                <a:tc>
                  <a:txBody>
                    <a:bodyPr/>
                    <a:lstStyle/>
                    <a:p>
                      <a:pPr algn="ctr" rtl="0" fontAlgn="ctr"/>
                      <a:r>
                        <a:rPr lang="ms-MY" sz="1800" b="1" u="none" strike="noStrike" noProof="0">
                          <a:effectLst/>
                          <a:latin typeface="Arial" panose="020B0604020202020204" pitchFamily="34" charset="0"/>
                          <a:cs typeface="Arial" panose="020B0604020202020204" pitchFamily="34" charset="0"/>
                        </a:rPr>
                        <a:t>Perkara</a:t>
                      </a:r>
                      <a:endParaRPr lang="ms-MY" sz="1800" b="1" i="0" u="none" strike="noStrike" noProof="0">
                        <a:solidFill>
                          <a:schemeClr val="bg1"/>
                        </a:solidFill>
                        <a:effectLst/>
                        <a:latin typeface="Arial" panose="020B0604020202020204" pitchFamily="34" charset="0"/>
                        <a:cs typeface="Arial" panose="020B0604020202020204" pitchFamily="34" charset="0"/>
                      </a:endParaRPr>
                    </a:p>
                  </a:txBody>
                  <a:tcPr marL="0" marR="0" marT="0" marB="0" anchor="ctr"/>
                </a:tc>
                <a:tc>
                  <a:txBody>
                    <a:bodyPr/>
                    <a:lstStyle/>
                    <a:p>
                      <a:pPr algn="ctr" rtl="0" fontAlgn="ctr"/>
                      <a:r>
                        <a:rPr lang="ms-MY" sz="1800" b="1" u="none" strike="noStrike" noProof="0">
                          <a:effectLst/>
                          <a:latin typeface="Arial" panose="020B0604020202020204" pitchFamily="34" charset="0"/>
                          <a:cs typeface="Arial" panose="020B0604020202020204" pitchFamily="34" charset="0"/>
                        </a:rPr>
                        <a:t>Jumlah Kos</a:t>
                      </a:r>
                      <a:endParaRPr lang="ms-MY" sz="1800" b="1" i="0" u="none" strike="noStrike" noProof="0">
                        <a:solidFill>
                          <a:schemeClr val="bg1"/>
                        </a:solidFill>
                        <a:effectLst/>
                        <a:latin typeface="Arial" panose="020B0604020202020204" pitchFamily="34" charset="0"/>
                        <a:cs typeface="Arial" panose="020B0604020202020204" pitchFamily="34" charset="0"/>
                      </a:endParaRPr>
                    </a:p>
                  </a:txBody>
                  <a:tcPr marL="0" marR="0" marT="0" marB="0" anchor="ctr"/>
                </a:tc>
                <a:tc>
                  <a:txBody>
                    <a:bodyPr/>
                    <a:lstStyle/>
                    <a:p>
                      <a:pPr algn="ctr" rtl="0" fontAlgn="ctr"/>
                      <a:r>
                        <a:rPr lang="ms-MY" sz="1800" b="1" i="1" u="none" strike="noStrike" noProof="0">
                          <a:effectLst/>
                          <a:latin typeface="Arial" panose="020B0604020202020204" pitchFamily="34" charset="0"/>
                          <a:cs typeface="Arial" panose="020B0604020202020204" pitchFamily="34" charset="0"/>
                        </a:rPr>
                        <a:t>Best Effort </a:t>
                      </a:r>
                      <a:r>
                        <a:rPr lang="ms-MY" sz="1800" b="1" u="none" strike="noStrike" noProof="0">
                          <a:effectLst/>
                          <a:latin typeface="Arial" panose="020B0604020202020204" pitchFamily="34" charset="0"/>
                          <a:cs typeface="Arial" panose="020B0604020202020204" pitchFamily="34" charset="0"/>
                        </a:rPr>
                        <a:t>(%)</a:t>
                      </a:r>
                      <a:endParaRPr lang="ms-MY" sz="1800" b="1" i="1" u="none" strike="noStrike" noProof="0">
                        <a:solidFill>
                          <a:schemeClr val="bg1"/>
                        </a:solidFill>
                        <a:effectLst/>
                        <a:latin typeface="Arial" panose="020B0604020202020204" pitchFamily="34" charset="0"/>
                        <a:cs typeface="Arial" panose="020B0604020202020204" pitchFamily="34" charset="0"/>
                      </a:endParaRPr>
                    </a:p>
                  </a:txBody>
                  <a:tcPr marL="0" marR="0" marT="0" marB="0" anchor="ctr"/>
                </a:tc>
                <a:extLst>
                  <a:ext uri="{0D108BD9-81ED-4DB2-BD59-A6C34878D82A}">
                    <a16:rowId xmlns:a16="http://schemas.microsoft.com/office/drawing/2014/main" val="10001"/>
                  </a:ext>
                </a:extLst>
              </a:tr>
              <a:tr h="323850">
                <a:tc>
                  <a:txBody>
                    <a:bodyPr/>
                    <a:lstStyle/>
                    <a:p>
                      <a:pPr algn="ctr" rtl="0" fontAlgn="ctr"/>
                      <a:r>
                        <a:rPr lang="en-MY" sz="1800" b="0" u="none" strike="noStrike" dirty="0">
                          <a:effectLst/>
                          <a:latin typeface="Arial" panose="020B0604020202020204" pitchFamily="34" charset="0"/>
                          <a:cs typeface="Arial" panose="020B0604020202020204" pitchFamily="34" charset="0"/>
                        </a:rPr>
                        <a:t>1</a:t>
                      </a:r>
                      <a:endParaRPr lang="en-MY" sz="18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tc>
                <a:tc>
                  <a:txBody>
                    <a:bodyPr/>
                    <a:lstStyle/>
                    <a:p>
                      <a:pPr algn="l" rtl="0" fontAlgn="ctr"/>
                      <a:r>
                        <a:rPr lang="ms-MY" sz="1800" b="0" i="1" u="none" strike="noStrike" noProof="0">
                          <a:effectLst/>
                          <a:latin typeface="Arial" panose="020B0604020202020204" pitchFamily="34" charset="0"/>
                          <a:cs typeface="Arial" panose="020B0604020202020204" pitchFamily="34" charset="0"/>
                        </a:rPr>
                        <a:t>Analysis</a:t>
                      </a:r>
                      <a:endParaRPr lang="ms-MY" sz="1800" b="0" i="1" u="none" strike="noStrike" noProof="0">
                        <a:solidFill>
                          <a:schemeClr val="tx1"/>
                        </a:solidFill>
                        <a:effectLst/>
                        <a:latin typeface="Arial" panose="020B0604020202020204" pitchFamily="34" charset="0"/>
                        <a:cs typeface="Arial" panose="020B0604020202020204" pitchFamily="34" charset="0"/>
                      </a:endParaRPr>
                    </a:p>
                  </a:txBody>
                  <a:tcPr marL="0" marR="0" marT="0" marB="0" anchor="ctr"/>
                </a:tc>
                <a:tc>
                  <a:txBody>
                    <a:bodyPr/>
                    <a:lstStyle/>
                    <a:p>
                      <a:pPr algn="ctr" rtl="0" fontAlgn="ctr"/>
                      <a:endParaRPr lang="ms-MY" sz="1800" b="0" i="0" u="none" strike="noStrike" noProof="0">
                        <a:solidFill>
                          <a:schemeClr val="tx1"/>
                        </a:solidFill>
                        <a:effectLst/>
                        <a:latin typeface="Arial" panose="020B0604020202020204" pitchFamily="34" charset="0"/>
                        <a:cs typeface="Arial" panose="020B0604020202020204" pitchFamily="34" charset="0"/>
                      </a:endParaRPr>
                    </a:p>
                  </a:txBody>
                  <a:tcPr marL="0" marR="0" marT="0" marB="0" anchor="ctr"/>
                </a:tc>
                <a:tc>
                  <a:txBody>
                    <a:bodyPr/>
                    <a:lstStyle/>
                    <a:p>
                      <a:pPr algn="ctr" rtl="0" fontAlgn="ctr"/>
                      <a:endParaRPr lang="ms-MY" sz="1800" b="1" i="0" u="none" strike="noStrike" noProof="0">
                        <a:solidFill>
                          <a:schemeClr val="tx1"/>
                        </a:solidFill>
                        <a:effectLst/>
                        <a:latin typeface="Arial" panose="020B0604020202020204" pitchFamily="34" charset="0"/>
                        <a:cs typeface="Arial" panose="020B0604020202020204" pitchFamily="34" charset="0"/>
                      </a:endParaRPr>
                    </a:p>
                  </a:txBody>
                  <a:tcPr marL="0" marR="0" marT="0" marB="0" anchor="ctr"/>
                </a:tc>
                <a:extLst>
                  <a:ext uri="{0D108BD9-81ED-4DB2-BD59-A6C34878D82A}">
                    <a16:rowId xmlns:a16="http://schemas.microsoft.com/office/drawing/2014/main" val="10002"/>
                  </a:ext>
                </a:extLst>
              </a:tr>
              <a:tr h="358269">
                <a:tc>
                  <a:txBody>
                    <a:bodyPr/>
                    <a:lstStyle/>
                    <a:p>
                      <a:pPr algn="ctr" rtl="0" fontAlgn="ctr"/>
                      <a:r>
                        <a:rPr lang="en-MY" sz="1800" b="0" u="none" strike="noStrike" dirty="0">
                          <a:effectLst/>
                          <a:latin typeface="Arial" panose="020B0604020202020204" pitchFamily="34" charset="0"/>
                          <a:cs typeface="Arial" panose="020B0604020202020204" pitchFamily="34" charset="0"/>
                        </a:rPr>
                        <a:t>2</a:t>
                      </a:r>
                      <a:endParaRPr lang="en-MY" sz="18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tc>
                <a:tc>
                  <a:txBody>
                    <a:bodyPr/>
                    <a:lstStyle/>
                    <a:p>
                      <a:pPr algn="l" rtl="0" fontAlgn="ctr"/>
                      <a:r>
                        <a:rPr lang="ms-MY" sz="1800" b="0" i="1" u="none" strike="noStrike" noProof="0">
                          <a:effectLst/>
                          <a:latin typeface="Arial" panose="020B0604020202020204" pitchFamily="34" charset="0"/>
                          <a:cs typeface="Arial" panose="020B0604020202020204" pitchFamily="34" charset="0"/>
                        </a:rPr>
                        <a:t>Design</a:t>
                      </a:r>
                      <a:endParaRPr lang="ms-MY" sz="1800" b="0" i="1" u="none" strike="noStrike" noProof="0">
                        <a:solidFill>
                          <a:schemeClr val="tx1"/>
                        </a:solidFill>
                        <a:effectLst/>
                        <a:latin typeface="Arial" panose="020B0604020202020204" pitchFamily="34" charset="0"/>
                        <a:cs typeface="Arial" panose="020B0604020202020204" pitchFamily="34" charset="0"/>
                      </a:endParaRPr>
                    </a:p>
                  </a:txBody>
                  <a:tcPr marL="0" marR="0" marT="0" marB="0" anchor="ctr"/>
                </a:tc>
                <a:tc>
                  <a:txBody>
                    <a:bodyPr/>
                    <a:lstStyle/>
                    <a:p>
                      <a:pPr algn="ctr" rtl="0" fontAlgn="ctr"/>
                      <a:endParaRPr lang="ms-MY" sz="1800" b="0" i="0" u="none" strike="noStrike" noProof="0">
                        <a:solidFill>
                          <a:schemeClr val="tx1"/>
                        </a:solidFill>
                        <a:effectLst/>
                        <a:latin typeface="Arial" panose="020B0604020202020204" pitchFamily="34" charset="0"/>
                        <a:cs typeface="Arial" panose="020B0604020202020204" pitchFamily="34" charset="0"/>
                      </a:endParaRPr>
                    </a:p>
                  </a:txBody>
                  <a:tcPr marL="0" marR="0" marT="0" marB="0" anchor="ctr"/>
                </a:tc>
                <a:tc>
                  <a:txBody>
                    <a:bodyPr/>
                    <a:lstStyle/>
                    <a:p>
                      <a:pPr algn="ctr" rtl="0" fontAlgn="ctr"/>
                      <a:endParaRPr lang="ms-MY" sz="1800" b="1" i="0" u="none" strike="noStrike" noProof="0">
                        <a:solidFill>
                          <a:schemeClr val="tx1"/>
                        </a:solidFill>
                        <a:effectLst/>
                        <a:latin typeface="Arial" panose="020B0604020202020204" pitchFamily="34" charset="0"/>
                        <a:cs typeface="Arial" panose="020B0604020202020204" pitchFamily="34" charset="0"/>
                      </a:endParaRPr>
                    </a:p>
                  </a:txBody>
                  <a:tcPr marL="0" marR="0" marT="0" marB="0" anchor="ctr"/>
                </a:tc>
                <a:extLst>
                  <a:ext uri="{0D108BD9-81ED-4DB2-BD59-A6C34878D82A}">
                    <a16:rowId xmlns:a16="http://schemas.microsoft.com/office/drawing/2014/main" val="10003"/>
                  </a:ext>
                </a:extLst>
              </a:tr>
              <a:tr h="323850">
                <a:tc>
                  <a:txBody>
                    <a:bodyPr/>
                    <a:lstStyle/>
                    <a:p>
                      <a:pPr algn="ctr" rtl="0" fontAlgn="ctr"/>
                      <a:r>
                        <a:rPr lang="en-MY" sz="1800" b="0" u="none" strike="noStrike" dirty="0">
                          <a:effectLst/>
                          <a:latin typeface="Arial" panose="020B0604020202020204" pitchFamily="34" charset="0"/>
                          <a:cs typeface="Arial" panose="020B0604020202020204" pitchFamily="34" charset="0"/>
                        </a:rPr>
                        <a:t>3</a:t>
                      </a:r>
                      <a:endParaRPr lang="en-MY" sz="18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tc>
                <a:tc>
                  <a:txBody>
                    <a:bodyPr/>
                    <a:lstStyle/>
                    <a:p>
                      <a:pPr algn="l" rtl="0" fontAlgn="ctr"/>
                      <a:r>
                        <a:rPr lang="ms-MY" sz="1800" b="0" i="1" u="none" strike="noStrike" noProof="0" dirty="0">
                          <a:effectLst/>
                          <a:latin typeface="Arial" panose="020B0604020202020204" pitchFamily="34" charset="0"/>
                          <a:cs typeface="Arial" panose="020B0604020202020204" pitchFamily="34" charset="0"/>
                        </a:rPr>
                        <a:t>Coding</a:t>
                      </a:r>
                      <a:endParaRPr lang="ms-MY" sz="1800" b="0" i="1" u="none" strike="noStrike" noProof="0" dirty="0">
                        <a:solidFill>
                          <a:schemeClr val="tx1"/>
                        </a:solidFill>
                        <a:effectLst/>
                        <a:latin typeface="Arial" panose="020B0604020202020204" pitchFamily="34" charset="0"/>
                        <a:cs typeface="Arial" panose="020B0604020202020204" pitchFamily="34" charset="0"/>
                      </a:endParaRPr>
                    </a:p>
                  </a:txBody>
                  <a:tcPr marL="0" marR="0" marT="0" marB="0" anchor="ctr"/>
                </a:tc>
                <a:tc>
                  <a:txBody>
                    <a:bodyPr/>
                    <a:lstStyle/>
                    <a:p>
                      <a:pPr algn="ctr" rtl="0" fontAlgn="ctr"/>
                      <a:endParaRPr lang="ms-MY" sz="1800" b="0" i="0" u="none" strike="noStrike" noProof="0">
                        <a:solidFill>
                          <a:schemeClr val="tx1"/>
                        </a:solidFill>
                        <a:effectLst/>
                        <a:latin typeface="Arial" panose="020B0604020202020204" pitchFamily="34" charset="0"/>
                        <a:cs typeface="Arial" panose="020B0604020202020204" pitchFamily="34" charset="0"/>
                      </a:endParaRPr>
                    </a:p>
                  </a:txBody>
                  <a:tcPr marL="0" marR="0" marT="0" marB="0" anchor="ctr"/>
                </a:tc>
                <a:tc>
                  <a:txBody>
                    <a:bodyPr/>
                    <a:lstStyle/>
                    <a:p>
                      <a:pPr algn="ctr" rtl="0" fontAlgn="ctr"/>
                      <a:endParaRPr lang="ms-MY" sz="1800" b="1" i="0" u="none" strike="noStrike" noProof="0">
                        <a:solidFill>
                          <a:schemeClr val="tx1"/>
                        </a:solidFill>
                        <a:effectLst/>
                        <a:latin typeface="Arial" panose="020B0604020202020204" pitchFamily="34" charset="0"/>
                        <a:cs typeface="Arial" panose="020B0604020202020204" pitchFamily="34" charset="0"/>
                      </a:endParaRPr>
                    </a:p>
                  </a:txBody>
                  <a:tcPr marL="0" marR="0" marT="0" marB="0" anchor="ctr"/>
                </a:tc>
                <a:extLst>
                  <a:ext uri="{0D108BD9-81ED-4DB2-BD59-A6C34878D82A}">
                    <a16:rowId xmlns:a16="http://schemas.microsoft.com/office/drawing/2014/main" val="10004"/>
                  </a:ext>
                </a:extLst>
              </a:tr>
              <a:tr h="323850">
                <a:tc>
                  <a:txBody>
                    <a:bodyPr/>
                    <a:lstStyle/>
                    <a:p>
                      <a:pPr algn="ctr" rtl="0" fontAlgn="ctr"/>
                      <a:r>
                        <a:rPr lang="en-MY" sz="1800" b="0" u="none" strike="noStrike" dirty="0">
                          <a:effectLst/>
                          <a:latin typeface="Arial" panose="020B0604020202020204" pitchFamily="34" charset="0"/>
                          <a:cs typeface="Arial" panose="020B0604020202020204" pitchFamily="34" charset="0"/>
                        </a:rPr>
                        <a:t>4</a:t>
                      </a:r>
                      <a:endParaRPr lang="en-MY" sz="18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tc>
                <a:tc>
                  <a:txBody>
                    <a:bodyPr/>
                    <a:lstStyle/>
                    <a:p>
                      <a:pPr algn="l" rtl="0" fontAlgn="ctr"/>
                      <a:r>
                        <a:rPr lang="ms-MY" sz="1800" b="0" i="1" u="none" strike="noStrike" noProof="0">
                          <a:effectLst/>
                          <a:latin typeface="Arial" panose="020B0604020202020204" pitchFamily="34" charset="0"/>
                          <a:cs typeface="Arial" panose="020B0604020202020204" pitchFamily="34" charset="0"/>
                        </a:rPr>
                        <a:t>Testing</a:t>
                      </a:r>
                      <a:endParaRPr lang="ms-MY" sz="1800" b="0" i="1" u="none" strike="noStrike" noProof="0">
                        <a:solidFill>
                          <a:schemeClr val="tx1"/>
                        </a:solidFill>
                        <a:effectLst/>
                        <a:latin typeface="Arial" panose="020B0604020202020204" pitchFamily="34" charset="0"/>
                        <a:cs typeface="Arial" panose="020B0604020202020204" pitchFamily="34" charset="0"/>
                      </a:endParaRPr>
                    </a:p>
                  </a:txBody>
                  <a:tcPr marL="0" marR="0" marT="0" marB="0" anchor="ctr"/>
                </a:tc>
                <a:tc>
                  <a:txBody>
                    <a:bodyPr/>
                    <a:lstStyle/>
                    <a:p>
                      <a:pPr algn="ctr" rtl="0" fontAlgn="ctr"/>
                      <a:endParaRPr lang="ms-MY" sz="1800" b="0" i="0" u="none" strike="noStrike" noProof="0">
                        <a:solidFill>
                          <a:schemeClr val="tx1"/>
                        </a:solidFill>
                        <a:effectLst/>
                        <a:latin typeface="Arial" panose="020B0604020202020204" pitchFamily="34" charset="0"/>
                        <a:cs typeface="Arial" panose="020B0604020202020204" pitchFamily="34" charset="0"/>
                      </a:endParaRPr>
                    </a:p>
                  </a:txBody>
                  <a:tcPr marL="0" marR="0" marT="0" marB="0" anchor="ctr"/>
                </a:tc>
                <a:tc>
                  <a:txBody>
                    <a:bodyPr/>
                    <a:lstStyle/>
                    <a:p>
                      <a:pPr algn="ctr" rtl="0" fontAlgn="ctr"/>
                      <a:endParaRPr lang="ms-MY" sz="1800" b="1" i="0" u="none" strike="noStrike" noProof="0">
                        <a:solidFill>
                          <a:schemeClr val="tx1"/>
                        </a:solidFill>
                        <a:effectLst/>
                        <a:latin typeface="Arial" panose="020B0604020202020204" pitchFamily="34" charset="0"/>
                        <a:cs typeface="Arial" panose="020B0604020202020204" pitchFamily="34" charset="0"/>
                      </a:endParaRPr>
                    </a:p>
                  </a:txBody>
                  <a:tcPr marL="0" marR="0" marT="0" marB="0" anchor="ctr"/>
                </a:tc>
                <a:extLst>
                  <a:ext uri="{0D108BD9-81ED-4DB2-BD59-A6C34878D82A}">
                    <a16:rowId xmlns:a16="http://schemas.microsoft.com/office/drawing/2014/main" val="10005"/>
                  </a:ext>
                </a:extLst>
              </a:tr>
              <a:tr h="0">
                <a:tc>
                  <a:txBody>
                    <a:bodyPr/>
                    <a:lstStyle/>
                    <a:p>
                      <a:pPr algn="ctr" rtl="0" fontAlgn="ctr"/>
                      <a:r>
                        <a:rPr lang="en-MY" sz="1800" b="0" u="none" strike="noStrike" dirty="0">
                          <a:effectLst/>
                          <a:latin typeface="Arial" panose="020B0604020202020204" pitchFamily="34" charset="0"/>
                          <a:cs typeface="Arial" panose="020B0604020202020204" pitchFamily="34" charset="0"/>
                        </a:rPr>
                        <a:t>5</a:t>
                      </a:r>
                      <a:endParaRPr lang="en-MY" sz="18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tc>
                <a:tc>
                  <a:txBody>
                    <a:bodyPr/>
                    <a:lstStyle/>
                    <a:p>
                      <a:pPr algn="l" rtl="0" fontAlgn="ctr"/>
                      <a:r>
                        <a:rPr lang="ms-MY" sz="1800" b="0" i="1" u="none" strike="noStrike" noProof="0">
                          <a:effectLst/>
                          <a:latin typeface="Arial" panose="020B0604020202020204" pitchFamily="34" charset="0"/>
                          <a:cs typeface="Arial" panose="020B0604020202020204" pitchFamily="34" charset="0"/>
                        </a:rPr>
                        <a:t>Implementation</a:t>
                      </a:r>
                      <a:endParaRPr lang="ms-MY" sz="1800" b="0" i="1" u="none" strike="noStrike" noProof="0">
                        <a:solidFill>
                          <a:schemeClr val="tx1"/>
                        </a:solidFill>
                        <a:effectLst/>
                        <a:latin typeface="Arial" panose="020B0604020202020204" pitchFamily="34" charset="0"/>
                        <a:cs typeface="Arial" panose="020B0604020202020204" pitchFamily="34" charset="0"/>
                      </a:endParaRPr>
                    </a:p>
                  </a:txBody>
                  <a:tcPr marL="0" marR="0" marT="0" marB="0" anchor="ctr"/>
                </a:tc>
                <a:tc>
                  <a:txBody>
                    <a:bodyPr/>
                    <a:lstStyle/>
                    <a:p>
                      <a:pPr algn="ctr" rtl="0" fontAlgn="ctr"/>
                      <a:endParaRPr lang="ms-MY" sz="1800" b="0" i="0" u="none" strike="noStrike" noProof="0">
                        <a:solidFill>
                          <a:schemeClr val="tx1"/>
                        </a:solidFill>
                        <a:effectLst/>
                        <a:latin typeface="Arial" panose="020B0604020202020204" pitchFamily="34" charset="0"/>
                        <a:cs typeface="Arial" panose="020B0604020202020204" pitchFamily="34" charset="0"/>
                      </a:endParaRPr>
                    </a:p>
                  </a:txBody>
                  <a:tcPr marL="0" marR="0" marT="0" marB="0" anchor="ctr"/>
                </a:tc>
                <a:tc>
                  <a:txBody>
                    <a:bodyPr/>
                    <a:lstStyle/>
                    <a:p>
                      <a:pPr algn="ctr" rtl="0" fontAlgn="ctr"/>
                      <a:endParaRPr lang="ms-MY" sz="1800" b="1" i="0" u="none" strike="noStrike" noProof="0">
                        <a:solidFill>
                          <a:schemeClr val="tx1"/>
                        </a:solidFill>
                        <a:effectLst/>
                        <a:latin typeface="Arial" panose="020B0604020202020204" pitchFamily="34" charset="0"/>
                        <a:cs typeface="Arial" panose="020B0604020202020204" pitchFamily="34" charset="0"/>
                      </a:endParaRPr>
                    </a:p>
                  </a:txBody>
                  <a:tcPr marL="0" marR="0" marT="0" marB="0" anchor="ctr"/>
                </a:tc>
                <a:extLst>
                  <a:ext uri="{0D108BD9-81ED-4DB2-BD59-A6C34878D82A}">
                    <a16:rowId xmlns:a16="http://schemas.microsoft.com/office/drawing/2014/main" val="10006"/>
                  </a:ext>
                </a:extLst>
              </a:tr>
              <a:tr h="809625">
                <a:tc>
                  <a:txBody>
                    <a:bodyPr/>
                    <a:lstStyle/>
                    <a:p>
                      <a:pPr algn="ctr" fontAlgn="ctr"/>
                      <a:r>
                        <a:rPr lang="en-MY" sz="1800" b="1" u="none" strike="noStrike" dirty="0">
                          <a:effectLst/>
                          <a:latin typeface="Arial" panose="020B0604020202020204" pitchFamily="34" charset="0"/>
                          <a:cs typeface="Arial" panose="020B0604020202020204" pitchFamily="34" charset="0"/>
                        </a:rPr>
                        <a:t> </a:t>
                      </a:r>
                      <a:endParaRPr lang="en-MY" sz="1800" b="1"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tc>
                <a:tc>
                  <a:txBody>
                    <a:bodyPr/>
                    <a:lstStyle/>
                    <a:p>
                      <a:pPr algn="l" rtl="0" fontAlgn="ctr"/>
                      <a:r>
                        <a:rPr lang="ms-MY" sz="1800" b="1" u="none" strike="noStrike" noProof="0">
                          <a:effectLst/>
                          <a:latin typeface="Arial" panose="020B0604020202020204" pitchFamily="34" charset="0"/>
                          <a:cs typeface="Arial" panose="020B0604020202020204" pitchFamily="34" charset="0"/>
                        </a:rPr>
                        <a:t>JUMLAH (B) PEMBANGUNAN SISTEM APLIKASI</a:t>
                      </a:r>
                      <a:endParaRPr lang="ms-MY" sz="1800" b="1" i="0" u="none" strike="noStrike" noProof="0">
                        <a:solidFill>
                          <a:schemeClr val="tx1"/>
                        </a:solidFill>
                        <a:effectLst/>
                        <a:latin typeface="Arial" panose="020B0604020202020204" pitchFamily="34" charset="0"/>
                        <a:cs typeface="Arial" panose="020B0604020202020204" pitchFamily="34" charset="0"/>
                      </a:endParaRPr>
                    </a:p>
                  </a:txBody>
                  <a:tcPr marL="0" marR="0" marT="0" marB="0" anchor="ctr"/>
                </a:tc>
                <a:tc>
                  <a:txBody>
                    <a:bodyPr/>
                    <a:lstStyle/>
                    <a:p>
                      <a:pPr algn="ctr" rtl="0" fontAlgn="ctr"/>
                      <a:endParaRPr lang="ms-MY" sz="1800" b="1" i="0" u="none" strike="noStrike" noProof="0">
                        <a:solidFill>
                          <a:schemeClr val="tx1"/>
                        </a:solidFill>
                        <a:effectLst/>
                        <a:latin typeface="Arial" panose="020B0604020202020204" pitchFamily="34" charset="0"/>
                        <a:cs typeface="Arial" panose="020B0604020202020204" pitchFamily="34" charset="0"/>
                      </a:endParaRPr>
                    </a:p>
                  </a:txBody>
                  <a:tcPr marL="0" marR="0" marT="0" marB="0" anchor="ctr"/>
                </a:tc>
                <a:tc>
                  <a:txBody>
                    <a:bodyPr/>
                    <a:lstStyle/>
                    <a:p>
                      <a:pPr algn="ctr" rtl="0" fontAlgn="ctr"/>
                      <a:endParaRPr lang="ms-MY" sz="1800" b="1" i="0" u="none" strike="noStrike" noProof="0" dirty="0">
                        <a:solidFill>
                          <a:schemeClr val="tx1"/>
                        </a:solidFill>
                        <a:effectLst/>
                        <a:latin typeface="Arial" panose="020B0604020202020204" pitchFamily="34" charset="0"/>
                        <a:cs typeface="Arial" panose="020B0604020202020204" pitchFamily="34" charset="0"/>
                      </a:endParaRPr>
                    </a:p>
                  </a:txBody>
                  <a:tcPr marL="0" marR="0" marT="0" marB="0" anchor="ctr"/>
                </a:tc>
                <a:extLst>
                  <a:ext uri="{0D108BD9-81ED-4DB2-BD59-A6C34878D82A}">
                    <a16:rowId xmlns:a16="http://schemas.microsoft.com/office/drawing/2014/main" val="10007"/>
                  </a:ext>
                </a:extLst>
              </a:tr>
            </a:tbl>
          </a:graphicData>
        </a:graphic>
      </p:graphicFrame>
      <p:sp>
        <p:nvSpPr>
          <p:cNvPr id="8" name="Rectangle 7">
            <a:extLst>
              <a:ext uri="{FF2B5EF4-FFF2-40B4-BE49-F238E27FC236}">
                <a16:creationId xmlns:a16="http://schemas.microsoft.com/office/drawing/2014/main" id="{9C2EFC85-C5B4-4238-8318-4504A8E3565E}"/>
              </a:ext>
            </a:extLst>
          </p:cNvPr>
          <p:cNvSpPr/>
          <p:nvPr/>
        </p:nvSpPr>
        <p:spPr>
          <a:xfrm>
            <a:off x="8423337" y="4867966"/>
            <a:ext cx="2482467" cy="1661993"/>
          </a:xfrm>
          <a:prstGeom prst="rect">
            <a:avLst/>
          </a:prstGeom>
          <a:solidFill>
            <a:schemeClr val="bg1"/>
          </a:solidFill>
        </p:spPr>
        <p:txBody>
          <a:bodyPr wrap="square">
            <a:spAutoFit/>
          </a:bodyPr>
          <a:lstStyle/>
          <a:p>
            <a:r>
              <a:rPr lang="ms-MY" sz="900" dirty="0">
                <a:latin typeface="Arial" panose="020B0604020202020204" pitchFamily="34" charset="0"/>
                <a:ea typeface="Times New Roman"/>
                <a:cs typeface="Arial" panose="020B0604020202020204" pitchFamily="34" charset="0"/>
              </a:rPr>
              <a:t>PERATUSAN KOS PEMBANGUNAN (%) </a:t>
            </a:r>
            <a:r>
              <a:rPr lang="en-US" sz="900" dirty="0">
                <a:latin typeface="Arial" panose="020B0604020202020204" pitchFamily="34" charset="0"/>
                <a:ea typeface="Times New Roman"/>
                <a:cs typeface="Arial" panose="020B0604020202020204" pitchFamily="34" charset="0"/>
              </a:rPr>
              <a:t>BERDASARKAN BEST EFFORT</a:t>
            </a:r>
            <a:endParaRPr lang="ms-MY" sz="900" dirty="0">
              <a:latin typeface="Arial" panose="020B0604020202020204" pitchFamily="34" charset="0"/>
              <a:ea typeface="Times New Roman"/>
              <a:cs typeface="Arial" panose="020B0604020202020204" pitchFamily="34" charset="0"/>
            </a:endParaRPr>
          </a:p>
          <a:p>
            <a:pPr fontAlgn="b"/>
            <a:r>
              <a:rPr lang="ms-MY" sz="900" b="1" dirty="0">
                <a:latin typeface="Arial" panose="020B0604020202020204" pitchFamily="34" charset="0"/>
                <a:cs typeface="Arial" panose="020B0604020202020204" pitchFamily="34" charset="0"/>
              </a:rPr>
              <a:t>Phase	Ratio</a:t>
            </a:r>
          </a:p>
          <a:p>
            <a:pPr fontAlgn="b"/>
            <a:r>
              <a:rPr lang="ms-MY" sz="900" b="1" dirty="0">
                <a:latin typeface="Arial" panose="020B0604020202020204" pitchFamily="34" charset="0"/>
                <a:cs typeface="Arial" panose="020B0604020202020204" pitchFamily="34" charset="0"/>
              </a:rPr>
              <a:t>Requirement 	</a:t>
            </a:r>
            <a:r>
              <a:rPr lang="ms-MY" sz="900" dirty="0">
                <a:latin typeface="Arial" panose="020B0604020202020204" pitchFamily="34" charset="0"/>
                <a:cs typeface="Arial" panose="020B0604020202020204" pitchFamily="34" charset="0"/>
              </a:rPr>
              <a:t>20.00</a:t>
            </a:r>
            <a:endParaRPr lang="en-MY" sz="900" dirty="0">
              <a:latin typeface="Arial" panose="020B0604020202020204" pitchFamily="34" charset="0"/>
              <a:cs typeface="Arial" panose="020B0604020202020204" pitchFamily="34" charset="0"/>
            </a:endParaRPr>
          </a:p>
          <a:p>
            <a:pPr fontAlgn="b"/>
            <a:r>
              <a:rPr lang="ms-MY" sz="900" b="1" dirty="0">
                <a:latin typeface="Arial" panose="020B0604020202020204" pitchFamily="34" charset="0"/>
                <a:cs typeface="Arial" panose="020B0604020202020204" pitchFamily="34" charset="0"/>
              </a:rPr>
              <a:t>Design 	</a:t>
            </a:r>
            <a:r>
              <a:rPr lang="ms-MY" sz="900" dirty="0">
                <a:latin typeface="Arial" panose="020B0604020202020204" pitchFamily="34" charset="0"/>
                <a:cs typeface="Arial" panose="020B0604020202020204" pitchFamily="34" charset="0"/>
              </a:rPr>
              <a:t>30.00</a:t>
            </a:r>
            <a:endParaRPr lang="en-MY" sz="900" dirty="0">
              <a:latin typeface="Arial" panose="020B0604020202020204" pitchFamily="34" charset="0"/>
              <a:cs typeface="Arial" panose="020B0604020202020204" pitchFamily="34" charset="0"/>
            </a:endParaRPr>
          </a:p>
          <a:p>
            <a:pPr fontAlgn="b"/>
            <a:r>
              <a:rPr lang="ms-MY" sz="900" b="1" dirty="0">
                <a:latin typeface="Arial" panose="020B0604020202020204" pitchFamily="34" charset="0"/>
                <a:cs typeface="Arial" panose="020B0604020202020204" pitchFamily="34" charset="0"/>
              </a:rPr>
              <a:t>Coding	</a:t>
            </a:r>
            <a:r>
              <a:rPr lang="ms-MY" sz="900" dirty="0">
                <a:latin typeface="Arial" panose="020B0604020202020204" pitchFamily="34" charset="0"/>
                <a:cs typeface="Arial" panose="020B0604020202020204" pitchFamily="34" charset="0"/>
              </a:rPr>
              <a:t>15.00</a:t>
            </a:r>
            <a:endParaRPr lang="en-MY" sz="900" dirty="0">
              <a:latin typeface="Arial" panose="020B0604020202020204" pitchFamily="34" charset="0"/>
              <a:cs typeface="Arial" panose="020B0604020202020204" pitchFamily="34" charset="0"/>
            </a:endParaRPr>
          </a:p>
          <a:p>
            <a:pPr fontAlgn="b"/>
            <a:r>
              <a:rPr lang="ms-MY" sz="900" b="1" dirty="0">
                <a:latin typeface="Arial" panose="020B0604020202020204" pitchFamily="34" charset="0"/>
                <a:cs typeface="Arial" panose="020B0604020202020204" pitchFamily="34" charset="0"/>
              </a:rPr>
              <a:t>Integration	</a:t>
            </a:r>
            <a:r>
              <a:rPr lang="ms-MY" sz="900" dirty="0">
                <a:latin typeface="Arial" panose="020B0604020202020204" pitchFamily="34" charset="0"/>
                <a:cs typeface="Arial" panose="020B0604020202020204" pitchFamily="34" charset="0"/>
              </a:rPr>
              <a:t>5.00</a:t>
            </a:r>
            <a:endParaRPr lang="en-MY" sz="900" dirty="0">
              <a:latin typeface="Arial" panose="020B0604020202020204" pitchFamily="34" charset="0"/>
              <a:cs typeface="Arial" panose="020B0604020202020204" pitchFamily="34" charset="0"/>
            </a:endParaRPr>
          </a:p>
          <a:p>
            <a:pPr fontAlgn="b"/>
            <a:r>
              <a:rPr lang="ms-MY" sz="900" b="1" dirty="0">
                <a:latin typeface="Arial" panose="020B0604020202020204" pitchFamily="34" charset="0"/>
                <a:cs typeface="Arial" panose="020B0604020202020204" pitchFamily="34" charset="0"/>
              </a:rPr>
              <a:t>Testing	</a:t>
            </a:r>
            <a:r>
              <a:rPr lang="ms-MY" sz="900" dirty="0">
                <a:latin typeface="Arial" panose="020B0604020202020204" pitchFamily="34" charset="0"/>
                <a:cs typeface="Arial" panose="020B0604020202020204" pitchFamily="34" charset="0"/>
              </a:rPr>
              <a:t>25.00</a:t>
            </a:r>
            <a:endParaRPr lang="en-MY" sz="900" dirty="0">
              <a:latin typeface="Arial" panose="020B0604020202020204" pitchFamily="34" charset="0"/>
              <a:cs typeface="Arial" panose="020B0604020202020204" pitchFamily="34" charset="0"/>
            </a:endParaRPr>
          </a:p>
          <a:p>
            <a:pPr fontAlgn="b"/>
            <a:r>
              <a:rPr lang="ms-MY" sz="900" b="1" dirty="0">
                <a:latin typeface="Arial" panose="020B0604020202020204" pitchFamily="34" charset="0"/>
                <a:cs typeface="Arial" panose="020B0604020202020204" pitchFamily="34" charset="0"/>
              </a:rPr>
              <a:t>Deployment 	</a:t>
            </a:r>
            <a:r>
              <a:rPr lang="ms-MY" sz="900" dirty="0">
                <a:latin typeface="Arial" panose="020B0604020202020204" pitchFamily="34" charset="0"/>
                <a:cs typeface="Arial" panose="020B0604020202020204" pitchFamily="34" charset="0"/>
              </a:rPr>
              <a:t>5.00</a:t>
            </a:r>
            <a:endParaRPr lang="en-MY" sz="900" dirty="0">
              <a:latin typeface="Arial" panose="020B0604020202020204" pitchFamily="34" charset="0"/>
              <a:cs typeface="Arial" panose="020B0604020202020204" pitchFamily="34" charset="0"/>
            </a:endParaRPr>
          </a:p>
          <a:p>
            <a:pPr fontAlgn="b"/>
            <a:r>
              <a:rPr lang="ms-MY" sz="900" b="1" dirty="0">
                <a:latin typeface="Arial" panose="020B0604020202020204" pitchFamily="34" charset="0"/>
                <a:cs typeface="Arial" panose="020B0604020202020204" pitchFamily="34" charset="0"/>
              </a:rPr>
              <a:t>Total	100</a:t>
            </a:r>
            <a:endParaRPr lang="en-MY" sz="900" b="1" dirty="0">
              <a:latin typeface="Arial" panose="020B0604020202020204" pitchFamily="34" charset="0"/>
              <a:cs typeface="Arial" panose="020B0604020202020204" pitchFamily="34" charset="0"/>
            </a:endParaRPr>
          </a:p>
          <a:p>
            <a:endParaRPr lang="en-MY" sz="1200" dirty="0"/>
          </a:p>
        </p:txBody>
      </p:sp>
      <p:sp>
        <p:nvSpPr>
          <p:cNvPr id="9" name="Rectangle 8">
            <a:extLst>
              <a:ext uri="{FF2B5EF4-FFF2-40B4-BE49-F238E27FC236}">
                <a16:creationId xmlns:a16="http://schemas.microsoft.com/office/drawing/2014/main" id="{7328E6BD-ADF5-4F6F-89D7-43E965AD7801}"/>
              </a:ext>
            </a:extLst>
          </p:cNvPr>
          <p:cNvSpPr/>
          <p:nvPr/>
        </p:nvSpPr>
        <p:spPr>
          <a:xfrm>
            <a:off x="1043180" y="4846713"/>
            <a:ext cx="7297157" cy="1692771"/>
          </a:xfrm>
          <a:prstGeom prst="rect">
            <a:avLst/>
          </a:prstGeom>
          <a:solidFill>
            <a:schemeClr val="bg1"/>
          </a:solidFill>
        </p:spPr>
        <p:txBody>
          <a:bodyPr wrap="square">
            <a:spAutoFit/>
          </a:bodyPr>
          <a:lstStyle/>
          <a:p>
            <a:r>
              <a:rPr lang="ms-MY" sz="1300" b="1" dirty="0">
                <a:latin typeface="Arial" panose="020B0604020202020204" pitchFamily="34" charset="0"/>
                <a:cs typeface="Arial" panose="020B0604020202020204" pitchFamily="34" charset="0"/>
              </a:rPr>
              <a:t>Nota:</a:t>
            </a:r>
          </a:p>
          <a:p>
            <a:pPr marL="342900" indent="-342900">
              <a:buAutoNum type="arabicPeriod"/>
            </a:pPr>
            <a:r>
              <a:rPr lang="ms-MY" sz="1300" dirty="0">
                <a:latin typeface="Arial" panose="020B0604020202020204" pitchFamily="34" charset="0"/>
                <a:cs typeface="Arial" panose="020B0604020202020204" pitchFamily="34" charset="0"/>
              </a:rPr>
              <a:t>Jumlah keseluruhan kos pembangunan sistem aplikasi hendaklah berada dalam julat kos </a:t>
            </a:r>
            <a:r>
              <a:rPr lang="ms-MY" sz="1300" i="1" dirty="0">
                <a:latin typeface="Arial" panose="020B0604020202020204" pitchFamily="34" charset="0"/>
                <a:cs typeface="Arial" panose="020B0604020202020204" pitchFamily="34" charset="0"/>
              </a:rPr>
              <a:t>Function Point Analysis</a:t>
            </a:r>
            <a:r>
              <a:rPr lang="ms-MY" sz="1300" dirty="0">
                <a:latin typeface="Arial" panose="020B0604020202020204" pitchFamily="34" charset="0"/>
                <a:cs typeface="Arial" panose="020B0604020202020204" pitchFamily="34" charset="0"/>
              </a:rPr>
              <a:t> (FPA)</a:t>
            </a:r>
          </a:p>
          <a:p>
            <a:pPr marL="342900" indent="-342900">
              <a:buAutoNum type="arabicPeriod"/>
            </a:pPr>
            <a:r>
              <a:rPr lang="ms-MY" sz="1300" dirty="0">
                <a:latin typeface="Arial" panose="020B0604020202020204" pitchFamily="34" charset="0"/>
                <a:cs typeface="Arial" panose="020B0604020202020204" pitchFamily="34" charset="0"/>
              </a:rPr>
              <a:t>Jumlah kos pembangunan sistem aplikasi perlu dibahagikan kepada peratusan </a:t>
            </a:r>
            <a:r>
              <a:rPr lang="ms-MY" sz="1300" i="1" dirty="0">
                <a:latin typeface="Arial" panose="020B0604020202020204" pitchFamily="34" charset="0"/>
                <a:cs typeface="Arial" panose="020B0604020202020204" pitchFamily="34" charset="0"/>
              </a:rPr>
              <a:t>best effort</a:t>
            </a:r>
            <a:r>
              <a:rPr lang="ms-MY" sz="1300" dirty="0">
                <a:latin typeface="Arial" panose="020B0604020202020204" pitchFamily="34" charset="0"/>
                <a:cs typeface="Arial" panose="020B0604020202020204" pitchFamily="34" charset="0"/>
              </a:rPr>
              <a:t> (+- %)</a:t>
            </a:r>
          </a:p>
          <a:p>
            <a:pPr marL="342900" indent="-342900">
              <a:buAutoNum type="arabicPeriod"/>
            </a:pPr>
            <a:r>
              <a:rPr lang="ms-MY" sz="1300" dirty="0">
                <a:latin typeface="Arial" panose="020B0604020202020204" pitchFamily="34" charset="0"/>
                <a:cs typeface="Arial" panose="020B0604020202020204" pitchFamily="34" charset="0"/>
              </a:rPr>
              <a:t>Agensi perlu menyediakan slaid pecahan mengikut modul</a:t>
            </a:r>
          </a:p>
          <a:p>
            <a:pPr marL="342900" indent="-342900">
              <a:buAutoNum type="arabicPeriod"/>
            </a:pPr>
            <a:r>
              <a:rPr lang="ms-MY" sz="1300" dirty="0">
                <a:latin typeface="Arial" panose="020B0604020202020204" pitchFamily="34" charset="0"/>
                <a:cs typeface="Arial" panose="020B0604020202020204" pitchFamily="34" charset="0"/>
              </a:rPr>
              <a:t>Sekiranya tidak melibatkan Integration, 5% tersebut boleh dimanfaatkan oleh mana-mana fasa.</a:t>
            </a:r>
            <a:endParaRPr lang="en-MY" sz="1300" dirty="0"/>
          </a:p>
        </p:txBody>
      </p:sp>
      <p:sp>
        <p:nvSpPr>
          <p:cNvPr id="11" name="TextBox 10">
            <a:extLst>
              <a:ext uri="{FF2B5EF4-FFF2-40B4-BE49-F238E27FC236}">
                <a16:creationId xmlns:a16="http://schemas.microsoft.com/office/drawing/2014/main" id="{FF22A6C0-E8DE-49B8-A7E1-040F9494E1AF}"/>
              </a:ext>
            </a:extLst>
          </p:cNvPr>
          <p:cNvSpPr txBox="1"/>
          <p:nvPr/>
        </p:nvSpPr>
        <p:spPr>
          <a:xfrm>
            <a:off x="8991581" y="6527479"/>
            <a:ext cx="3200420" cy="276999"/>
          </a:xfrm>
          <a:prstGeom prst="rect">
            <a:avLst/>
          </a:prstGeom>
          <a:noFill/>
        </p:spPr>
        <p:txBody>
          <a:bodyPr wrap="square">
            <a:spAutoFit/>
          </a:bodyPr>
          <a:lstStyle/>
          <a:p>
            <a:pPr algn="ctr">
              <a:buClr>
                <a:schemeClr val="accent1"/>
              </a:buClr>
              <a:buSzPct val="73000"/>
            </a:pPr>
            <a:r>
              <a:rPr lang="ms-MY" sz="1200" b="1" dirty="0">
                <a:solidFill>
                  <a:schemeClr val="bg1"/>
                </a:solidFill>
                <a:latin typeface="Arial" panose="020B0604020202020204" pitchFamily="34" charset="0"/>
                <a:cs typeface="Arial" panose="020B0604020202020204" pitchFamily="34" charset="0"/>
              </a:rPr>
              <a:t>*</a:t>
            </a:r>
            <a:r>
              <a:rPr lang="ms-MY" sz="1200" dirty="0">
                <a:solidFill>
                  <a:schemeClr val="bg1"/>
                </a:solidFill>
                <a:latin typeface="Arial" panose="020B0604020202020204" pitchFamily="34" charset="0"/>
                <a:cs typeface="Arial" panose="020B0604020202020204" pitchFamily="34" charset="0"/>
              </a:rPr>
              <a:t>Padam (delete) sekiranya tidak berkaitan</a:t>
            </a:r>
          </a:p>
        </p:txBody>
      </p:sp>
    </p:spTree>
    <p:extLst>
      <p:ext uri="{BB962C8B-B14F-4D97-AF65-F5344CB8AC3E}">
        <p14:creationId xmlns:p14="http://schemas.microsoft.com/office/powerpoint/2010/main" val="21711627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8244DA4-9B40-422A-8E8B-BD663E659F6E}"/>
              </a:ext>
            </a:extLst>
          </p:cNvPr>
          <p:cNvSpPr txBox="1"/>
          <p:nvPr/>
        </p:nvSpPr>
        <p:spPr>
          <a:xfrm>
            <a:off x="818606" y="323334"/>
            <a:ext cx="8395063" cy="400110"/>
          </a:xfrm>
          <a:prstGeom prst="rect">
            <a:avLst/>
          </a:prstGeom>
          <a:noFill/>
        </p:spPr>
        <p:txBody>
          <a:bodyPr wrap="square">
            <a:spAutoFit/>
          </a:bodyPr>
          <a:lstStyle/>
          <a:p>
            <a:pPr algn="ctr"/>
            <a:r>
              <a:rPr lang="fi-FI" sz="2000" b="1" dirty="0">
                <a:solidFill>
                  <a:srgbClr val="000000"/>
                </a:solidFill>
                <a:latin typeface="Arial" panose="020B0604020202020204" pitchFamily="34" charset="0"/>
                <a:ea typeface="MS PGothic" panose="020B0600070205080204" pitchFamily="34" charset="-128"/>
              </a:rPr>
              <a:t>PERINCIAN KOS: (B) </a:t>
            </a:r>
            <a:r>
              <a:rPr lang="en-US" sz="2000" b="1" kern="1200" dirty="0">
                <a:solidFill>
                  <a:srgbClr val="000000"/>
                </a:solidFill>
                <a:effectLst/>
                <a:latin typeface="Arial" panose="020B0604020202020204" pitchFamily="34" charset="0"/>
                <a:ea typeface="MS PGothic" panose="020B0600070205080204" pitchFamily="34" charset="-128"/>
                <a:cs typeface="+mj-cs"/>
              </a:rPr>
              <a:t>PEMBANGUNAN SISTEM APLIKASI</a:t>
            </a:r>
            <a:endParaRPr lang="en-MY" sz="2000" dirty="0"/>
          </a:p>
        </p:txBody>
      </p:sp>
      <p:graphicFrame>
        <p:nvGraphicFramePr>
          <p:cNvPr id="10" name="Table 9">
            <a:extLst>
              <a:ext uri="{FF2B5EF4-FFF2-40B4-BE49-F238E27FC236}">
                <a16:creationId xmlns:a16="http://schemas.microsoft.com/office/drawing/2014/main" id="{C464BAEE-9B56-4506-9FD0-E83F8410CF47}"/>
              </a:ext>
            </a:extLst>
          </p:cNvPr>
          <p:cNvGraphicFramePr>
            <a:graphicFrameLocks noGrp="1"/>
          </p:cNvGraphicFramePr>
          <p:nvPr>
            <p:extLst>
              <p:ext uri="{D42A27DB-BD31-4B8C-83A1-F6EECF244321}">
                <p14:modId xmlns:p14="http://schemas.microsoft.com/office/powerpoint/2010/main" val="402266726"/>
              </p:ext>
            </p:extLst>
          </p:nvPr>
        </p:nvGraphicFramePr>
        <p:xfrm>
          <a:off x="394636" y="1536568"/>
          <a:ext cx="11232684" cy="3038819"/>
        </p:xfrm>
        <a:graphic>
          <a:graphicData uri="http://schemas.openxmlformats.org/drawingml/2006/table">
            <a:tbl>
              <a:tblPr firstRow="1" firstCol="1" bandRow="1">
                <a:tableStyleId>{5940675A-B579-460E-94D1-54222C63F5DA}</a:tableStyleId>
              </a:tblPr>
              <a:tblGrid>
                <a:gridCol w="599108">
                  <a:extLst>
                    <a:ext uri="{9D8B030D-6E8A-4147-A177-3AD203B41FA5}">
                      <a16:colId xmlns:a16="http://schemas.microsoft.com/office/drawing/2014/main" val="20000"/>
                    </a:ext>
                  </a:extLst>
                </a:gridCol>
                <a:gridCol w="3471630">
                  <a:extLst>
                    <a:ext uri="{9D8B030D-6E8A-4147-A177-3AD203B41FA5}">
                      <a16:colId xmlns:a16="http://schemas.microsoft.com/office/drawing/2014/main" val="20001"/>
                    </a:ext>
                  </a:extLst>
                </a:gridCol>
                <a:gridCol w="1259151">
                  <a:extLst>
                    <a:ext uri="{9D8B030D-6E8A-4147-A177-3AD203B41FA5}">
                      <a16:colId xmlns:a16="http://schemas.microsoft.com/office/drawing/2014/main" val="20002"/>
                    </a:ext>
                  </a:extLst>
                </a:gridCol>
                <a:gridCol w="1914525">
                  <a:extLst>
                    <a:ext uri="{9D8B030D-6E8A-4147-A177-3AD203B41FA5}">
                      <a16:colId xmlns:a16="http://schemas.microsoft.com/office/drawing/2014/main" val="1665933623"/>
                    </a:ext>
                  </a:extLst>
                </a:gridCol>
                <a:gridCol w="1600200">
                  <a:extLst>
                    <a:ext uri="{9D8B030D-6E8A-4147-A177-3AD203B41FA5}">
                      <a16:colId xmlns:a16="http://schemas.microsoft.com/office/drawing/2014/main" val="129156837"/>
                    </a:ext>
                  </a:extLst>
                </a:gridCol>
                <a:gridCol w="2388070">
                  <a:extLst>
                    <a:ext uri="{9D8B030D-6E8A-4147-A177-3AD203B41FA5}">
                      <a16:colId xmlns:a16="http://schemas.microsoft.com/office/drawing/2014/main" val="423108857"/>
                    </a:ext>
                  </a:extLst>
                </a:gridCol>
              </a:tblGrid>
              <a:tr h="741042">
                <a:tc>
                  <a:txBody>
                    <a:bodyPr/>
                    <a:lstStyle/>
                    <a:p>
                      <a:pPr marL="90170" algn="ctr">
                        <a:lnSpc>
                          <a:spcPct val="100000"/>
                        </a:lnSpc>
                        <a:spcAft>
                          <a:spcPts val="0"/>
                        </a:spcAft>
                      </a:pPr>
                      <a:r>
                        <a:rPr lang="ms-MY" sz="1600" b="1" dirty="0">
                          <a:effectLst/>
                          <a:latin typeface="Arial" panose="020B0604020202020204" pitchFamily="34" charset="0"/>
                          <a:cs typeface="Arial" panose="020B0604020202020204" pitchFamily="34" charset="0"/>
                        </a:rPr>
                        <a:t>BIL.</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PERKARA</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marL="26670" algn="ctr">
                        <a:lnSpc>
                          <a:spcPct val="100000"/>
                        </a:lnSpc>
                        <a:spcAft>
                          <a:spcPts val="0"/>
                        </a:spcAft>
                      </a:pPr>
                      <a:r>
                        <a:rPr lang="ms-MY" sz="1600" b="1" dirty="0">
                          <a:effectLst/>
                          <a:latin typeface="Arial" panose="020B0604020202020204" pitchFamily="34" charset="0"/>
                          <a:cs typeface="Arial" panose="020B0604020202020204" pitchFamily="34" charset="0"/>
                        </a:rPr>
                        <a:t>KUANTITI</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HARGA SEUNIT</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JUMLAH</a:t>
                      </a:r>
                    </a:p>
                    <a:p>
                      <a:pPr algn="ctr">
                        <a:lnSpc>
                          <a:spcPct val="100000"/>
                        </a:lnSpc>
                        <a:spcAft>
                          <a:spcPts val="0"/>
                        </a:spcAft>
                      </a:pPr>
                      <a:r>
                        <a:rPr lang="ms-MY" sz="1600" b="1" dirty="0">
                          <a:effectLst/>
                          <a:latin typeface="Arial" panose="020B0604020202020204" pitchFamily="34" charset="0"/>
                          <a:cs typeface="Arial" panose="020B0604020202020204" pitchFamily="34" charset="0"/>
                        </a:rPr>
                        <a:t>(RM)</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lnSpc>
                          <a:spcPct val="100000"/>
                        </a:lnSpc>
                        <a:spcAft>
                          <a:spcPts val="0"/>
                        </a:spcAft>
                      </a:pPr>
                      <a:r>
                        <a:rPr lang="ms-MY" sz="1600" b="1" dirty="0">
                          <a:effectLst/>
                          <a:latin typeface="Arial" panose="020B0604020202020204" pitchFamily="34" charset="0"/>
                          <a:cs typeface="Arial" panose="020B0604020202020204" pitchFamily="34" charset="0"/>
                        </a:rPr>
                        <a:t>CATATAN</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extLst>
                  <a:ext uri="{0D108BD9-81ED-4DB2-BD59-A6C34878D82A}">
                    <a16:rowId xmlns:a16="http://schemas.microsoft.com/office/drawing/2014/main" val="10000"/>
                  </a:ext>
                </a:extLst>
              </a:tr>
              <a:tr h="286097">
                <a:tc gridSpan="6">
                  <a:txBody>
                    <a:bodyPr/>
                    <a:lstStyle/>
                    <a:p>
                      <a:pPr algn="l" fontAlgn="ctr">
                        <a:lnSpc>
                          <a:spcPts val="1570"/>
                        </a:lnSpc>
                        <a:spcAft>
                          <a:spcPts val="0"/>
                        </a:spcAft>
                      </a:pPr>
                      <a:r>
                        <a:rPr lang="ms-MY" sz="1600" b="1" u="none" strike="noStrike" noProof="0" dirty="0">
                          <a:effectLst/>
                          <a:latin typeface="Arial" panose="020B0604020202020204" pitchFamily="34" charset="0"/>
                          <a:cs typeface="Arial" panose="020B0604020202020204" pitchFamily="34" charset="0"/>
                        </a:rPr>
                        <a:t>(B) PEMBANGUNAN SISTEM APLIKASI</a:t>
                      </a: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tc hMerge="1">
                  <a:txBody>
                    <a:bodyPr/>
                    <a:lstStyle/>
                    <a:p>
                      <a:pPr fontAlgn="ctr">
                        <a:lnSpc>
                          <a:spcPts val="1570"/>
                        </a:lnSpc>
                        <a:spcAft>
                          <a:spcPts val="0"/>
                        </a:spcAft>
                      </a:pPr>
                      <a:endParaRPr lang="ms-MY" sz="1600" dirty="0">
                        <a:effectLst/>
                        <a:latin typeface="+mj-lt"/>
                        <a:ea typeface="Times New Roman"/>
                      </a:endParaRPr>
                    </a:p>
                  </a:txBody>
                  <a:tcPr marL="9523" marR="9523" marT="9524" marB="0" anchor="ctr"/>
                </a:tc>
                <a:tc hMerge="1">
                  <a:txBody>
                    <a:bodyPr/>
                    <a:lstStyle/>
                    <a:p>
                      <a:endParaRPr lang="ms-MY"/>
                    </a:p>
                  </a:txBody>
                  <a:tcPr/>
                </a:tc>
                <a:tc hMerge="1">
                  <a:txBody>
                    <a:bodyPr/>
                    <a:lstStyle/>
                    <a:p>
                      <a:endParaRPr lang="en-MY"/>
                    </a:p>
                  </a:txBody>
                  <a:tcPr/>
                </a:tc>
                <a:tc hMerge="1">
                  <a:txBody>
                    <a:bodyPr/>
                    <a:lstStyle/>
                    <a:p>
                      <a:endParaRPr lang="en-MY"/>
                    </a:p>
                  </a:txBody>
                  <a:tcPr/>
                </a:tc>
                <a:tc hMerge="1">
                  <a:txBody>
                    <a:bodyPr/>
                    <a:lstStyle/>
                    <a:p>
                      <a:pPr algn="l" fontAlgn="ctr">
                        <a:lnSpc>
                          <a:spcPts val="1570"/>
                        </a:lnSpc>
                        <a:spcAft>
                          <a:spcPts val="0"/>
                        </a:spcAft>
                      </a:pP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tc>
                <a:extLst>
                  <a:ext uri="{0D108BD9-81ED-4DB2-BD59-A6C34878D82A}">
                    <a16:rowId xmlns:a16="http://schemas.microsoft.com/office/drawing/2014/main" val="10001"/>
                  </a:ext>
                </a:extLst>
              </a:tr>
              <a:tr h="253363">
                <a:tc>
                  <a:txBody>
                    <a:bodyPr/>
                    <a:lstStyle/>
                    <a:p>
                      <a:pPr algn="ctr" fontAlgn="ctr">
                        <a:lnSpc>
                          <a:spcPts val="1570"/>
                        </a:lnSpc>
                        <a:spcAft>
                          <a:spcPts val="0"/>
                        </a:spcAft>
                      </a:pPr>
                      <a:r>
                        <a:rPr lang="en-MY" sz="1600" kern="1200" dirty="0">
                          <a:effectLst/>
                          <a:latin typeface="Arial" panose="020B0604020202020204" pitchFamily="34" charset="0"/>
                          <a:cs typeface="Arial" panose="020B0604020202020204" pitchFamily="34" charset="0"/>
                        </a:rPr>
                        <a:t>1.</a:t>
                      </a: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fontAlgn="ctr">
                        <a:lnSpc>
                          <a:spcPts val="1570"/>
                        </a:lnSpc>
                        <a:spcAft>
                          <a:spcPts val="0"/>
                        </a:spcAft>
                      </a:pP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spcAft>
                          <a:spcPts val="0"/>
                        </a:spcAft>
                      </a:pPr>
                      <a:r>
                        <a:rPr lang="en-US" sz="1600" dirty="0">
                          <a:latin typeface="Arial" panose="020B0604020202020204" pitchFamily="34" charset="0"/>
                          <a:cs typeface="Arial" panose="020B0604020202020204" pitchFamily="34" charset="0"/>
                        </a:rPr>
                        <a:t>XX</a:t>
                      </a:r>
                      <a:endParaRPr lang="ms-MY" sz="16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a:latin typeface="Arial" panose="020B0604020202020204" pitchFamily="34" charset="0"/>
                          <a:cs typeface="Arial" panose="020B0604020202020204" pitchFamily="34" charset="0"/>
                        </a:rPr>
                        <a:t>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2"/>
                  </a:ext>
                </a:extLst>
              </a:tr>
              <a:tr h="269018">
                <a:tc>
                  <a:txBody>
                    <a:bodyPr/>
                    <a:lstStyle/>
                    <a:p>
                      <a:pPr algn="ctr" fontAlgn="ctr">
                        <a:lnSpc>
                          <a:spcPts val="1570"/>
                        </a:lnSpc>
                        <a:spcAft>
                          <a:spcPts val="0"/>
                        </a:spcAft>
                      </a:pPr>
                      <a:r>
                        <a:rPr lang="en-MY" sz="1600" kern="1200" dirty="0">
                          <a:effectLst/>
                          <a:latin typeface="Arial" panose="020B0604020202020204" pitchFamily="34" charset="0"/>
                          <a:cs typeface="Arial" panose="020B0604020202020204" pitchFamily="34" charset="0"/>
                        </a:rPr>
                        <a:t>2.</a:t>
                      </a: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fontAlgn="ctr">
                        <a:lnSpc>
                          <a:spcPts val="1570"/>
                        </a:lnSpc>
                        <a:spcAft>
                          <a:spcPts val="0"/>
                        </a:spcAft>
                      </a:pP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spcAft>
                          <a:spcPts val="0"/>
                        </a:spcAft>
                      </a:pPr>
                      <a:r>
                        <a:rPr lang="en-US" sz="1600" dirty="0">
                          <a:latin typeface="Arial" panose="020B0604020202020204" pitchFamily="34" charset="0"/>
                          <a:cs typeface="Arial" panose="020B0604020202020204" pitchFamily="34" charset="0"/>
                        </a:rPr>
                        <a:t>XX</a:t>
                      </a:r>
                      <a:endParaRPr lang="ms-MY" sz="16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a:latin typeface="Arial" panose="020B0604020202020204" pitchFamily="34" charset="0"/>
                          <a:cs typeface="Arial" panose="020B0604020202020204" pitchFamily="34" charset="0"/>
                        </a:rPr>
                        <a:t>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3"/>
                  </a:ext>
                </a:extLst>
              </a:tr>
              <a:tr h="258768">
                <a:tc>
                  <a:txBody>
                    <a:bodyPr/>
                    <a:lstStyle/>
                    <a:p>
                      <a:pPr algn="ctr" fontAlgn="ctr">
                        <a:lnSpc>
                          <a:spcPts val="1570"/>
                        </a:lnSpc>
                        <a:spcAft>
                          <a:spcPts val="0"/>
                        </a:spcAft>
                      </a:pPr>
                      <a:r>
                        <a:rPr lang="en-MY" sz="1600" kern="1200" dirty="0">
                          <a:effectLst/>
                          <a:latin typeface="Arial" panose="020B0604020202020204" pitchFamily="34" charset="0"/>
                          <a:cs typeface="Arial" panose="020B0604020202020204" pitchFamily="34" charset="0"/>
                        </a:rPr>
                        <a:t>3.</a:t>
                      </a: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fontAlgn="ctr">
                        <a:lnSpc>
                          <a:spcPts val="1570"/>
                        </a:lnSpc>
                        <a:spcAft>
                          <a:spcPts val="0"/>
                        </a:spcAft>
                      </a:pP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spcAft>
                          <a:spcPts val="0"/>
                        </a:spcAft>
                      </a:pPr>
                      <a:r>
                        <a:rPr lang="en-US" sz="1600">
                          <a:latin typeface="Arial" panose="020B0604020202020204" pitchFamily="34" charset="0"/>
                          <a:cs typeface="Arial" panose="020B0604020202020204" pitchFamily="34" charset="0"/>
                        </a:rPr>
                        <a:t>XX</a:t>
                      </a:r>
                      <a:endParaRPr lang="ms-MY" sz="16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4"/>
                  </a:ext>
                </a:extLst>
              </a:tr>
              <a:tr h="269018">
                <a:tc>
                  <a:txBody>
                    <a:bodyPr/>
                    <a:lstStyle/>
                    <a:p>
                      <a:pPr algn="ctr" fontAlgn="ctr">
                        <a:lnSpc>
                          <a:spcPts val="1570"/>
                        </a:lnSpc>
                        <a:spcAft>
                          <a:spcPts val="0"/>
                        </a:spcAft>
                      </a:pPr>
                      <a:r>
                        <a:rPr lang="en-MY" sz="1600" kern="1200" dirty="0">
                          <a:effectLst/>
                          <a:latin typeface="Arial" panose="020B0604020202020204" pitchFamily="34" charset="0"/>
                          <a:cs typeface="Arial" panose="020B0604020202020204" pitchFamily="34" charset="0"/>
                        </a:rPr>
                        <a:t>4.</a:t>
                      </a: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fontAlgn="ctr">
                        <a:lnSpc>
                          <a:spcPts val="1570"/>
                        </a:lnSpc>
                        <a:spcAft>
                          <a:spcPts val="0"/>
                        </a:spcAft>
                      </a:pP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pPr algn="ctr">
                        <a:spcAft>
                          <a:spcPts val="0"/>
                        </a:spcAft>
                      </a:pPr>
                      <a:r>
                        <a:rPr lang="en-US" sz="1600">
                          <a:latin typeface="Arial" panose="020B0604020202020204" pitchFamily="34" charset="0"/>
                          <a:cs typeface="Arial" panose="020B0604020202020204" pitchFamily="34" charset="0"/>
                        </a:rPr>
                        <a:t>XX</a:t>
                      </a:r>
                      <a:endParaRPr lang="ms-MY" sz="16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5"/>
                  </a:ext>
                </a:extLst>
              </a:tr>
              <a:tr h="26901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MY" sz="1600" kern="1200" dirty="0">
                          <a:effectLst/>
                          <a:latin typeface="Arial" panose="020B0604020202020204" pitchFamily="34" charset="0"/>
                          <a:cs typeface="Arial" panose="020B0604020202020204" pitchFamily="34" charset="0"/>
                        </a:rPr>
                        <a:t>5.</a:t>
                      </a:r>
                      <a:endParaRPr lang="ms-MY" sz="1600" dirty="0">
                        <a:effectLst/>
                        <a:latin typeface="Arial" panose="020B0604020202020204" pitchFamily="34" charset="0"/>
                        <a:ea typeface="Times New Roman"/>
                        <a:cs typeface="Arial" panose="020B0604020202020204" pitchFamily="34" charset="0"/>
                      </a:endParaRPr>
                    </a:p>
                  </a:txBody>
                  <a:tcPr marL="9523" marR="9523" marT="9524" marB="0" anchor="ctr"/>
                </a:tc>
                <a:tc>
                  <a:txBody>
                    <a:bodyPr/>
                    <a:lstStyle/>
                    <a:p>
                      <a:endParaRPr lang="ms-MY" sz="1600" dirty="0">
                        <a:effectLst/>
                        <a:latin typeface="Arial" panose="020B0604020202020204" pitchFamily="34" charset="0"/>
                        <a:cs typeface="Arial" panose="020B0604020202020204" pitchFamily="34" charset="0"/>
                      </a:endParaRPr>
                    </a:p>
                  </a:txBody>
                  <a:tcPr marL="9523" marR="9523" marT="9524" marB="0" anchor="ctr"/>
                </a:tc>
                <a:tc>
                  <a:txBody>
                    <a:bodyPr/>
                    <a:lstStyle/>
                    <a:p>
                      <a:pPr algn="ctr">
                        <a:spcAft>
                          <a:spcPts val="0"/>
                        </a:spcAft>
                      </a:pPr>
                      <a:r>
                        <a:rPr lang="en-US" sz="1600" dirty="0">
                          <a:latin typeface="Arial" panose="020B0604020202020204" pitchFamily="34" charset="0"/>
                          <a:cs typeface="Arial" panose="020B0604020202020204" pitchFamily="34" charset="0"/>
                        </a:rPr>
                        <a:t>XX</a:t>
                      </a:r>
                      <a:endParaRPr lang="ms-MY" sz="16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XXX,XXX.XX</a:t>
                      </a:r>
                      <a:endParaRPr lang="ms-MY" sz="16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6"/>
                  </a:ext>
                </a:extLst>
              </a:tr>
              <a:tr h="269018">
                <a:tc>
                  <a:txBody>
                    <a:bodyPr/>
                    <a:lstStyle/>
                    <a:p>
                      <a:pPr algn="r">
                        <a:spcAft>
                          <a:spcPts val="0"/>
                        </a:spcAft>
                      </a:pPr>
                      <a:endParaRPr lang="ms-MY" sz="1600" b="1" dirty="0">
                        <a:effectLst/>
                        <a:latin typeface="Arial" panose="020B0604020202020204" pitchFamily="34" charset="0"/>
                        <a:ea typeface="Times New Roman"/>
                        <a:cs typeface="Arial" panose="020B0604020202020204" pitchFamily="34" charset="0"/>
                      </a:endParaRPr>
                    </a:p>
                  </a:txBody>
                  <a:tcPr marL="9523" marR="9523" marT="9525" marB="0" anchor="ctr"/>
                </a:tc>
                <a:tc gridSpan="3">
                  <a:txBody>
                    <a:bodyPr/>
                    <a:lstStyle/>
                    <a:p>
                      <a:pPr algn="r">
                        <a:spcAft>
                          <a:spcPts val="0"/>
                        </a:spcAft>
                      </a:pPr>
                      <a:r>
                        <a:rPr lang="en-US" sz="1700" b="1" kern="1200" dirty="0">
                          <a:effectLst/>
                          <a:latin typeface="Arial" panose="020B0604020202020204" pitchFamily="34" charset="0"/>
                          <a:cs typeface="Arial" panose="020B0604020202020204" pitchFamily="34" charset="0"/>
                        </a:rPr>
                        <a:t>JUMLAH </a:t>
                      </a:r>
                      <a:r>
                        <a:rPr lang="ms-MY" sz="1600" b="1" u="none" strike="noStrike" noProof="0" dirty="0">
                          <a:effectLst/>
                          <a:latin typeface="Arial" panose="020B0604020202020204" pitchFamily="34" charset="0"/>
                          <a:cs typeface="Arial" panose="020B0604020202020204" pitchFamily="34" charset="0"/>
                        </a:rPr>
                        <a:t>(B) PEMBANGUNAN SISTEM APLIKASI</a:t>
                      </a:r>
                      <a:r>
                        <a:rPr lang="en-US" sz="1600" b="1" kern="1200" dirty="0">
                          <a:effectLst/>
                          <a:latin typeface="Arial" panose="020B0604020202020204" pitchFamily="34" charset="0"/>
                          <a:cs typeface="Arial" panose="020B0604020202020204" pitchFamily="34" charset="0"/>
                        </a:rPr>
                        <a:t> </a:t>
                      </a:r>
                      <a:endParaRPr lang="ms-MY" sz="1600" b="1" dirty="0">
                        <a:effectLst/>
                        <a:latin typeface="Arial" panose="020B0604020202020204" pitchFamily="34" charset="0"/>
                        <a:ea typeface="Times New Roman"/>
                        <a:cs typeface="Arial" panose="020B0604020202020204" pitchFamily="34" charset="0"/>
                      </a:endParaRPr>
                    </a:p>
                  </a:txBody>
                  <a:tcPr marL="9523" marR="9523" marT="9525" marB="0" anchor="ctr"/>
                </a:tc>
                <a:tc hMerge="1">
                  <a:txBody>
                    <a:bodyPr/>
                    <a:lstStyle/>
                    <a:p>
                      <a:endParaRPr lang="ms-MY" sz="1600">
                        <a:effectLst/>
                        <a:latin typeface="Arial" panose="020B0604020202020204" pitchFamily="34" charset="0"/>
                        <a:cs typeface="Arial" panose="020B0604020202020204" pitchFamily="34" charset="0"/>
                      </a:endParaRPr>
                    </a:p>
                  </a:txBody>
                  <a:tcPr marL="9523" marR="9523" marT="9525" marB="0" anchor="ctr"/>
                </a:tc>
                <a:tc hMerge="1">
                  <a:txBody>
                    <a:bodyPr/>
                    <a:lstStyle/>
                    <a:p>
                      <a:pPr algn="ctr">
                        <a:spcAft>
                          <a:spcPts val="0"/>
                        </a:spcAft>
                      </a:pPr>
                      <a:endParaRPr lang="ms-MY" sz="1600" b="1"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b="1" dirty="0">
                          <a:latin typeface="Arial" panose="020B0604020202020204" pitchFamily="34" charset="0"/>
                          <a:cs typeface="Arial" panose="020B0604020202020204" pitchFamily="34" charset="0"/>
                        </a:rPr>
                        <a:t>XXX,XXX.XX</a:t>
                      </a:r>
                      <a:endParaRPr lang="ms-MY" sz="1600" b="1"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600" b="1"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7"/>
                  </a:ext>
                </a:extLst>
              </a:tr>
            </a:tbl>
          </a:graphicData>
        </a:graphic>
      </p:graphicFrame>
      <p:sp>
        <p:nvSpPr>
          <p:cNvPr id="11" name="TextBox 10">
            <a:extLst>
              <a:ext uri="{FF2B5EF4-FFF2-40B4-BE49-F238E27FC236}">
                <a16:creationId xmlns:a16="http://schemas.microsoft.com/office/drawing/2014/main" id="{6444882B-BF13-412A-889F-C9D0C2524767}"/>
              </a:ext>
            </a:extLst>
          </p:cNvPr>
          <p:cNvSpPr txBox="1">
            <a:spLocks noChangeArrowheads="1"/>
          </p:cNvSpPr>
          <p:nvPr/>
        </p:nvSpPr>
        <p:spPr bwMode="auto">
          <a:xfrm>
            <a:off x="612711" y="923975"/>
            <a:ext cx="76327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ea typeface="MS PGothic"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MS PGothic"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MS PGothic"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9pPr>
          </a:lstStyle>
          <a:p>
            <a:pPr algn="just">
              <a:buFont typeface="Arial" pitchFamily="34" charset="0"/>
              <a:buNone/>
            </a:pPr>
            <a:r>
              <a:rPr lang="ms-MY" altLang="ms-MY" sz="1800" b="1" u="sng" dirty="0">
                <a:latin typeface="Arial" panose="020B0604020202020204" pitchFamily="34" charset="0"/>
                <a:cs typeface="Arial" panose="020B0604020202020204" pitchFamily="34" charset="0"/>
              </a:rPr>
              <a:t>Perincian Peruntukan</a:t>
            </a:r>
            <a:r>
              <a:rPr lang="ms-MY" altLang="ms-MY" sz="1800" dirty="0">
                <a:latin typeface="Arial" panose="020B0604020202020204" pitchFamily="34" charset="0"/>
                <a:cs typeface="Arial" panose="020B0604020202020204" pitchFamily="34" charset="0"/>
              </a:rPr>
              <a:t>: </a:t>
            </a:r>
          </a:p>
        </p:txBody>
      </p:sp>
      <p:sp>
        <p:nvSpPr>
          <p:cNvPr id="5" name="TextBox 4">
            <a:extLst>
              <a:ext uri="{FF2B5EF4-FFF2-40B4-BE49-F238E27FC236}">
                <a16:creationId xmlns:a16="http://schemas.microsoft.com/office/drawing/2014/main" id="{BD002133-3977-46F5-B4B4-55D616B000FD}"/>
              </a:ext>
            </a:extLst>
          </p:cNvPr>
          <p:cNvSpPr txBox="1"/>
          <p:nvPr/>
        </p:nvSpPr>
        <p:spPr>
          <a:xfrm>
            <a:off x="8991581" y="6527479"/>
            <a:ext cx="3200420" cy="276999"/>
          </a:xfrm>
          <a:prstGeom prst="rect">
            <a:avLst/>
          </a:prstGeom>
          <a:noFill/>
        </p:spPr>
        <p:txBody>
          <a:bodyPr wrap="square">
            <a:spAutoFit/>
          </a:bodyPr>
          <a:lstStyle/>
          <a:p>
            <a:pPr algn="ctr">
              <a:buClr>
                <a:schemeClr val="accent1"/>
              </a:buClr>
              <a:buSzPct val="73000"/>
            </a:pPr>
            <a:r>
              <a:rPr lang="ms-MY" sz="1200" b="1" dirty="0">
                <a:solidFill>
                  <a:schemeClr val="bg1"/>
                </a:solidFill>
                <a:latin typeface="Arial" panose="020B0604020202020204" pitchFamily="34" charset="0"/>
                <a:cs typeface="Arial" panose="020B0604020202020204" pitchFamily="34" charset="0"/>
              </a:rPr>
              <a:t>*</a:t>
            </a:r>
            <a:r>
              <a:rPr lang="ms-MY" sz="1200" dirty="0">
                <a:solidFill>
                  <a:schemeClr val="bg1"/>
                </a:solidFill>
                <a:latin typeface="Arial" panose="020B0604020202020204" pitchFamily="34" charset="0"/>
                <a:cs typeface="Arial" panose="020B0604020202020204" pitchFamily="34" charset="0"/>
              </a:rPr>
              <a:t>Padam (delete) sekiranya tidak berkaitan</a:t>
            </a:r>
          </a:p>
        </p:txBody>
      </p:sp>
    </p:spTree>
    <p:extLst>
      <p:ext uri="{BB962C8B-B14F-4D97-AF65-F5344CB8AC3E}">
        <p14:creationId xmlns:p14="http://schemas.microsoft.com/office/powerpoint/2010/main" val="343861980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512</TotalTime>
  <Words>3254</Words>
  <Application>Microsoft Office PowerPoint</Application>
  <PresentationFormat>Widescreen</PresentationFormat>
  <Paragraphs>724</Paragraphs>
  <Slides>31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31</vt:i4>
      </vt:variant>
    </vt:vector>
  </HeadingPairs>
  <TitlesOfParts>
    <vt:vector size="36" baseType="lpstr">
      <vt:lpstr>Anitto</vt: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RAFIZAH BINTI HJ MAHFOZ</dc:creator>
  <cp:lastModifiedBy>RAFIZAH BINTI HJ MAHFOZ</cp:lastModifiedBy>
  <cp:revision>40</cp:revision>
  <dcterms:created xsi:type="dcterms:W3CDTF">2023-03-28T08:01:45Z</dcterms:created>
  <dcterms:modified xsi:type="dcterms:W3CDTF">2026-01-28T01:03:33Z</dcterms:modified>
</cp:coreProperties>
</file>