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720" r:id="rId2"/>
  </p:sldMasterIdLst>
  <p:sldIdLst>
    <p:sldId id="256" r:id="rId3"/>
    <p:sldId id="258" r:id="rId4"/>
    <p:sldId id="314" r:id="rId5"/>
    <p:sldId id="299" r:id="rId6"/>
    <p:sldId id="317" r:id="rId7"/>
    <p:sldId id="296" r:id="rId8"/>
    <p:sldId id="264" r:id="rId9"/>
    <p:sldId id="313" r:id="rId10"/>
    <p:sldId id="320" r:id="rId11"/>
    <p:sldId id="300" r:id="rId12"/>
    <p:sldId id="312" r:id="rId13"/>
    <p:sldId id="311" r:id="rId14"/>
    <p:sldId id="271" r:id="rId15"/>
    <p:sldId id="294" r:id="rId16"/>
    <p:sldId id="321" r:id="rId17"/>
    <p:sldId id="322" r:id="rId18"/>
    <p:sldId id="289" r:id="rId19"/>
    <p:sldId id="293" r:id="rId20"/>
    <p:sldId id="275" r:id="rId21"/>
    <p:sldId id="302" r:id="rId22"/>
    <p:sldId id="265" r:id="rId23"/>
    <p:sldId id="301" r:id="rId24"/>
    <p:sldId id="267" r:id="rId25"/>
    <p:sldId id="303" r:id="rId26"/>
    <p:sldId id="272" r:id="rId27"/>
    <p:sldId id="319" r:id="rId28"/>
    <p:sldId id="318" r:id="rId29"/>
    <p:sldId id="287" r:id="rId30"/>
    <p:sldId id="297" r:id="rId31"/>
    <p:sldId id="315" r:id="rId32"/>
    <p:sldId id="304" r:id="rId33"/>
    <p:sldId id="278" r:id="rId34"/>
    <p:sldId id="307" r:id="rId35"/>
    <p:sldId id="279" r:id="rId36"/>
    <p:sldId id="280" r:id="rId37"/>
    <p:sldId id="282" r:id="rId38"/>
    <p:sldId id="324" r:id="rId39"/>
    <p:sldId id="325" r:id="rId40"/>
    <p:sldId id="310" r:id="rId41"/>
    <p:sldId id="283" r:id="rId42"/>
    <p:sldId id="270" r:id="rId43"/>
    <p:sldId id="286" r:id="rId44"/>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C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6" autoAdjust="0"/>
    <p:restoredTop sz="94660"/>
  </p:normalViewPr>
  <p:slideViewPr>
    <p:cSldViewPr snapToGrid="0">
      <p:cViewPr varScale="1">
        <p:scale>
          <a:sx n="69" d="100"/>
          <a:sy n="69" d="100"/>
        </p:scale>
        <p:origin x="50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34B76049-AA4D-4D91-A131-81E75E661469}" type="datetimeFigureOut">
              <a:rPr lang="en-MY" smtClean="0"/>
              <a:t>17/2/2025</a:t>
            </a:fld>
            <a:endParaRPr lang="en-MY"/>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MY"/>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183211F2-0264-4D38-BB9F-5FCAFC15231A}" type="slidenum">
              <a:rPr lang="en-MY" smtClean="0"/>
              <a:t>‹#›</a:t>
            </a:fld>
            <a:endParaRPr lang="en-MY"/>
          </a:p>
        </p:txBody>
      </p:sp>
    </p:spTree>
    <p:extLst>
      <p:ext uri="{BB962C8B-B14F-4D97-AF65-F5344CB8AC3E}">
        <p14:creationId xmlns:p14="http://schemas.microsoft.com/office/powerpoint/2010/main" val="1551730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B76049-AA4D-4D91-A131-81E75E661469}" type="datetimeFigureOut">
              <a:rPr lang="en-MY" smtClean="0"/>
              <a:t>17/2/2025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4156793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B76049-AA4D-4D91-A131-81E75E661469}" type="datetimeFigureOut">
              <a:rPr lang="en-MY" smtClean="0"/>
              <a:t>17/2/2025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879123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AA982-3123-4E12-9233-49541C883B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MY"/>
          </a:p>
        </p:txBody>
      </p:sp>
      <p:sp>
        <p:nvSpPr>
          <p:cNvPr id="3" name="Subtitle 2">
            <a:extLst>
              <a:ext uri="{FF2B5EF4-FFF2-40B4-BE49-F238E27FC236}">
                <a16:creationId xmlns:a16="http://schemas.microsoft.com/office/drawing/2014/main" id="{7A7E8864-F9EC-413C-8E15-E69050D481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MY"/>
          </a:p>
        </p:txBody>
      </p:sp>
      <p:sp>
        <p:nvSpPr>
          <p:cNvPr id="4" name="Date Placeholder 3">
            <a:extLst>
              <a:ext uri="{FF2B5EF4-FFF2-40B4-BE49-F238E27FC236}">
                <a16:creationId xmlns:a16="http://schemas.microsoft.com/office/drawing/2014/main" id="{398456A4-A645-430F-8425-F4E999A2C5EE}"/>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5" name="Footer Placeholder 4">
            <a:extLst>
              <a:ext uri="{FF2B5EF4-FFF2-40B4-BE49-F238E27FC236}">
                <a16:creationId xmlns:a16="http://schemas.microsoft.com/office/drawing/2014/main" id="{05BAD96F-B986-4F2D-9707-51DE7578503E}"/>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577C155D-8F90-461A-9886-37E6ABCC4A2F}"/>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1071714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FA5F2-5BB2-44CA-84C6-9561E094F5CB}"/>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792818D0-92CA-415E-ABAA-D2D38AA369E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156C85AE-B993-4293-91AE-EF0B42D6C2DE}"/>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5" name="Footer Placeholder 4">
            <a:extLst>
              <a:ext uri="{FF2B5EF4-FFF2-40B4-BE49-F238E27FC236}">
                <a16:creationId xmlns:a16="http://schemas.microsoft.com/office/drawing/2014/main" id="{13ACAF43-A371-448C-8812-BD84460A374F}"/>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7579DCE4-4785-42FC-8E8C-C00E90E39BF3}"/>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424817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2E416-0DB0-4CE6-93A6-B8C19DC2F6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MY"/>
          </a:p>
        </p:txBody>
      </p:sp>
      <p:sp>
        <p:nvSpPr>
          <p:cNvPr id="3" name="Text Placeholder 2">
            <a:extLst>
              <a:ext uri="{FF2B5EF4-FFF2-40B4-BE49-F238E27FC236}">
                <a16:creationId xmlns:a16="http://schemas.microsoft.com/office/drawing/2014/main" id="{0C30D1D4-3C51-477D-BD85-4B63286193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C2F627-E2B6-486C-8020-39955E4D5478}"/>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5" name="Footer Placeholder 4">
            <a:extLst>
              <a:ext uri="{FF2B5EF4-FFF2-40B4-BE49-F238E27FC236}">
                <a16:creationId xmlns:a16="http://schemas.microsoft.com/office/drawing/2014/main" id="{26B93E78-BAB3-4B9F-A799-62B280123161}"/>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2CD48DF9-4B55-46D8-B17A-CFE454C4DC81}"/>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414153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57808-DE5A-4825-A37C-16BCF05F1480}"/>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5B11CC5D-2D34-4595-A01A-B979CC08329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a:extLst>
              <a:ext uri="{FF2B5EF4-FFF2-40B4-BE49-F238E27FC236}">
                <a16:creationId xmlns:a16="http://schemas.microsoft.com/office/drawing/2014/main" id="{4596CE14-8C6E-4BD8-B7D3-9E1EF3A7ED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Date Placeholder 4">
            <a:extLst>
              <a:ext uri="{FF2B5EF4-FFF2-40B4-BE49-F238E27FC236}">
                <a16:creationId xmlns:a16="http://schemas.microsoft.com/office/drawing/2014/main" id="{9E4764E3-0BBD-4172-A13E-498B5949DA5A}"/>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6" name="Footer Placeholder 5">
            <a:extLst>
              <a:ext uri="{FF2B5EF4-FFF2-40B4-BE49-F238E27FC236}">
                <a16:creationId xmlns:a16="http://schemas.microsoft.com/office/drawing/2014/main" id="{D40B13C2-1EDB-4927-AD31-95CC3585B123}"/>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1D0A7DBF-E424-405B-B611-DE180F4BBE75}"/>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15324150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826DD-9E31-41FA-8309-7F30D7499D1F}"/>
              </a:ext>
            </a:extLst>
          </p:cNvPr>
          <p:cNvSpPr>
            <a:spLocks noGrp="1"/>
          </p:cNvSpPr>
          <p:nvPr>
            <p:ph type="title"/>
          </p:nvPr>
        </p:nvSpPr>
        <p:spPr>
          <a:xfrm>
            <a:off x="839788" y="365125"/>
            <a:ext cx="10515600" cy="1325563"/>
          </a:xfrm>
        </p:spPr>
        <p:txBody>
          <a:bodyPr/>
          <a:lstStyle/>
          <a:p>
            <a:r>
              <a:rPr lang="en-US"/>
              <a:t>Click to edit Master title style</a:t>
            </a:r>
            <a:endParaRPr lang="en-MY"/>
          </a:p>
        </p:txBody>
      </p:sp>
      <p:sp>
        <p:nvSpPr>
          <p:cNvPr id="3" name="Text Placeholder 2">
            <a:extLst>
              <a:ext uri="{FF2B5EF4-FFF2-40B4-BE49-F238E27FC236}">
                <a16:creationId xmlns:a16="http://schemas.microsoft.com/office/drawing/2014/main" id="{0C68E930-2C6E-47A2-9440-49ADD4A407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7E0204-0C9D-46D8-AB84-9E12075B699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a:extLst>
              <a:ext uri="{FF2B5EF4-FFF2-40B4-BE49-F238E27FC236}">
                <a16:creationId xmlns:a16="http://schemas.microsoft.com/office/drawing/2014/main" id="{E63A7A98-4E8A-4222-BB9E-DC35C328C1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DB440F-CD56-4D98-A871-17B0B54617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Date Placeholder 6">
            <a:extLst>
              <a:ext uri="{FF2B5EF4-FFF2-40B4-BE49-F238E27FC236}">
                <a16:creationId xmlns:a16="http://schemas.microsoft.com/office/drawing/2014/main" id="{3C638C7A-E4FF-4DC3-97DA-EB794C3D628D}"/>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8" name="Footer Placeholder 7">
            <a:extLst>
              <a:ext uri="{FF2B5EF4-FFF2-40B4-BE49-F238E27FC236}">
                <a16:creationId xmlns:a16="http://schemas.microsoft.com/office/drawing/2014/main" id="{4374E47B-D5FB-442E-A6FD-DE1290A8C7A1}"/>
              </a:ext>
            </a:extLst>
          </p:cNvPr>
          <p:cNvSpPr>
            <a:spLocks noGrp="1"/>
          </p:cNvSpPr>
          <p:nvPr>
            <p:ph type="ftr" sz="quarter" idx="11"/>
          </p:nvPr>
        </p:nvSpPr>
        <p:spPr/>
        <p:txBody>
          <a:bodyPr/>
          <a:lstStyle/>
          <a:p>
            <a:endParaRPr lang="en-MY"/>
          </a:p>
        </p:txBody>
      </p:sp>
      <p:sp>
        <p:nvSpPr>
          <p:cNvPr id="9" name="Slide Number Placeholder 8">
            <a:extLst>
              <a:ext uri="{FF2B5EF4-FFF2-40B4-BE49-F238E27FC236}">
                <a16:creationId xmlns:a16="http://schemas.microsoft.com/office/drawing/2014/main" id="{0FCC4029-4C87-453A-AC68-D9C154DB26CE}"/>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1035713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CF585-63ED-455F-8410-3C424397B403}"/>
              </a:ext>
            </a:extLst>
          </p:cNvPr>
          <p:cNvSpPr>
            <a:spLocks noGrp="1"/>
          </p:cNvSpPr>
          <p:nvPr>
            <p:ph type="title"/>
          </p:nvPr>
        </p:nvSpPr>
        <p:spPr/>
        <p:txBody>
          <a:bodyPr/>
          <a:lstStyle/>
          <a:p>
            <a:r>
              <a:rPr lang="en-US"/>
              <a:t>Click to edit Master title style</a:t>
            </a:r>
            <a:endParaRPr lang="en-MY"/>
          </a:p>
        </p:txBody>
      </p:sp>
      <p:sp>
        <p:nvSpPr>
          <p:cNvPr id="3" name="Date Placeholder 2">
            <a:extLst>
              <a:ext uri="{FF2B5EF4-FFF2-40B4-BE49-F238E27FC236}">
                <a16:creationId xmlns:a16="http://schemas.microsoft.com/office/drawing/2014/main" id="{5708A6A7-D8AE-4949-95D2-E1EC7CC39C72}"/>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4" name="Footer Placeholder 3">
            <a:extLst>
              <a:ext uri="{FF2B5EF4-FFF2-40B4-BE49-F238E27FC236}">
                <a16:creationId xmlns:a16="http://schemas.microsoft.com/office/drawing/2014/main" id="{8BF59F11-7349-4EB8-B00B-42FB92EC1619}"/>
              </a:ext>
            </a:extLst>
          </p:cNvPr>
          <p:cNvSpPr>
            <a:spLocks noGrp="1"/>
          </p:cNvSpPr>
          <p:nvPr>
            <p:ph type="ftr" sz="quarter" idx="11"/>
          </p:nvPr>
        </p:nvSpPr>
        <p:spPr/>
        <p:txBody>
          <a:bodyPr/>
          <a:lstStyle/>
          <a:p>
            <a:endParaRPr lang="en-MY"/>
          </a:p>
        </p:txBody>
      </p:sp>
      <p:sp>
        <p:nvSpPr>
          <p:cNvPr id="5" name="Slide Number Placeholder 4">
            <a:extLst>
              <a:ext uri="{FF2B5EF4-FFF2-40B4-BE49-F238E27FC236}">
                <a16:creationId xmlns:a16="http://schemas.microsoft.com/office/drawing/2014/main" id="{48CDADE6-CA56-4128-A514-56DEA8F40EEA}"/>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5649162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CB3018-F897-4E77-A08A-4842C4C152A5}"/>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3" name="Footer Placeholder 2">
            <a:extLst>
              <a:ext uri="{FF2B5EF4-FFF2-40B4-BE49-F238E27FC236}">
                <a16:creationId xmlns:a16="http://schemas.microsoft.com/office/drawing/2014/main" id="{96A741BB-E920-4BAE-AB17-1F14AA68BB6B}"/>
              </a:ext>
            </a:extLst>
          </p:cNvPr>
          <p:cNvSpPr>
            <a:spLocks noGrp="1"/>
          </p:cNvSpPr>
          <p:nvPr>
            <p:ph type="ftr" sz="quarter" idx="11"/>
          </p:nvPr>
        </p:nvSpPr>
        <p:spPr/>
        <p:txBody>
          <a:bodyPr/>
          <a:lstStyle/>
          <a:p>
            <a:endParaRPr lang="en-MY"/>
          </a:p>
        </p:txBody>
      </p:sp>
      <p:sp>
        <p:nvSpPr>
          <p:cNvPr id="4" name="Slide Number Placeholder 3">
            <a:extLst>
              <a:ext uri="{FF2B5EF4-FFF2-40B4-BE49-F238E27FC236}">
                <a16:creationId xmlns:a16="http://schemas.microsoft.com/office/drawing/2014/main" id="{13A89398-D508-41B5-B384-14DD875F33AA}"/>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17473361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805D9-981B-4594-8039-9D87F24866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Content Placeholder 2">
            <a:extLst>
              <a:ext uri="{FF2B5EF4-FFF2-40B4-BE49-F238E27FC236}">
                <a16:creationId xmlns:a16="http://schemas.microsoft.com/office/drawing/2014/main" id="{FEEB70B2-4941-47A3-93E4-25D2063542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a:extLst>
              <a:ext uri="{FF2B5EF4-FFF2-40B4-BE49-F238E27FC236}">
                <a16:creationId xmlns:a16="http://schemas.microsoft.com/office/drawing/2014/main" id="{0AD7711F-839F-4B52-A076-2DF1EA1BD0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671C7D-B3CB-4B03-B7F8-8E7C1AB494A5}"/>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6" name="Footer Placeholder 5">
            <a:extLst>
              <a:ext uri="{FF2B5EF4-FFF2-40B4-BE49-F238E27FC236}">
                <a16:creationId xmlns:a16="http://schemas.microsoft.com/office/drawing/2014/main" id="{29B95EFE-37B5-4432-8B4C-B15D9450D95D}"/>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3DF63037-4B92-43A6-9F14-101A93D0A5C0}"/>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1288486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B76049-AA4D-4D91-A131-81E75E661469}" type="datetimeFigureOut">
              <a:rPr lang="en-MY" smtClean="0"/>
              <a:t>17/2/2025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3279692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46909-3736-47CB-84E7-C8E43531E3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Picture Placeholder 2">
            <a:extLst>
              <a:ext uri="{FF2B5EF4-FFF2-40B4-BE49-F238E27FC236}">
                <a16:creationId xmlns:a16="http://schemas.microsoft.com/office/drawing/2014/main" id="{7CB241E1-551F-4AD7-AD00-C3EE5E5941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a:extLst>
              <a:ext uri="{FF2B5EF4-FFF2-40B4-BE49-F238E27FC236}">
                <a16:creationId xmlns:a16="http://schemas.microsoft.com/office/drawing/2014/main" id="{2D25DDCB-83BE-4D0B-9A79-5E03011C28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B00989-A662-407B-9506-2306ABA879D7}"/>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6" name="Footer Placeholder 5">
            <a:extLst>
              <a:ext uri="{FF2B5EF4-FFF2-40B4-BE49-F238E27FC236}">
                <a16:creationId xmlns:a16="http://schemas.microsoft.com/office/drawing/2014/main" id="{802B53A1-7265-4702-B28D-780F7B39A484}"/>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D3184313-FDA7-411E-A96B-7E4228A838F8}"/>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30365522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ACBC3-3C63-4417-BBA5-12348A1542DF}"/>
              </a:ext>
            </a:extLst>
          </p:cNvPr>
          <p:cNvSpPr>
            <a:spLocks noGrp="1"/>
          </p:cNvSpPr>
          <p:nvPr>
            <p:ph type="title"/>
          </p:nvPr>
        </p:nvSpPr>
        <p:spPr/>
        <p:txBody>
          <a:bodyPr/>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D2E8DC7E-5776-4221-98EF-2E8C32470E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5C53B706-3BE4-48E8-B07E-B89D7C540ADF}"/>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5" name="Footer Placeholder 4">
            <a:extLst>
              <a:ext uri="{FF2B5EF4-FFF2-40B4-BE49-F238E27FC236}">
                <a16:creationId xmlns:a16="http://schemas.microsoft.com/office/drawing/2014/main" id="{44D00592-E659-4A7F-A9BC-91CABF9088BE}"/>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D1B9B50F-E157-4686-8FBB-3EFAE82CA15C}"/>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39462196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90CBF3-2E57-4A46-973B-F9B983A823A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C5887FE6-D529-418E-9F75-21CA8143B51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B19E7C6D-8489-42C0-8D4C-ACD6371BC67F}"/>
              </a:ext>
            </a:extLst>
          </p:cNvPr>
          <p:cNvSpPr>
            <a:spLocks noGrp="1"/>
          </p:cNvSpPr>
          <p:nvPr>
            <p:ph type="dt" sz="half" idx="10"/>
          </p:nvPr>
        </p:nvSpPr>
        <p:spPr/>
        <p:txBody>
          <a:bodyPr/>
          <a:lstStyle/>
          <a:p>
            <a:fld id="{34B76049-AA4D-4D91-A131-81E75E661469}" type="datetimeFigureOut">
              <a:rPr lang="en-MY" smtClean="0"/>
              <a:t>17/2/2025</a:t>
            </a:fld>
            <a:endParaRPr lang="en-MY"/>
          </a:p>
        </p:txBody>
      </p:sp>
      <p:sp>
        <p:nvSpPr>
          <p:cNvPr id="5" name="Footer Placeholder 4">
            <a:extLst>
              <a:ext uri="{FF2B5EF4-FFF2-40B4-BE49-F238E27FC236}">
                <a16:creationId xmlns:a16="http://schemas.microsoft.com/office/drawing/2014/main" id="{B8D1058C-A02F-413E-AECC-6D1EB5B48F30}"/>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EA38128B-110B-495A-9D57-9FD07076459F}"/>
              </a:ext>
            </a:extLst>
          </p:cNvPr>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1481527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4B76049-AA4D-4D91-A131-81E75E661469}" type="datetimeFigureOut">
              <a:rPr lang="en-MY" smtClean="0"/>
              <a:t>17/2/2025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2777150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B76049-AA4D-4D91-A131-81E75E661469}" type="datetimeFigureOut">
              <a:rPr lang="en-MY" smtClean="0"/>
              <a:t>17/2/2025</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1128072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B76049-AA4D-4D91-A131-81E75E661469}" type="datetimeFigureOut">
              <a:rPr lang="en-MY" smtClean="0"/>
              <a:t>17/2/2025</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3051530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B76049-AA4D-4D91-A131-81E75E661469}" type="datetimeFigureOut">
              <a:rPr lang="en-MY" smtClean="0"/>
              <a:t>17/2/2025</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262086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B76049-AA4D-4D91-A131-81E75E661469}" type="datetimeFigureOut">
              <a:rPr lang="en-MY" smtClean="0"/>
              <a:t>17/2/2025</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183211F2-0264-4D38-BB9F-5FCAFC15231A}" type="slidenum">
              <a:rPr lang="en-MY" smtClean="0"/>
              <a:t>‹#›</a:t>
            </a:fld>
            <a:endParaRPr lang="en-MY"/>
          </a:p>
        </p:txBody>
      </p:sp>
    </p:spTree>
    <p:extLst>
      <p:ext uri="{BB962C8B-B14F-4D97-AF65-F5344CB8AC3E}">
        <p14:creationId xmlns:p14="http://schemas.microsoft.com/office/powerpoint/2010/main" val="3202694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Edit Master text styles</a:t>
            </a:r>
          </a:p>
        </p:txBody>
      </p:sp>
      <p:sp>
        <p:nvSpPr>
          <p:cNvPr id="5" name="Date Placeholder 4"/>
          <p:cNvSpPr>
            <a:spLocks noGrp="1"/>
          </p:cNvSpPr>
          <p:nvPr>
            <p:ph type="dt" sz="half" idx="10"/>
          </p:nvPr>
        </p:nvSpPr>
        <p:spPr/>
        <p:txBody>
          <a:bodyPr/>
          <a:lstStyle/>
          <a:p>
            <a:fld id="{34B76049-AA4D-4D91-A131-81E75E661469}" type="datetimeFigureOut">
              <a:rPr lang="en-MY" smtClean="0"/>
              <a:t>17/2/2025</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183211F2-0264-4D38-BB9F-5FCAFC15231A}" type="slidenum">
              <a:rPr lang="en-MY" smtClean="0"/>
              <a:t>‹#›</a:t>
            </a:fld>
            <a:endParaRPr lang="en-MY"/>
          </a:p>
        </p:txBody>
      </p:sp>
    </p:spTree>
    <p:extLst>
      <p:ext uri="{BB962C8B-B14F-4D97-AF65-F5344CB8AC3E}">
        <p14:creationId xmlns:p14="http://schemas.microsoft.com/office/powerpoint/2010/main" val="1867375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34B76049-AA4D-4D91-A131-81E75E661469}" type="datetimeFigureOut">
              <a:rPr lang="en-MY" smtClean="0"/>
              <a:t>17/2/2025</a:t>
            </a:fld>
            <a:endParaRPr lang="en-MY"/>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MY"/>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183211F2-0264-4D38-BB9F-5FCAFC15231A}" type="slidenum">
              <a:rPr lang="en-MY" smtClean="0"/>
              <a:t>‹#›</a:t>
            </a:fld>
            <a:endParaRPr lang="en-MY"/>
          </a:p>
        </p:txBody>
      </p:sp>
    </p:spTree>
    <p:extLst>
      <p:ext uri="{BB962C8B-B14F-4D97-AF65-F5344CB8AC3E}">
        <p14:creationId xmlns:p14="http://schemas.microsoft.com/office/powerpoint/2010/main" val="25678297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34B76049-AA4D-4D91-A131-81E75E661469}" type="datetimeFigureOut">
              <a:rPr lang="en-MY" smtClean="0"/>
              <a:t>17/2/2025</a:t>
            </a:fld>
            <a:endParaRPr lang="en-MY"/>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MY"/>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183211F2-0264-4D38-BB9F-5FCAFC15231A}" type="slidenum">
              <a:rPr lang="en-MY" smtClean="0"/>
              <a:t>‹#›</a:t>
            </a:fld>
            <a:endParaRPr lang="en-MY"/>
          </a:p>
        </p:txBody>
      </p:sp>
    </p:spTree>
    <p:extLst>
      <p:ext uri="{BB962C8B-B14F-4D97-AF65-F5344CB8AC3E}">
        <p14:creationId xmlns:p14="http://schemas.microsoft.com/office/powerpoint/2010/main" val="24365754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91CF95-4CC1-4B14-B9F9-59A535254B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MY"/>
          </a:p>
        </p:txBody>
      </p:sp>
      <p:sp>
        <p:nvSpPr>
          <p:cNvPr id="3" name="Text Placeholder 2">
            <a:extLst>
              <a:ext uri="{FF2B5EF4-FFF2-40B4-BE49-F238E27FC236}">
                <a16:creationId xmlns:a16="http://schemas.microsoft.com/office/drawing/2014/main" id="{A2F9A9BB-4DA7-46BE-AF13-608C943653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56692E09-2FDB-4BFC-94C1-C5149CFEBC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B76049-AA4D-4D91-A131-81E75E661469}" type="datetimeFigureOut">
              <a:rPr lang="en-MY" smtClean="0"/>
              <a:t>17/2/2025</a:t>
            </a:fld>
            <a:endParaRPr lang="en-MY"/>
          </a:p>
        </p:txBody>
      </p:sp>
      <p:sp>
        <p:nvSpPr>
          <p:cNvPr id="5" name="Footer Placeholder 4">
            <a:extLst>
              <a:ext uri="{FF2B5EF4-FFF2-40B4-BE49-F238E27FC236}">
                <a16:creationId xmlns:a16="http://schemas.microsoft.com/office/drawing/2014/main" id="{F142AE2D-D0FA-4037-943F-A7396D7671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a:extLst>
              <a:ext uri="{FF2B5EF4-FFF2-40B4-BE49-F238E27FC236}">
                <a16:creationId xmlns:a16="http://schemas.microsoft.com/office/drawing/2014/main" id="{AEB8FDEE-8D7D-4357-932B-F627FA917B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3211F2-0264-4D38-BB9F-5FCAFC15231A}" type="slidenum">
              <a:rPr lang="en-MY" smtClean="0"/>
              <a:t>‹#›</a:t>
            </a:fld>
            <a:endParaRPr lang="en-MY"/>
          </a:p>
        </p:txBody>
      </p:sp>
    </p:spTree>
    <p:extLst>
      <p:ext uri="{BB962C8B-B14F-4D97-AF65-F5344CB8AC3E}">
        <p14:creationId xmlns:p14="http://schemas.microsoft.com/office/powerpoint/2010/main" val="111762201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2.xml"/><Relationship Id="rId4" Type="http://schemas.openxmlformats.org/officeDocument/2006/relationships/image" Target="../media/image3.tm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9.tmp"/><Relationship Id="rId1" Type="http://schemas.openxmlformats.org/officeDocument/2006/relationships/slideLayout" Target="../slideLayouts/slideLayout2.xml"/><Relationship Id="rId5" Type="http://schemas.openxmlformats.org/officeDocument/2006/relationships/image" Target="../media/image12.tmp"/><Relationship Id="rId4" Type="http://schemas.openxmlformats.org/officeDocument/2006/relationships/image" Target="../media/image11.tm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cgso.gov.my/wp-content/uploads/2021/11/SPA-Bil.2-2021-Garis-Panduan-Pengurusan-Keselamatan-Maklumat-Melalui-Pengkomputeran-Awan-Cloud-Computing-Dalam-Perkhidmatan-Awam.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hyperlink" Target="https://www.cgso.gov.my/wp-content/uploads/2021/11/SPA-Bil.2-2021-Garis-Panduan-Pengurusan-Keselamatan-Maklumat-Melalui-Pengkomputeran-Awan-Cloud-Computing-Dalam-Perkhidmatan-Awam.pdf" TargetMode="External"/><Relationship Id="rId1" Type="http://schemas.openxmlformats.org/officeDocument/2006/relationships/slideLayout" Target="../slideLayouts/slideLayout2.xml"/><Relationship Id="rId4" Type="http://schemas.openxmlformats.org/officeDocument/2006/relationships/image" Target="../media/image14.tmp"/></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mailto:m_saiful@cgso.gov.my" TargetMode="External"/><Relationship Id="rId2" Type="http://schemas.openxmlformats.org/officeDocument/2006/relationships/hyperlink" Target="mailto:kictrr@cgso.gov.m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C1AD3-C7F4-48FD-8DC3-A6DD592BEB98}"/>
              </a:ext>
            </a:extLst>
          </p:cNvPr>
          <p:cNvSpPr>
            <a:spLocks noGrp="1"/>
          </p:cNvSpPr>
          <p:nvPr>
            <p:ph type="ctrTitle"/>
          </p:nvPr>
        </p:nvSpPr>
        <p:spPr>
          <a:xfrm>
            <a:off x="823311" y="1024212"/>
            <a:ext cx="10669665" cy="1929694"/>
          </a:xfrm>
        </p:spPr>
        <p:txBody>
          <a:bodyPr>
            <a:normAutofit fontScale="90000"/>
          </a:bodyPr>
          <a:lstStyle/>
          <a:p>
            <a:r>
              <a:rPr lang="en-MY" sz="3600" dirty="0">
                <a:solidFill>
                  <a:schemeClr val="accent5">
                    <a:lumMod val="50000"/>
                  </a:schemeClr>
                </a:solidFill>
                <a:latin typeface="Berlin Sans FB" panose="020E0602020502020306" pitchFamily="34" charset="0"/>
                <a:ea typeface="Calibri" panose="020F0502020204030204" pitchFamily="34" charset="0"/>
                <a:cs typeface="Arial" panose="020B0604020202020204" pitchFamily="34" charset="0"/>
              </a:rPr>
              <a:t>PERMOHONAN UNTUK PENILAIAN RISIKO KESELAMATAN BAGI PEMBANGUNAN/ PROJEK NAIK TARAF </a:t>
            </a:r>
            <a:br>
              <a:rPr lang="en-MY" sz="3600" dirty="0">
                <a:solidFill>
                  <a:schemeClr val="accent5">
                    <a:lumMod val="50000"/>
                  </a:schemeClr>
                </a:solidFill>
                <a:latin typeface="Berlin Sans FB" panose="020E0602020502020306" pitchFamily="34" charset="0"/>
                <a:ea typeface="Calibri" panose="020F0502020204030204" pitchFamily="34" charset="0"/>
                <a:cs typeface="Arial" panose="020B0604020202020204" pitchFamily="34" charset="0"/>
              </a:rPr>
            </a:br>
            <a:r>
              <a:rPr lang="en-MY" sz="3600" dirty="0">
                <a:solidFill>
                  <a:schemeClr val="accent5">
                    <a:lumMod val="50000"/>
                  </a:schemeClr>
                </a:solidFill>
                <a:latin typeface="Berlin Sans FB" panose="020E0602020502020306" pitchFamily="34" charset="0"/>
                <a:ea typeface="Calibri" panose="020F0502020204030204" pitchFamily="34" charset="0"/>
                <a:cs typeface="Arial" panose="020B0604020202020204" pitchFamily="34" charset="0"/>
              </a:rPr>
              <a:t>PUSAT DATA / PUSAT PEMULIHAN BENCANA </a:t>
            </a:r>
            <a:br>
              <a:rPr lang="en-MY" sz="3600" dirty="0">
                <a:solidFill>
                  <a:schemeClr val="accent5">
                    <a:lumMod val="50000"/>
                  </a:schemeClr>
                </a:solidFill>
                <a:latin typeface="Berlin Sans FB" panose="020E0602020502020306" pitchFamily="34" charset="0"/>
                <a:ea typeface="Calibri" panose="020F0502020204030204" pitchFamily="34" charset="0"/>
                <a:cs typeface="Arial" panose="020B0604020202020204" pitchFamily="34" charset="0"/>
              </a:rPr>
            </a:br>
            <a:r>
              <a:rPr lang="en-MY" sz="3600" dirty="0">
                <a:solidFill>
                  <a:schemeClr val="accent5">
                    <a:lumMod val="50000"/>
                  </a:schemeClr>
                </a:solidFill>
                <a:latin typeface="Berlin Sans FB" panose="020E0602020502020306" pitchFamily="34" charset="0"/>
                <a:ea typeface="Calibri" panose="020F0502020204030204" pitchFamily="34" charset="0"/>
                <a:cs typeface="Arial" panose="020B0604020202020204" pitchFamily="34" charset="0"/>
              </a:rPr>
              <a:t>/ BILIK SERVER</a:t>
            </a:r>
            <a:br>
              <a:rPr lang="en-MY" sz="2800" dirty="0">
                <a:solidFill>
                  <a:schemeClr val="accent5">
                    <a:lumMod val="50000"/>
                  </a:schemeClr>
                </a:solidFill>
                <a:latin typeface="+mn-lt"/>
                <a:ea typeface="Calibri" panose="020F0502020204030204" pitchFamily="34" charset="0"/>
                <a:cs typeface="Arial" panose="020B0604020202020204" pitchFamily="34" charset="0"/>
              </a:rPr>
            </a:br>
            <a:r>
              <a:rPr lang="en-MY" sz="2800" dirty="0" err="1">
                <a:solidFill>
                  <a:schemeClr val="accent5">
                    <a:lumMod val="50000"/>
                  </a:schemeClr>
                </a:solidFill>
                <a:latin typeface="Berlin Sans FB" panose="020E0602020502020306" pitchFamily="34" charset="0"/>
                <a:ea typeface="Calibri" panose="020F0502020204030204" pitchFamily="34" charset="0"/>
                <a:cs typeface="Arial" panose="020B0604020202020204" pitchFamily="34" charset="0"/>
              </a:rPr>
              <a:t>xxxxxxx</a:t>
            </a:r>
            <a:endParaRPr lang="en-MY" sz="2800" dirty="0">
              <a:solidFill>
                <a:schemeClr val="accent5">
                  <a:lumMod val="50000"/>
                </a:schemeClr>
              </a:solidFill>
              <a:latin typeface="Berlin Sans FB" panose="020E0602020502020306" pitchFamily="34" charset="0"/>
              <a:ea typeface="Calibri" panose="020F0502020204030204" pitchFamily="34" charset="0"/>
              <a:cs typeface="Arial" panose="020B0604020202020204" pitchFamily="34" charset="0"/>
            </a:endParaRPr>
          </a:p>
        </p:txBody>
      </p:sp>
      <p:sp>
        <p:nvSpPr>
          <p:cNvPr id="3" name="Subtitle 2">
            <a:extLst>
              <a:ext uri="{FF2B5EF4-FFF2-40B4-BE49-F238E27FC236}">
                <a16:creationId xmlns:a16="http://schemas.microsoft.com/office/drawing/2014/main" id="{6BA9914F-7EF3-482E-864C-C2A3C5942F8C}"/>
              </a:ext>
            </a:extLst>
          </p:cNvPr>
          <p:cNvSpPr>
            <a:spLocks noGrp="1"/>
          </p:cNvSpPr>
          <p:nvPr>
            <p:ph type="subTitle" idx="1"/>
          </p:nvPr>
        </p:nvSpPr>
        <p:spPr>
          <a:xfrm>
            <a:off x="1567690" y="3136336"/>
            <a:ext cx="9056619" cy="585327"/>
          </a:xfrm>
        </p:spPr>
        <p:txBody>
          <a:bodyPr>
            <a:normAutofit/>
          </a:bodyPr>
          <a:lstStyle/>
          <a:p>
            <a:r>
              <a:rPr lang="en-MY" sz="1800" dirty="0">
                <a:solidFill>
                  <a:schemeClr val="accent5">
                    <a:lumMod val="50000"/>
                  </a:schemeClr>
                </a:solidFill>
                <a:latin typeface="Berlin Sans FB" panose="020E0602020502020306" pitchFamily="34" charset="0"/>
                <a:ea typeface="Calibri" panose="020F0502020204030204" pitchFamily="34" charset="0"/>
                <a:cs typeface="Arial" panose="020B0604020202020204" pitchFamily="34" charset="0"/>
              </a:rPr>
              <a:t>[NAMA DAN ALAMAT PENUH AGENSI]</a:t>
            </a:r>
          </a:p>
        </p:txBody>
      </p:sp>
      <p:graphicFrame>
        <p:nvGraphicFramePr>
          <p:cNvPr id="5" name="Table 5">
            <a:extLst>
              <a:ext uri="{FF2B5EF4-FFF2-40B4-BE49-F238E27FC236}">
                <a16:creationId xmlns:a16="http://schemas.microsoft.com/office/drawing/2014/main" id="{B3285B01-BF5F-4E79-B25E-00B5C1AA0794}"/>
              </a:ext>
            </a:extLst>
          </p:cNvPr>
          <p:cNvGraphicFramePr>
            <a:graphicFrameLocks noGrp="1"/>
          </p:cNvGraphicFramePr>
          <p:nvPr>
            <p:extLst>
              <p:ext uri="{D42A27DB-BD31-4B8C-83A1-F6EECF244321}">
                <p14:modId xmlns:p14="http://schemas.microsoft.com/office/powerpoint/2010/main" val="544964424"/>
              </p:ext>
            </p:extLst>
          </p:nvPr>
        </p:nvGraphicFramePr>
        <p:xfrm>
          <a:off x="1939038" y="4014327"/>
          <a:ext cx="8901044" cy="2011680"/>
        </p:xfrm>
        <a:graphic>
          <a:graphicData uri="http://schemas.openxmlformats.org/drawingml/2006/table">
            <a:tbl>
              <a:tblPr firstRow="1" bandRow="1">
                <a:tableStyleId>{5940675A-B579-460E-94D1-54222C63F5DA}</a:tableStyleId>
              </a:tblPr>
              <a:tblGrid>
                <a:gridCol w="536271">
                  <a:extLst>
                    <a:ext uri="{9D8B030D-6E8A-4147-A177-3AD203B41FA5}">
                      <a16:colId xmlns:a16="http://schemas.microsoft.com/office/drawing/2014/main" val="3406258642"/>
                    </a:ext>
                  </a:extLst>
                </a:gridCol>
                <a:gridCol w="8364773">
                  <a:extLst>
                    <a:ext uri="{9D8B030D-6E8A-4147-A177-3AD203B41FA5}">
                      <a16:colId xmlns:a16="http://schemas.microsoft.com/office/drawing/2014/main" val="1203802699"/>
                    </a:ext>
                  </a:extLst>
                </a:gridCol>
              </a:tblGrid>
              <a:tr h="26131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kern="1200" dirty="0" err="1">
                          <a:solidFill>
                            <a:schemeClr val="tx1"/>
                          </a:solidFill>
                          <a:latin typeface="Berlin Sans FB" panose="020E0602020502020306" pitchFamily="34" charset="0"/>
                        </a:rPr>
                        <a:t>Kategori</a:t>
                      </a:r>
                      <a:r>
                        <a:rPr lang="en-MY" sz="1600" kern="1200" dirty="0">
                          <a:solidFill>
                            <a:schemeClr val="tx1"/>
                          </a:solidFill>
                          <a:latin typeface="Berlin Sans FB" panose="020E0602020502020306" pitchFamily="34" charset="0"/>
                        </a:rPr>
                        <a:t> </a:t>
                      </a:r>
                      <a:r>
                        <a:rPr lang="en-MY" sz="1600" kern="1200" dirty="0" err="1">
                          <a:solidFill>
                            <a:schemeClr val="tx1"/>
                          </a:solidFill>
                          <a:latin typeface="Berlin Sans FB" panose="020E0602020502020306" pitchFamily="34" charset="0"/>
                        </a:rPr>
                        <a:t>Agensi</a:t>
                      </a:r>
                      <a:r>
                        <a:rPr lang="en-MY" sz="1600" kern="1200" dirty="0">
                          <a:solidFill>
                            <a:schemeClr val="tx1"/>
                          </a:solidFill>
                          <a:latin typeface="Berlin Sans FB" panose="020E0602020502020306" pitchFamily="34" charset="0"/>
                        </a:rPr>
                        <a:t> (</a:t>
                      </a:r>
                      <a:r>
                        <a:rPr lang="en-MY" sz="1600" kern="1200" dirty="0" err="1">
                          <a:solidFill>
                            <a:schemeClr val="tx1"/>
                          </a:solidFill>
                          <a:latin typeface="Berlin Sans FB" panose="020E0602020502020306" pitchFamily="34" charset="0"/>
                        </a:rPr>
                        <a:t>Sila</a:t>
                      </a:r>
                      <a:r>
                        <a:rPr lang="en-MY" sz="1600" kern="1200" dirty="0">
                          <a:solidFill>
                            <a:schemeClr val="tx1"/>
                          </a:solidFill>
                          <a:latin typeface="Berlin Sans FB" panose="020E0602020502020306" pitchFamily="34" charset="0"/>
                        </a:rPr>
                        <a:t> </a:t>
                      </a:r>
                      <a:r>
                        <a:rPr lang="en-MY" sz="1600" kern="1200" dirty="0" err="1">
                          <a:solidFill>
                            <a:schemeClr val="tx1"/>
                          </a:solidFill>
                          <a:latin typeface="Berlin Sans FB" panose="020E0602020502020306" pitchFamily="34" charset="0"/>
                        </a:rPr>
                        <a:t>Tandakan</a:t>
                      </a:r>
                      <a:r>
                        <a:rPr lang="en-MY" sz="1600" kern="1200" dirty="0">
                          <a:solidFill>
                            <a:schemeClr val="tx1"/>
                          </a:solidFill>
                          <a:latin typeface="Berlin Sans FB" panose="020E0602020502020306" pitchFamily="34" charset="0"/>
                        </a:rPr>
                        <a:t> (</a:t>
                      </a:r>
                      <a:r>
                        <a:rPr lang="en-MY" sz="1600" dirty="0">
                          <a:solidFill>
                            <a:schemeClr val="tx1"/>
                          </a:solidFill>
                          <a:latin typeface="Berlin Sans FB" panose="020E0602020502020306" pitchFamily="34" charset="0"/>
                        </a:rPr>
                        <a:t>√ )</a:t>
                      </a:r>
                      <a:endParaRPr lang="en-MY" sz="1600" kern="1200" dirty="0">
                        <a:solidFill>
                          <a:schemeClr val="tx1"/>
                        </a:solidFill>
                        <a:latin typeface="Berlin Sans FB" panose="020E0602020502020306" pitchFamily="34" charset="0"/>
                        <a:ea typeface="+mn-ea"/>
                        <a:cs typeface="+mn-cs"/>
                      </a:endParaRPr>
                    </a:p>
                  </a:txBody>
                  <a:tcPr/>
                </a:tc>
                <a:tc hMerge="1">
                  <a:txBody>
                    <a:bodyPr/>
                    <a:lstStyle/>
                    <a:p>
                      <a:endParaRPr lang="en-MY" dirty="0"/>
                    </a:p>
                  </a:txBody>
                  <a:tcPr/>
                </a:tc>
                <a:extLst>
                  <a:ext uri="{0D108BD9-81ED-4DB2-BD59-A6C34878D82A}">
                    <a16:rowId xmlns:a16="http://schemas.microsoft.com/office/drawing/2014/main" val="4284877038"/>
                  </a:ext>
                </a:extLst>
              </a:tr>
              <a:tr h="2613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600" kern="1200" dirty="0">
                        <a:solidFill>
                          <a:schemeClr val="bg1"/>
                        </a:solidFill>
                        <a:latin typeface="Berlin Sans FB" panose="020E0602020502020306"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kern="1200" dirty="0">
                          <a:solidFill>
                            <a:schemeClr val="tx1"/>
                          </a:solidFill>
                          <a:latin typeface="Berlin Sans FB" panose="020E0602020502020306" pitchFamily="34" charset="0"/>
                        </a:rPr>
                        <a:t>Kementerian</a:t>
                      </a:r>
                      <a:endParaRPr lang="en-MY" sz="1600" kern="1200" dirty="0">
                        <a:solidFill>
                          <a:schemeClr val="tx1"/>
                        </a:solidFill>
                        <a:latin typeface="Berlin Sans FB" panose="020E0602020502020306" pitchFamily="34" charset="0"/>
                        <a:ea typeface="+mn-ea"/>
                        <a:cs typeface="+mn-cs"/>
                      </a:endParaRPr>
                    </a:p>
                  </a:txBody>
                  <a:tcPr/>
                </a:tc>
                <a:extLst>
                  <a:ext uri="{0D108BD9-81ED-4DB2-BD59-A6C34878D82A}">
                    <a16:rowId xmlns:a16="http://schemas.microsoft.com/office/drawing/2014/main" val="554660185"/>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err="1">
                          <a:solidFill>
                            <a:schemeClr val="tx1"/>
                          </a:solidFill>
                          <a:latin typeface="Berlin Sans FB" panose="020E0602020502020306" pitchFamily="34" charset="0"/>
                        </a:rPr>
                        <a:t>Jabatan</a:t>
                      </a:r>
                      <a:endParaRPr lang="en-MY" sz="1600" dirty="0">
                        <a:solidFill>
                          <a:schemeClr val="tx1"/>
                        </a:solidFill>
                        <a:latin typeface="Berlin Sans FB" panose="020E0602020502020306" pitchFamily="34" charset="0"/>
                      </a:endParaRPr>
                    </a:p>
                  </a:txBody>
                  <a:tcPr/>
                </a:tc>
                <a:extLst>
                  <a:ext uri="{0D108BD9-81ED-4DB2-BD59-A6C34878D82A}">
                    <a16:rowId xmlns:a16="http://schemas.microsoft.com/office/drawing/2014/main" val="675951076"/>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Kerajaan Negeri</a:t>
                      </a:r>
                    </a:p>
                  </a:txBody>
                  <a:tcPr/>
                </a:tc>
                <a:extLst>
                  <a:ext uri="{0D108BD9-81ED-4DB2-BD59-A6C34878D82A}">
                    <a16:rowId xmlns:a16="http://schemas.microsoft.com/office/drawing/2014/main" val="2555843284"/>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Badan </a:t>
                      </a:r>
                      <a:r>
                        <a:rPr lang="en-MY" sz="1600" dirty="0" err="1">
                          <a:solidFill>
                            <a:schemeClr val="tx1"/>
                          </a:solidFill>
                          <a:latin typeface="Berlin Sans FB" panose="020E0602020502020306" pitchFamily="34" charset="0"/>
                        </a:rPr>
                        <a:t>Berkanun</a:t>
                      </a:r>
                      <a:endParaRPr lang="en-MY" sz="1600" dirty="0">
                        <a:solidFill>
                          <a:schemeClr val="tx1"/>
                        </a:solidFill>
                        <a:latin typeface="Berlin Sans FB" panose="020E0602020502020306" pitchFamily="34" charset="0"/>
                      </a:endParaRPr>
                    </a:p>
                  </a:txBody>
                  <a:tcPr/>
                </a:tc>
                <a:extLst>
                  <a:ext uri="{0D108BD9-81ED-4DB2-BD59-A6C34878D82A}">
                    <a16:rowId xmlns:a16="http://schemas.microsoft.com/office/drawing/2014/main" val="2359545338"/>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Lain-lain. </a:t>
                      </a:r>
                      <a:r>
                        <a:rPr lang="en-MY" sz="1600" dirty="0" err="1">
                          <a:solidFill>
                            <a:schemeClr val="tx1"/>
                          </a:solidFill>
                          <a:latin typeface="Berlin Sans FB" panose="020E0602020502020306" pitchFamily="34" charset="0"/>
                        </a:rPr>
                        <a:t>Sila</a:t>
                      </a:r>
                      <a:r>
                        <a:rPr lang="en-MY" sz="1600" dirty="0">
                          <a:solidFill>
                            <a:schemeClr val="tx1"/>
                          </a:solidFill>
                          <a:latin typeface="Berlin Sans FB" panose="020E0602020502020306" pitchFamily="34" charset="0"/>
                        </a:rPr>
                        <a:t> </a:t>
                      </a:r>
                      <a:r>
                        <a:rPr lang="en-MY" sz="1600" dirty="0" err="1">
                          <a:solidFill>
                            <a:schemeClr val="tx1"/>
                          </a:solidFill>
                          <a:latin typeface="Berlin Sans FB" panose="020E0602020502020306" pitchFamily="34" charset="0"/>
                        </a:rPr>
                        <a:t>nyatakan</a:t>
                      </a:r>
                      <a:r>
                        <a:rPr lang="en-MY" sz="1600" dirty="0">
                          <a:solidFill>
                            <a:schemeClr val="tx1"/>
                          </a:solidFill>
                          <a:latin typeface="Berlin Sans FB" panose="020E0602020502020306" pitchFamily="34" charset="0"/>
                        </a:rPr>
                        <a:t>:</a:t>
                      </a:r>
                    </a:p>
                  </a:txBody>
                  <a:tcPr/>
                </a:tc>
                <a:extLst>
                  <a:ext uri="{0D108BD9-81ED-4DB2-BD59-A6C34878D82A}">
                    <a16:rowId xmlns:a16="http://schemas.microsoft.com/office/drawing/2014/main" val="1600715212"/>
                  </a:ext>
                </a:extLst>
              </a:tr>
            </a:tbl>
          </a:graphicData>
        </a:graphic>
      </p:graphicFrame>
    </p:spTree>
    <p:extLst>
      <p:ext uri="{BB962C8B-B14F-4D97-AF65-F5344CB8AC3E}">
        <p14:creationId xmlns:p14="http://schemas.microsoft.com/office/powerpoint/2010/main" val="3872355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66928"/>
          </a:xfrm>
          <a:solidFill>
            <a:schemeClr val="accent1">
              <a:lumMod val="40000"/>
              <a:lumOff val="60000"/>
            </a:schemeClr>
          </a:solidFill>
        </p:spPr>
        <p:txBody>
          <a:bodyPr>
            <a:normAutofit/>
          </a:bodyPr>
          <a:lstStyle/>
          <a:p>
            <a:r>
              <a:rPr lang="en-MY" sz="2800" dirty="0">
                <a:solidFill>
                  <a:srgbClr val="000000"/>
                </a:solidFill>
                <a:latin typeface="Arial"/>
                <a:cs typeface="Arial"/>
              </a:rPr>
              <a:t>KLAUSA PERUNDANGAN/AKTA/PERATURAN (CONTOH)</a:t>
            </a:r>
          </a:p>
        </p:txBody>
      </p:sp>
      <p:sp>
        <p:nvSpPr>
          <p:cNvPr id="5" name="Google Shape;223;p7">
            <a:extLst>
              <a:ext uri="{FF2B5EF4-FFF2-40B4-BE49-F238E27FC236}">
                <a16:creationId xmlns:a16="http://schemas.microsoft.com/office/drawing/2014/main" id="{96A3B8EA-2A3D-4B17-B6FC-4C717D515E83}"/>
              </a:ext>
            </a:extLst>
          </p:cNvPr>
          <p:cNvSpPr txBox="1"/>
          <p:nvPr/>
        </p:nvSpPr>
        <p:spPr>
          <a:xfrm>
            <a:off x="246490" y="771277"/>
            <a:ext cx="11728174" cy="5983357"/>
          </a:xfrm>
          <a:prstGeom prst="rect">
            <a:avLst/>
          </a:prstGeom>
          <a:noFill/>
          <a:ln>
            <a:noFill/>
          </a:ln>
        </p:spPr>
        <p:txBody>
          <a:bodyPr spcFirstLastPara="1" wrap="square" lIns="91425" tIns="45700" rIns="91425" bIns="45700" anchor="t" anchorCtr="0">
            <a:noAutofit/>
          </a:bodyPr>
          <a:lstStyle/>
          <a:p>
            <a:pPr lvl="0" algn="just">
              <a:buClr>
                <a:schemeClr val="dk1"/>
              </a:buClr>
              <a:buSzPts val="1600"/>
            </a:pPr>
            <a:r>
              <a:rPr lang="en-US" sz="1600" b="1" u="sng" dirty="0" err="1">
                <a:latin typeface="Arial"/>
                <a:cs typeface="Arial"/>
                <a:sym typeface="Arial"/>
              </a:rPr>
              <a:t>Akta</a:t>
            </a:r>
            <a:r>
              <a:rPr lang="en-US" sz="1600" b="1" u="sng" dirty="0">
                <a:latin typeface="Arial"/>
                <a:cs typeface="Arial"/>
                <a:sym typeface="Arial"/>
              </a:rPr>
              <a:t> </a:t>
            </a:r>
            <a:r>
              <a:rPr lang="en-US" sz="1600" b="1" u="sng" dirty="0" err="1">
                <a:latin typeface="Arial"/>
                <a:cs typeface="Arial"/>
                <a:sym typeface="Arial"/>
              </a:rPr>
              <a:t>Rahsia</a:t>
            </a:r>
            <a:r>
              <a:rPr lang="en-US" sz="1600" b="1" u="sng" dirty="0">
                <a:latin typeface="Arial"/>
                <a:cs typeface="Arial"/>
                <a:sym typeface="Arial"/>
              </a:rPr>
              <a:t> Rasmi 1972 [</a:t>
            </a:r>
            <a:r>
              <a:rPr lang="en-US" sz="1600" b="1" u="sng" dirty="0" err="1">
                <a:latin typeface="Arial"/>
                <a:cs typeface="Arial"/>
                <a:sym typeface="Arial"/>
              </a:rPr>
              <a:t>Akta</a:t>
            </a:r>
            <a:r>
              <a:rPr lang="en-US" sz="1600" b="1" u="sng" dirty="0">
                <a:latin typeface="Arial"/>
                <a:cs typeface="Arial"/>
                <a:sym typeface="Arial"/>
              </a:rPr>
              <a:t> 88]</a:t>
            </a: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lvl="0" algn="just">
              <a:buClr>
                <a:schemeClr val="dk1"/>
              </a:buClr>
              <a:buSzPts val="1600"/>
            </a:pPr>
            <a:endParaRPr lang="en-US" sz="1600" dirty="0">
              <a:latin typeface="Arial"/>
              <a:cs typeface="Arial"/>
              <a:sym typeface="Arial"/>
            </a:endParaRPr>
          </a:p>
          <a:p>
            <a:pPr lvl="0" algn="just">
              <a:buClr>
                <a:schemeClr val="dk1"/>
              </a:buClr>
              <a:buSzPts val="1600"/>
            </a:pPr>
            <a:r>
              <a:rPr lang="en-US" sz="1600" b="1" u="sng" dirty="0" err="1">
                <a:latin typeface="Arial"/>
                <a:cs typeface="Arial"/>
                <a:sym typeface="Arial"/>
              </a:rPr>
              <a:t>Arahan</a:t>
            </a:r>
            <a:r>
              <a:rPr lang="en-US" sz="1600" b="1" u="sng" dirty="0">
                <a:latin typeface="Arial"/>
                <a:cs typeface="Arial"/>
                <a:sym typeface="Arial"/>
              </a:rPr>
              <a:t> </a:t>
            </a:r>
            <a:r>
              <a:rPr lang="en-US" sz="1600" b="1" u="sng" dirty="0" err="1">
                <a:latin typeface="Arial"/>
                <a:cs typeface="Arial"/>
                <a:sym typeface="Arial"/>
              </a:rPr>
              <a:t>Keselamatan</a:t>
            </a:r>
            <a:r>
              <a:rPr lang="en-US" sz="1600" b="1" u="sng" dirty="0">
                <a:latin typeface="Arial"/>
                <a:cs typeface="Arial"/>
                <a:sym typeface="Arial"/>
              </a:rPr>
              <a:t> (</a:t>
            </a:r>
            <a:r>
              <a:rPr lang="en-US" sz="1600" b="1" u="sng" dirty="0" err="1">
                <a:latin typeface="Arial"/>
                <a:cs typeface="Arial"/>
                <a:sym typeface="Arial"/>
              </a:rPr>
              <a:t>Semakan</a:t>
            </a:r>
            <a:r>
              <a:rPr lang="en-US" sz="1600" b="1" u="sng" dirty="0">
                <a:latin typeface="Arial"/>
                <a:cs typeface="Arial"/>
                <a:sym typeface="Arial"/>
              </a:rPr>
              <a:t> dan </a:t>
            </a:r>
            <a:r>
              <a:rPr lang="en-US" sz="1600" b="1" u="sng" dirty="0" err="1">
                <a:latin typeface="Arial"/>
                <a:cs typeface="Arial"/>
                <a:sym typeface="Arial"/>
              </a:rPr>
              <a:t>Pindaan</a:t>
            </a:r>
            <a:r>
              <a:rPr lang="en-US" sz="1600" b="1" u="sng" dirty="0">
                <a:latin typeface="Arial"/>
                <a:cs typeface="Arial"/>
                <a:sym typeface="Arial"/>
              </a:rPr>
              <a:t> 2017)</a:t>
            </a:r>
            <a:r>
              <a:rPr lang="ms-MY" sz="1800" b="1" u="sng"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 para 60</a:t>
            </a:r>
            <a:endParaRPr lang="en-MY" sz="1800" b="1" u="sng"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650"/>
              </a:lnSpc>
              <a:spcAft>
                <a:spcPts val="800"/>
              </a:spcAft>
            </a:pPr>
            <a:r>
              <a:rPr lang="ms-MY" sz="1800"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 </a:t>
            </a:r>
            <a:endParaRPr lang="en-MY"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650"/>
              </a:lnSpc>
              <a:spcAft>
                <a:spcPts val="800"/>
              </a:spcAft>
            </a:pPr>
            <a:r>
              <a:rPr lang="ms-MY" sz="1600" i="1"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“Pelaksanaan sistem berhubung dengan kelengkapan, bahan serta maklumat rasmi yang mempunyai ciri-ciri keselamatan menggunakan aplikasi berteknologi tinggi dan terkini termasuk sistem ICT hendaklah terlebih dahulu dirujuk dan mendapatkan pandangan daripada Ketua Pengarah Keselamatan Kerajaan bagi tujuan penilaian risiko keselamatan. Pembekal perkhidmatan yang membangunkan sistem-sistem tertentu bagi pihak Kerajaan hendaklah menyerahkan segala maklumat, bahan yang berkaitan serta kod sumber (source code) dan seumpamanya menjadi milik Kerajaan sepenuhnya. Bagi meningkatkan tahap keselamatan ICT, peranti, perkakasan, perisian, aplikasi, sistem ICT dan sebagainya yang telah mendapat pensijilan keselamatan ICT dan diiktiraf oleh Kerajaan boleh dipertimbangkan”.</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buClr>
                <a:schemeClr val="dk1"/>
              </a:buClr>
              <a:buSzPts val="1600"/>
            </a:pPr>
            <a:endParaRPr lang="en-US" sz="1600" dirty="0">
              <a:latin typeface="Arial"/>
              <a:cs typeface="Arial"/>
            </a:endParaRPr>
          </a:p>
          <a:p>
            <a:pPr lvl="0" algn="just">
              <a:buClr>
                <a:schemeClr val="dk1"/>
              </a:buClr>
              <a:buSzPts val="1600"/>
            </a:pPr>
            <a:endParaRPr lang="en-US" sz="1600" dirty="0">
              <a:latin typeface="Arial"/>
              <a:cs typeface="Arial"/>
            </a:endParaRPr>
          </a:p>
          <a:p>
            <a:pPr marL="800100" lvl="2" indent="-342900" algn="just">
              <a:spcBef>
                <a:spcPts val="320"/>
              </a:spcBef>
              <a:buClr>
                <a:schemeClr val="dk1"/>
              </a:buClr>
              <a:buSzPts val="1600"/>
              <a:buFont typeface="+mj-lt"/>
              <a:buAutoNum type="alphaLcPeriod"/>
            </a:pPr>
            <a:endParaRPr lang="sv-SE" sz="1600" dirty="0">
              <a:latin typeface="Arial"/>
              <a:cs typeface="Arial"/>
            </a:endParaRPr>
          </a:p>
          <a:p>
            <a:pPr marL="800100" marR="0" lvl="1" indent="-342900" algn="just" rtl="0">
              <a:spcBef>
                <a:spcPts val="320"/>
              </a:spcBef>
              <a:spcAft>
                <a:spcPts val="0"/>
              </a:spcAft>
              <a:buClr>
                <a:schemeClr val="dk1"/>
              </a:buClr>
              <a:buSzPts val="1600"/>
              <a:buFont typeface="+mj-lt"/>
              <a:buAutoNum type="alphaLcPeriod"/>
            </a:pPr>
            <a:endParaRPr lang="en-US" sz="1600" dirty="0">
              <a:latin typeface="Arial"/>
              <a:cs typeface="Arial"/>
              <a:sym typeface="Arial"/>
            </a:endParaRPr>
          </a:p>
        </p:txBody>
      </p:sp>
      <p:pic>
        <p:nvPicPr>
          <p:cNvPr id="4" name="Picture 3">
            <a:extLst>
              <a:ext uri="{FF2B5EF4-FFF2-40B4-BE49-F238E27FC236}">
                <a16:creationId xmlns:a16="http://schemas.microsoft.com/office/drawing/2014/main" id="{833EF2F1-B758-441E-BDCD-7DBF308669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9811" y="1331758"/>
            <a:ext cx="4508732" cy="2254366"/>
          </a:xfrm>
          <a:prstGeom prst="rect">
            <a:avLst/>
          </a:prstGeom>
        </p:spPr>
      </p:pic>
    </p:spTree>
    <p:extLst>
      <p:ext uri="{BB962C8B-B14F-4D97-AF65-F5344CB8AC3E}">
        <p14:creationId xmlns:p14="http://schemas.microsoft.com/office/powerpoint/2010/main" val="896395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66928"/>
          </a:xfrm>
          <a:solidFill>
            <a:schemeClr val="accent1">
              <a:lumMod val="40000"/>
              <a:lumOff val="60000"/>
            </a:schemeClr>
          </a:solidFill>
        </p:spPr>
        <p:txBody>
          <a:bodyPr>
            <a:normAutofit/>
          </a:bodyPr>
          <a:lstStyle/>
          <a:p>
            <a:r>
              <a:rPr lang="en-MY" sz="2800" dirty="0">
                <a:solidFill>
                  <a:srgbClr val="000000"/>
                </a:solidFill>
                <a:latin typeface="Arial"/>
                <a:cs typeface="Arial"/>
              </a:rPr>
              <a:t>KLAUSA PERUNDANGAN/AKTA/PERATURAN (CONTOH)</a:t>
            </a:r>
          </a:p>
        </p:txBody>
      </p:sp>
      <p:sp>
        <p:nvSpPr>
          <p:cNvPr id="5" name="Google Shape;223;p7">
            <a:extLst>
              <a:ext uri="{FF2B5EF4-FFF2-40B4-BE49-F238E27FC236}">
                <a16:creationId xmlns:a16="http://schemas.microsoft.com/office/drawing/2014/main" id="{96A3B8EA-2A3D-4B17-B6FC-4C717D515E83}"/>
              </a:ext>
            </a:extLst>
          </p:cNvPr>
          <p:cNvSpPr txBox="1"/>
          <p:nvPr/>
        </p:nvSpPr>
        <p:spPr>
          <a:xfrm>
            <a:off x="246490" y="771278"/>
            <a:ext cx="11728174" cy="405516"/>
          </a:xfrm>
          <a:prstGeom prst="rect">
            <a:avLst/>
          </a:prstGeom>
          <a:noFill/>
          <a:ln>
            <a:noFill/>
          </a:ln>
        </p:spPr>
        <p:txBody>
          <a:bodyPr spcFirstLastPara="1" wrap="square" lIns="91425" tIns="45700" rIns="91425" bIns="45700" anchor="t" anchorCtr="0">
            <a:noAutofit/>
          </a:bodyPr>
          <a:lstStyle/>
          <a:p>
            <a:pPr marL="0" lvl="1" algn="just">
              <a:spcBef>
                <a:spcPts val="320"/>
              </a:spcBef>
              <a:buClr>
                <a:schemeClr val="dk1"/>
              </a:buClr>
              <a:buSzPts val="1600"/>
            </a:pPr>
            <a:r>
              <a:rPr lang="sv-SE" sz="1600" b="1" u="sng" dirty="0">
                <a:latin typeface="Arial"/>
                <a:cs typeface="Arial"/>
                <a:sym typeface="Arial"/>
              </a:rPr>
              <a:t>Akta Perlindungan Data Peribadi 2010 [Akta 709]</a:t>
            </a:r>
          </a:p>
          <a:p>
            <a:pPr lvl="0" algn="just">
              <a:buClr>
                <a:schemeClr val="dk1"/>
              </a:buClr>
              <a:buSzPts val="1600"/>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marL="342900" lvl="0" indent="-342900" algn="just">
              <a:buClr>
                <a:schemeClr val="dk1"/>
              </a:buClr>
              <a:buSzPts val="1600"/>
              <a:buAutoNum type="arabicPeriod"/>
            </a:pPr>
            <a:endParaRPr lang="en-US" sz="1600" dirty="0">
              <a:latin typeface="Arial"/>
              <a:cs typeface="Arial"/>
              <a:sym typeface="Arial"/>
            </a:endParaRPr>
          </a:p>
          <a:p>
            <a:pPr lvl="0" algn="just">
              <a:buClr>
                <a:schemeClr val="dk1"/>
              </a:buClr>
              <a:buSzPts val="1600"/>
            </a:pPr>
            <a:endParaRPr lang="en-US" sz="1600" dirty="0">
              <a:latin typeface="Arial"/>
              <a:cs typeface="Arial"/>
            </a:endParaRPr>
          </a:p>
          <a:p>
            <a:pPr marL="800100" lvl="2" indent="-342900" algn="just">
              <a:spcBef>
                <a:spcPts val="320"/>
              </a:spcBef>
              <a:buClr>
                <a:schemeClr val="dk1"/>
              </a:buClr>
              <a:buSzPts val="1600"/>
              <a:buFont typeface="+mj-lt"/>
              <a:buAutoNum type="alphaLcPeriod"/>
            </a:pPr>
            <a:endParaRPr lang="sv-SE" sz="1600" dirty="0">
              <a:latin typeface="Arial"/>
              <a:cs typeface="Arial"/>
            </a:endParaRPr>
          </a:p>
          <a:p>
            <a:pPr marL="800100" marR="0" lvl="1" indent="-342900" algn="just" rtl="0">
              <a:spcBef>
                <a:spcPts val="320"/>
              </a:spcBef>
              <a:spcAft>
                <a:spcPts val="0"/>
              </a:spcAft>
              <a:buClr>
                <a:schemeClr val="dk1"/>
              </a:buClr>
              <a:buSzPts val="1600"/>
              <a:buFont typeface="+mj-lt"/>
              <a:buAutoNum type="alphaLcPeriod"/>
            </a:pPr>
            <a:endParaRPr lang="en-US" sz="1600" dirty="0">
              <a:latin typeface="Arial"/>
              <a:cs typeface="Arial"/>
              <a:sym typeface="Arial"/>
            </a:endParaRPr>
          </a:p>
        </p:txBody>
      </p:sp>
      <p:pic>
        <p:nvPicPr>
          <p:cNvPr id="6" name="Picture 5">
            <a:extLst>
              <a:ext uri="{FF2B5EF4-FFF2-40B4-BE49-F238E27FC236}">
                <a16:creationId xmlns:a16="http://schemas.microsoft.com/office/drawing/2014/main" id="{0BE421EF-7884-487F-914F-D5B39E63EA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490" y="1604969"/>
            <a:ext cx="5864087" cy="3105310"/>
          </a:xfrm>
          <a:prstGeom prst="rect">
            <a:avLst/>
          </a:prstGeom>
        </p:spPr>
      </p:pic>
      <p:pic>
        <p:nvPicPr>
          <p:cNvPr id="8" name="Picture 7">
            <a:extLst>
              <a:ext uri="{FF2B5EF4-FFF2-40B4-BE49-F238E27FC236}">
                <a16:creationId xmlns:a16="http://schemas.microsoft.com/office/drawing/2014/main" id="{10F59C87-9D66-4AE3-8DB3-BED0B6AF8F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6716" y="2902226"/>
            <a:ext cx="5913121" cy="3616107"/>
          </a:xfrm>
          <a:prstGeom prst="rect">
            <a:avLst/>
          </a:prstGeom>
        </p:spPr>
      </p:pic>
    </p:spTree>
    <p:extLst>
      <p:ext uri="{BB962C8B-B14F-4D97-AF65-F5344CB8AC3E}">
        <p14:creationId xmlns:p14="http://schemas.microsoft.com/office/powerpoint/2010/main" val="3514134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66928"/>
          </a:xfrm>
          <a:solidFill>
            <a:schemeClr val="accent1">
              <a:lumMod val="40000"/>
              <a:lumOff val="60000"/>
            </a:schemeClr>
          </a:solidFill>
        </p:spPr>
        <p:txBody>
          <a:bodyPr>
            <a:normAutofit/>
          </a:bodyPr>
          <a:lstStyle/>
          <a:p>
            <a:r>
              <a:rPr lang="en-MY" sz="2800" dirty="0">
                <a:solidFill>
                  <a:srgbClr val="000000"/>
                </a:solidFill>
                <a:latin typeface="Arial"/>
                <a:cs typeface="Arial"/>
              </a:rPr>
              <a:t>KLAUSA PERUNDANGAN/AKTA/PERATURAN (JIKA BERKAITAN)</a:t>
            </a:r>
          </a:p>
        </p:txBody>
      </p:sp>
    </p:spTree>
    <p:extLst>
      <p:ext uri="{BB962C8B-B14F-4D97-AF65-F5344CB8AC3E}">
        <p14:creationId xmlns:p14="http://schemas.microsoft.com/office/powerpoint/2010/main" val="399148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0"/>
            <a:ext cx="12192000" cy="833119"/>
          </a:xfrm>
          <a:solidFill>
            <a:schemeClr val="accent1">
              <a:lumMod val="40000"/>
              <a:lumOff val="60000"/>
            </a:schemeClr>
          </a:solidFill>
        </p:spPr>
        <p:txBody>
          <a:bodyPr>
            <a:normAutofit/>
          </a:bodyPr>
          <a:lstStyle/>
          <a:p>
            <a:r>
              <a:rPr lang="en-MY" sz="2800" dirty="0">
                <a:solidFill>
                  <a:srgbClr val="000000"/>
                </a:solidFill>
                <a:latin typeface="Arial"/>
                <a:cs typeface="Arial"/>
              </a:rPr>
              <a:t>PENERANGAN KLASIFIKASI DATA/DOKUMEN TERPERINGKAT </a:t>
            </a:r>
            <a:br>
              <a:rPr lang="en-MY" sz="2800" dirty="0">
                <a:solidFill>
                  <a:srgbClr val="000000"/>
                </a:solidFill>
                <a:latin typeface="Arial"/>
                <a:cs typeface="Arial"/>
              </a:rPr>
            </a:br>
            <a:r>
              <a:rPr lang="en-MY" sz="2800" dirty="0">
                <a:solidFill>
                  <a:srgbClr val="000000"/>
                </a:solidFill>
                <a:latin typeface="Arial"/>
                <a:cs typeface="Arial"/>
              </a:rPr>
              <a:t>UNTUK RUJUKAN AGENSI </a:t>
            </a:r>
          </a:p>
        </p:txBody>
      </p:sp>
      <p:graphicFrame>
        <p:nvGraphicFramePr>
          <p:cNvPr id="4" name="Table 3">
            <a:extLst>
              <a:ext uri="{FF2B5EF4-FFF2-40B4-BE49-F238E27FC236}">
                <a16:creationId xmlns:a16="http://schemas.microsoft.com/office/drawing/2014/main" id="{604D7BEB-D535-4F20-8257-B4E6B1F22020}"/>
              </a:ext>
            </a:extLst>
          </p:cNvPr>
          <p:cNvGraphicFramePr>
            <a:graphicFrameLocks noGrp="1"/>
          </p:cNvGraphicFramePr>
          <p:nvPr>
            <p:extLst>
              <p:ext uri="{D42A27DB-BD31-4B8C-83A1-F6EECF244321}">
                <p14:modId xmlns:p14="http://schemas.microsoft.com/office/powerpoint/2010/main" val="2890714648"/>
              </p:ext>
            </p:extLst>
          </p:nvPr>
        </p:nvGraphicFramePr>
        <p:xfrm>
          <a:off x="1" y="943762"/>
          <a:ext cx="12191999" cy="5760720"/>
        </p:xfrm>
        <a:graphic>
          <a:graphicData uri="http://schemas.openxmlformats.org/drawingml/2006/table">
            <a:tbl>
              <a:tblPr firstRow="1" bandRow="1">
                <a:tableStyleId>{5C22544A-7EE6-4342-B048-85BDC9FD1C3A}</a:tableStyleId>
              </a:tblPr>
              <a:tblGrid>
                <a:gridCol w="1541416">
                  <a:extLst>
                    <a:ext uri="{9D8B030D-6E8A-4147-A177-3AD203B41FA5}">
                      <a16:colId xmlns:a16="http://schemas.microsoft.com/office/drawing/2014/main" val="1552051441"/>
                    </a:ext>
                  </a:extLst>
                </a:gridCol>
                <a:gridCol w="1428206">
                  <a:extLst>
                    <a:ext uri="{9D8B030D-6E8A-4147-A177-3AD203B41FA5}">
                      <a16:colId xmlns:a16="http://schemas.microsoft.com/office/drawing/2014/main" val="1416969216"/>
                    </a:ext>
                  </a:extLst>
                </a:gridCol>
                <a:gridCol w="4293326">
                  <a:extLst>
                    <a:ext uri="{9D8B030D-6E8A-4147-A177-3AD203B41FA5}">
                      <a16:colId xmlns:a16="http://schemas.microsoft.com/office/drawing/2014/main" val="2446770105"/>
                    </a:ext>
                  </a:extLst>
                </a:gridCol>
                <a:gridCol w="4929051">
                  <a:extLst>
                    <a:ext uri="{9D8B030D-6E8A-4147-A177-3AD203B41FA5}">
                      <a16:colId xmlns:a16="http://schemas.microsoft.com/office/drawing/2014/main" val="691169990"/>
                    </a:ext>
                  </a:extLst>
                </a:gridCol>
              </a:tblGrid>
              <a:tr h="0">
                <a:tc>
                  <a:txBody>
                    <a:bodyPr/>
                    <a:lstStyle/>
                    <a:p>
                      <a:r>
                        <a:rPr lang="en-MY" sz="1200" dirty="0">
                          <a:latin typeface="Arial" panose="020B0604020202020204" pitchFamily="34" charset="0"/>
                          <a:cs typeface="Arial" panose="020B0604020202020204" pitchFamily="34" charset="0"/>
                        </a:rPr>
                        <a:t>KLASIFIKASI MAKLUMAT</a:t>
                      </a:r>
                    </a:p>
                  </a:txBody>
                  <a:tcPr/>
                </a:tc>
                <a:tc>
                  <a:txBody>
                    <a:bodyPr/>
                    <a:lstStyle/>
                    <a:p>
                      <a:r>
                        <a:rPr lang="en-MY" sz="1200" dirty="0">
                          <a:latin typeface="Arial" panose="020B0604020202020204" pitchFamily="34" charset="0"/>
                          <a:cs typeface="Arial" panose="020B0604020202020204" pitchFamily="34" charset="0"/>
                        </a:rPr>
                        <a:t>PERINGKAT KESELAMATAN</a:t>
                      </a:r>
                    </a:p>
                  </a:txBody>
                  <a:tcPr/>
                </a:tc>
                <a:tc>
                  <a:txBody>
                    <a:bodyPr/>
                    <a:lstStyle/>
                    <a:p>
                      <a:r>
                        <a:rPr lang="en-MY" sz="1200" dirty="0">
                          <a:latin typeface="Arial" panose="020B0604020202020204" pitchFamily="34" charset="0"/>
                          <a:cs typeface="Arial" panose="020B0604020202020204" pitchFamily="34" charset="0"/>
                        </a:rPr>
                        <a:t>CATATAN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latin typeface="Arial" panose="020B0604020202020204" pitchFamily="34" charset="0"/>
                          <a:cs typeface="Arial" panose="020B0604020202020204" pitchFamily="34" charset="0"/>
                        </a:rPr>
                        <a:t>CONTOH </a:t>
                      </a:r>
                    </a:p>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Rujuk</a:t>
                      </a:r>
                      <a:r>
                        <a:rPr lang="en-MY" sz="1200" dirty="0">
                          <a:latin typeface="Arial" panose="020B0604020202020204" pitchFamily="34" charset="0"/>
                          <a:cs typeface="Arial" panose="020B0604020202020204" pitchFamily="34" charset="0"/>
                        </a:rPr>
                        <a:t> LAMPIRAN B </a:t>
                      </a:r>
                      <a:r>
                        <a:rPr lang="en-MY" sz="1200" dirty="0" err="1">
                          <a:latin typeface="Arial" panose="020B0604020202020204" pitchFamily="34" charset="0"/>
                          <a:cs typeface="Arial" panose="020B0604020202020204" pitchFamily="34" charset="0"/>
                        </a:rPr>
                        <a:t>Arahan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Keselamatan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Semakan</a:t>
                      </a:r>
                      <a:r>
                        <a:rPr lang="en-MY" sz="1200" dirty="0">
                          <a:latin typeface="Arial" panose="020B0604020202020204" pitchFamily="34" charset="0"/>
                          <a:cs typeface="Arial" panose="020B0604020202020204" pitchFamily="34" charset="0"/>
                        </a:rPr>
                        <a:t> dan </a:t>
                      </a:r>
                      <a:r>
                        <a:rPr lang="en-MY" sz="1200" dirty="0" err="1">
                          <a:latin typeface="Arial" panose="020B0604020202020204" pitchFamily="34" charset="0"/>
                          <a:cs typeface="Arial" panose="020B0604020202020204" pitchFamily="34" charset="0"/>
                        </a:rPr>
                        <a:t>Pindaan</a:t>
                      </a:r>
                      <a:r>
                        <a:rPr lang="en-MY" sz="1200" dirty="0">
                          <a:latin typeface="Arial" panose="020B0604020202020204" pitchFamily="34" charset="0"/>
                          <a:cs typeface="Arial" panose="020B0604020202020204" pitchFamily="34" charset="0"/>
                        </a:rPr>
                        <a:t> 2017)</a:t>
                      </a:r>
                    </a:p>
                  </a:txBody>
                  <a:tcPr/>
                </a:tc>
                <a:extLst>
                  <a:ext uri="{0D108BD9-81ED-4DB2-BD59-A6C34878D82A}">
                    <a16:rowId xmlns:a16="http://schemas.microsoft.com/office/drawing/2014/main" val="2217702609"/>
                  </a:ext>
                </a:extLst>
              </a:tr>
              <a:tr h="370840">
                <a:tc rowSpan="2">
                  <a:txBody>
                    <a:bodyPr/>
                    <a:lstStyle/>
                    <a:p>
                      <a:r>
                        <a:rPr lang="en-MY" sz="1200" dirty="0">
                          <a:latin typeface="Arial" panose="020B0604020202020204" pitchFamily="34" charset="0"/>
                          <a:cs typeface="Arial" panose="020B0604020202020204" pitchFamily="34" charset="0"/>
                        </a:rPr>
                        <a:t>Rasmi</a:t>
                      </a:r>
                    </a:p>
                    <a:p>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berhubungan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dengan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perkhidmatan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awam</a:t>
                      </a:r>
                      <a:endParaRPr lang="en-MY" sz="1200" dirty="0">
                        <a:latin typeface="Arial" panose="020B0604020202020204" pitchFamily="34" charset="0"/>
                        <a:cs typeface="Arial" panose="020B0604020202020204" pitchFamily="34" charset="0"/>
                      </a:endParaRPr>
                    </a:p>
                  </a:txBody>
                  <a:tcPr/>
                </a:tc>
                <a:tc>
                  <a:txBody>
                    <a:bodyPr/>
                    <a:lstStyle/>
                    <a:p>
                      <a:r>
                        <a:rPr lang="en-MY" sz="1200" b="1" dirty="0">
                          <a:latin typeface="Arial" panose="020B0604020202020204" pitchFamily="34" charset="0"/>
                          <a:cs typeface="Arial" panose="020B0604020202020204" pitchFamily="34" charset="0"/>
                        </a:rPr>
                        <a:t>Data Terbuka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latin typeface="Arial" panose="020B0604020202020204" pitchFamily="34" charset="0"/>
                          <a:cs typeface="Arial" panose="020B0604020202020204" pitchFamily="34" charset="0"/>
                        </a:rPr>
                        <a:t>Data-data yang </a:t>
                      </a:r>
                      <a:r>
                        <a:rPr lang="en-MY" sz="1200" dirty="0" err="1">
                          <a:latin typeface="Arial" panose="020B0604020202020204" pitchFamily="34" charset="0"/>
                          <a:cs typeface="Arial" panose="020B0604020202020204" pitchFamily="34" charset="0"/>
                        </a:rPr>
                        <a:t>tidak</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diberi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peringkat</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keselamatan</a:t>
                      </a:r>
                      <a:r>
                        <a:rPr lang="en-MY" sz="1200" dirty="0">
                          <a:latin typeface="Arial" panose="020B0604020202020204" pitchFamily="34" charset="0"/>
                          <a:cs typeface="Arial" panose="020B0604020202020204" pitchFamily="34" charset="0"/>
                        </a:rPr>
                        <a:t>. Data Terbuka </a:t>
                      </a:r>
                      <a:r>
                        <a:rPr lang="en-MY" sz="1200" dirty="0" err="1">
                          <a:latin typeface="Arial" panose="020B0604020202020204" pitchFamily="34" charset="0"/>
                          <a:cs typeface="Arial" panose="020B0604020202020204" pitchFamily="34" charset="0"/>
                        </a:rPr>
                        <a:t>mempunyai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maksud</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seperti</a:t>
                      </a:r>
                      <a:r>
                        <a:rPr lang="en-MY" sz="1200" dirty="0">
                          <a:latin typeface="Arial" panose="020B0604020202020204" pitchFamily="34" charset="0"/>
                          <a:cs typeface="Arial" panose="020B0604020202020204" pitchFamily="34" charset="0"/>
                        </a:rPr>
                        <a:t> yang </a:t>
                      </a:r>
                      <a:r>
                        <a:rPr lang="en-MY" sz="1200" dirty="0" err="1">
                          <a:latin typeface="Arial" panose="020B0604020202020204" pitchFamily="34" charset="0"/>
                          <a:cs typeface="Arial" panose="020B0604020202020204" pitchFamily="34" charset="0"/>
                        </a:rPr>
                        <a:t>diperjelaskan</a:t>
                      </a:r>
                      <a:r>
                        <a:rPr lang="en-MY" sz="1200" dirty="0">
                          <a:latin typeface="Arial" panose="020B0604020202020204" pitchFamily="34" charset="0"/>
                          <a:cs typeface="Arial" panose="020B0604020202020204" pitchFamily="34" charset="0"/>
                        </a:rPr>
                        <a:t> di </a:t>
                      </a:r>
                      <a:r>
                        <a:rPr lang="en-MY" sz="1200" dirty="0" err="1">
                          <a:latin typeface="Arial" panose="020B0604020202020204" pitchFamily="34" charset="0"/>
                          <a:cs typeface="Arial" panose="020B0604020202020204" pitchFamily="34" charset="0"/>
                        </a:rPr>
                        <a:t>bawah</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Pekeliling</a:t>
                      </a:r>
                      <a:r>
                        <a:rPr lang="en-MY" sz="1200" dirty="0">
                          <a:latin typeface="Arial" panose="020B0604020202020204" pitchFamily="34" charset="0"/>
                          <a:cs typeface="Arial" panose="020B0604020202020204" pitchFamily="34" charset="0"/>
                        </a:rPr>
                        <a:t> Am </a:t>
                      </a:r>
                      <a:r>
                        <a:rPr lang="en-MY" sz="1200" dirty="0" err="1">
                          <a:latin typeface="Arial" panose="020B0604020202020204" pitchFamily="34" charset="0"/>
                          <a:cs typeface="Arial" panose="020B0604020202020204" pitchFamily="34" charset="0"/>
                        </a:rPr>
                        <a:t>Bilangan</a:t>
                      </a:r>
                      <a:r>
                        <a:rPr lang="en-MY" sz="1200" dirty="0">
                          <a:latin typeface="Arial" panose="020B0604020202020204" pitchFamily="34" charset="0"/>
                          <a:cs typeface="Arial" panose="020B0604020202020204" pitchFamily="34" charset="0"/>
                        </a:rPr>
                        <a:t> 1 </a:t>
                      </a:r>
                      <a:r>
                        <a:rPr lang="en-MY" sz="1200" dirty="0" err="1">
                          <a:latin typeface="Arial" panose="020B0604020202020204" pitchFamily="34" charset="0"/>
                          <a:cs typeface="Arial" panose="020B0604020202020204" pitchFamily="34" charset="0"/>
                        </a:rPr>
                        <a:t>Tahun</a:t>
                      </a:r>
                      <a:r>
                        <a:rPr lang="en-MY" sz="1200" dirty="0">
                          <a:latin typeface="Arial" panose="020B0604020202020204" pitchFamily="34" charset="0"/>
                          <a:cs typeface="Arial" panose="020B0604020202020204" pitchFamily="34" charset="0"/>
                        </a:rPr>
                        <a:t> 2015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51427683"/>
                  </a:ext>
                </a:extLst>
              </a:tr>
              <a:tr h="274321">
                <a:tc vMerge="1">
                  <a:txBody>
                    <a:bodyPr/>
                    <a:lstStyle/>
                    <a:p>
                      <a:r>
                        <a:rPr lang="en-MY" dirty="0"/>
                        <a:t>2.</a:t>
                      </a:r>
                    </a:p>
                  </a:txBody>
                  <a:tcPr/>
                </a:tc>
                <a:tc>
                  <a:txBody>
                    <a:bodyPr/>
                    <a:lstStyle/>
                    <a:p>
                      <a:r>
                        <a:rPr lang="en-MY" sz="1200" b="1" dirty="0">
                          <a:latin typeface="Arial" panose="020B0604020202020204" pitchFamily="34" charset="0"/>
                          <a:cs typeface="Arial" panose="020B0604020202020204" pitchFamily="34" charset="0"/>
                        </a:rPr>
                        <a:t>Data </a:t>
                      </a:r>
                      <a:r>
                        <a:rPr lang="en-MY" sz="1200" b="1" dirty="0" err="1">
                          <a:latin typeface="Arial" panose="020B0604020202020204" pitchFamily="34" charset="0"/>
                          <a:cs typeface="Arial" panose="020B0604020202020204" pitchFamily="34" charset="0"/>
                        </a:rPr>
                        <a:t>Terkawal</a:t>
                      </a:r>
                      <a:endParaRPr lang="en-MY" sz="1200" b="1"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a:txBody>
                  <a:tcPr/>
                </a:tc>
                <a:tc>
                  <a:txBody>
                    <a:bodyPr/>
                    <a:lstStyle/>
                    <a:p>
                      <a:r>
                        <a:rPr lang="en-MY" sz="1200" dirty="0">
                          <a:latin typeface="Arial" panose="020B0604020202020204" pitchFamily="34" charset="0"/>
                          <a:cs typeface="Arial" panose="020B0604020202020204" pitchFamily="34" charset="0"/>
                        </a:rPr>
                        <a:t>Data-data yang </a:t>
                      </a:r>
                      <a:r>
                        <a:rPr lang="en-MY" sz="1200" dirty="0" err="1">
                          <a:latin typeface="Arial" panose="020B0604020202020204" pitchFamily="34" charset="0"/>
                          <a:cs typeface="Arial" panose="020B0604020202020204" pitchFamily="34" charset="0"/>
                        </a:rPr>
                        <a:t>mempunyai</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kawalan</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tertentu</a:t>
                      </a:r>
                      <a:r>
                        <a:rPr lang="en-MY" sz="1200" b="1" dirty="0">
                          <a:latin typeface="Arial" panose="020B0604020202020204" pitchFamily="34" charset="0"/>
                          <a:cs typeface="Arial" panose="020B0604020202020204" pitchFamily="34" charset="0"/>
                        </a:rPr>
                        <a:t> </a:t>
                      </a:r>
                      <a:r>
                        <a:rPr lang="en-MY" sz="1200" dirty="0">
                          <a:latin typeface="Arial" panose="020B0604020202020204" pitchFamily="34" charset="0"/>
                          <a:cs typeface="Arial" panose="020B0604020202020204" pitchFamily="34" charset="0"/>
                        </a:rPr>
                        <a:t>di </a:t>
                      </a:r>
                      <a:r>
                        <a:rPr lang="en-MY" sz="1200" dirty="0" err="1">
                          <a:latin typeface="Arial" panose="020B0604020202020204" pitchFamily="34" charset="0"/>
                          <a:cs typeface="Arial" panose="020B0604020202020204" pitchFamily="34" charset="0"/>
                        </a:rPr>
                        <a:t>bawah</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Akta</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Peraturan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selain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daripada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Akta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Rahsia</a:t>
                      </a:r>
                      <a:r>
                        <a:rPr lang="en-MY" sz="1200" dirty="0">
                          <a:latin typeface="Arial" panose="020B0604020202020204" pitchFamily="34" charset="0"/>
                          <a:cs typeface="Arial" panose="020B0604020202020204" pitchFamily="34" charset="0"/>
                        </a:rPr>
                        <a:t> Rasmi 1972</a:t>
                      </a:r>
                    </a:p>
                  </a:txBody>
                  <a:tcPr/>
                </a:tc>
                <a:tc>
                  <a:txBody>
                    <a:bodyPr/>
                    <a:lstStyle/>
                    <a:p>
                      <a:r>
                        <a:rPr lang="en-MY" sz="1200" dirty="0" err="1">
                          <a:latin typeface="Arial" panose="020B0604020202020204" pitchFamily="34" charset="0"/>
                          <a:cs typeface="Arial" panose="020B0604020202020204" pitchFamily="34" charset="0"/>
                        </a:rPr>
                        <a:t>Kewangan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Perubatan</a:t>
                      </a:r>
                      <a:r>
                        <a:rPr lang="en-MY" sz="1200" dirty="0">
                          <a:latin typeface="Arial" panose="020B0604020202020204" pitchFamily="34" charset="0"/>
                          <a:cs typeface="Arial" panose="020B0604020202020204" pitchFamily="34" charset="0"/>
                        </a:rPr>
                        <a:t>, Kesihatan, </a:t>
                      </a:r>
                      <a:r>
                        <a:rPr lang="en-MY" sz="1200" dirty="0" err="1">
                          <a:latin typeface="Arial" panose="020B0604020202020204" pitchFamily="34" charset="0"/>
                          <a:cs typeface="Arial" panose="020B0604020202020204" pitchFamily="34" charset="0"/>
                        </a:rPr>
                        <a:t>Akademik</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Percukaian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Perjanjian</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Kontrak</a:t>
                      </a:r>
                      <a:r>
                        <a:rPr lang="en-MY" sz="1200" dirty="0">
                          <a:latin typeface="Arial" panose="020B0604020202020204" pitchFamily="34" charset="0"/>
                          <a:cs typeface="Arial" panose="020B0604020202020204" pitchFamily="34" charset="0"/>
                        </a:rPr>
                        <a:t>, Data Kajian, </a:t>
                      </a:r>
                      <a:r>
                        <a:rPr lang="en-MY" sz="1200" dirty="0" err="1">
                          <a:latin typeface="Arial" panose="020B0604020202020204" pitchFamily="34" charset="0"/>
                          <a:cs typeface="Arial" panose="020B0604020202020204" pitchFamily="34" charset="0"/>
                        </a:rPr>
                        <a:t>Pengenalan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Peribadi</a:t>
                      </a:r>
                      <a:r>
                        <a:rPr lang="en-MY" sz="1200" dirty="0">
                          <a:latin typeface="Arial" panose="020B0604020202020204" pitchFamily="34" charset="0"/>
                          <a:cs typeface="Arial" panose="020B0604020202020204" pitchFamily="34" charset="0"/>
                        </a:rPr>
                        <a:t> (</a:t>
                      </a:r>
                      <a:r>
                        <a:rPr lang="en-MY" sz="1200" i="1" dirty="0">
                          <a:latin typeface="Arial" panose="020B0604020202020204" pitchFamily="34" charset="0"/>
                          <a:cs typeface="Arial" panose="020B0604020202020204" pitchFamily="34" charset="0"/>
                        </a:rPr>
                        <a:t>Personally Identifiable Information</a:t>
                      </a:r>
                      <a:r>
                        <a:rPr lang="en-MY" sz="1200" dirty="0">
                          <a:latin typeface="Arial" panose="020B0604020202020204" pitchFamily="34" charset="0"/>
                          <a:cs typeface="Arial" panose="020B0604020202020204" pitchFamily="34" charset="0"/>
                        </a:rPr>
                        <a:t>)</a:t>
                      </a:r>
                    </a:p>
                  </a:txBody>
                  <a:tcPr/>
                </a:tc>
                <a:extLst>
                  <a:ext uri="{0D108BD9-81ED-4DB2-BD59-A6C34878D82A}">
                    <a16:rowId xmlns:a16="http://schemas.microsoft.com/office/drawing/2014/main" val="2321158794"/>
                  </a:ext>
                </a:extLst>
              </a:tr>
              <a:tr h="370840">
                <a:tc rowSpan="4">
                  <a:txBody>
                    <a:bodyPr/>
                    <a:lstStyle/>
                    <a:p>
                      <a:r>
                        <a:rPr lang="en-MY" sz="1200" dirty="0" err="1">
                          <a:latin typeface="Arial" panose="020B0604020202020204" pitchFamily="34" charset="0"/>
                          <a:cs typeface="Arial" panose="020B0604020202020204" pitchFamily="34" charset="0"/>
                        </a:rPr>
                        <a:t>Rahsia</a:t>
                      </a:r>
                      <a:r>
                        <a:rPr lang="en-MY" sz="1200" dirty="0">
                          <a:latin typeface="Arial" panose="020B0604020202020204" pitchFamily="34" charset="0"/>
                          <a:cs typeface="Arial" panose="020B0604020202020204" pitchFamily="34" charset="0"/>
                        </a:rPr>
                        <a:t> Rasmi</a:t>
                      </a:r>
                    </a:p>
                    <a:p>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apa-apa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suratan</a:t>
                      </a:r>
                      <a:r>
                        <a:rPr lang="en-MY" sz="1200" dirty="0">
                          <a:latin typeface="Arial" panose="020B0604020202020204" pitchFamily="34" charset="0"/>
                          <a:cs typeface="Arial" panose="020B0604020202020204" pitchFamily="34" charset="0"/>
                        </a:rPr>
                        <a:t> yang </a:t>
                      </a:r>
                      <a:r>
                        <a:rPr lang="en-MY" sz="1200" dirty="0" err="1">
                          <a:latin typeface="Arial" panose="020B0604020202020204" pitchFamily="34" charset="0"/>
                          <a:cs typeface="Arial" panose="020B0604020202020204" pitchFamily="34" charset="0"/>
                        </a:rPr>
                        <a:t>dinyatakan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dalam</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Jadual</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kepada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Akta</a:t>
                      </a:r>
                      <a:r>
                        <a:rPr lang="en-MY" sz="1200" dirty="0">
                          <a:latin typeface="Arial" panose="020B0604020202020204" pitchFamily="34" charset="0"/>
                          <a:cs typeface="Arial" panose="020B0604020202020204" pitchFamily="34" charset="0"/>
                        </a:rPr>
                        <a:t> 88 dan </a:t>
                      </a:r>
                      <a:r>
                        <a:rPr lang="en-MY" sz="1200" dirty="0" err="1">
                          <a:latin typeface="Arial" panose="020B0604020202020204" pitchFamily="34" charset="0"/>
                          <a:cs typeface="Arial" panose="020B0604020202020204" pitchFamily="34" charset="0"/>
                        </a:rPr>
                        <a:t>apa-apa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maklumat</a:t>
                      </a:r>
                      <a:r>
                        <a:rPr lang="en-MY" sz="1200" dirty="0">
                          <a:latin typeface="Arial" panose="020B0604020202020204" pitchFamily="34" charset="0"/>
                          <a:cs typeface="Arial" panose="020B0604020202020204" pitchFamily="34" charset="0"/>
                        </a:rPr>
                        <a:t> dan </a:t>
                      </a:r>
                      <a:r>
                        <a:rPr lang="en-MY" sz="1200" dirty="0" err="1">
                          <a:latin typeface="Arial" panose="020B0604020202020204" pitchFamily="34" charset="0"/>
                          <a:cs typeface="Arial" panose="020B0604020202020204" pitchFamily="34" charset="0"/>
                        </a:rPr>
                        <a:t>bahan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berhubungan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dengannya</a:t>
                      </a:r>
                      <a:r>
                        <a:rPr lang="en-MY" sz="1200" dirty="0">
                          <a:latin typeface="Arial" panose="020B0604020202020204" pitchFamily="34" charset="0"/>
                          <a:cs typeface="Arial" panose="020B0604020202020204" pitchFamily="34" charset="0"/>
                        </a:rPr>
                        <a:t> dan </a:t>
                      </a:r>
                      <a:r>
                        <a:rPr lang="en-MY" sz="1200" dirty="0" err="1">
                          <a:latin typeface="Arial" panose="020B0604020202020204" pitchFamily="34" charset="0"/>
                          <a:cs typeface="Arial" panose="020B0604020202020204" pitchFamily="34" charset="0"/>
                        </a:rPr>
                        <a:t>termasuklah</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apa-apa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dokumen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rasmi</a:t>
                      </a:r>
                      <a:r>
                        <a:rPr lang="en-MY" sz="1200" dirty="0">
                          <a:latin typeface="Arial" panose="020B0604020202020204" pitchFamily="34" charset="0"/>
                          <a:cs typeface="Arial" panose="020B0604020202020204" pitchFamily="34" charset="0"/>
                        </a:rPr>
                        <a:t> yang </a:t>
                      </a:r>
                      <a:r>
                        <a:rPr lang="en-MY" sz="1200" dirty="0" err="1">
                          <a:latin typeface="Arial" panose="020B0604020202020204" pitchFamily="34" charset="0"/>
                          <a:cs typeface="Arial" panose="020B0604020202020204" pitchFamily="34" charset="0"/>
                        </a:rPr>
                        <a:t>boleh</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dikelaskan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sebagai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Rahsia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Besar</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Rahsia</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Sulit</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Terhad</a:t>
                      </a:r>
                      <a:endParaRPr lang="en-MY" sz="1200" dirty="0">
                        <a:latin typeface="Arial" panose="020B0604020202020204" pitchFamily="34" charset="0"/>
                        <a:cs typeface="Arial" panose="020B0604020202020204" pitchFamily="34" charset="0"/>
                      </a:endParaRPr>
                    </a:p>
                  </a:txBody>
                  <a:tcPr/>
                </a:tc>
                <a:tc>
                  <a:txBody>
                    <a:bodyPr/>
                    <a:lstStyle/>
                    <a:p>
                      <a:r>
                        <a:rPr lang="en-MY" sz="1200" b="1" dirty="0" err="1">
                          <a:latin typeface="Arial" panose="020B0604020202020204" pitchFamily="34" charset="0"/>
                          <a:cs typeface="Arial" panose="020B0604020202020204" pitchFamily="34" charset="0"/>
                        </a:rPr>
                        <a:t>Terhad</a:t>
                      </a:r>
                      <a:endParaRPr lang="en-MY" sz="1200" b="1" dirty="0">
                        <a:latin typeface="Arial" panose="020B0604020202020204" pitchFamily="34" charset="0"/>
                        <a:cs typeface="Arial" panose="020B0604020202020204" pitchFamily="34" charset="0"/>
                      </a:endParaRPr>
                    </a:p>
                  </a:txBody>
                  <a:tcPr/>
                </a:tc>
                <a:tc>
                  <a:txBody>
                    <a:bodyPr/>
                    <a:lstStyle/>
                    <a:p>
                      <a:r>
                        <a:rPr lang="en-MY" sz="1200" dirty="0" err="1">
                          <a:latin typeface="Arial" panose="020B0604020202020204" pitchFamily="34" charset="0"/>
                          <a:cs typeface="Arial" panose="020B0604020202020204" pitchFamily="34" charset="0"/>
                        </a:rPr>
                        <a:t>Dokumen</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maklumat</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bahan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rasmi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selain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daripada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diperingkatkan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sebagai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Rahsia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Besar</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Rahsia</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Sulit</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tetapi</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berkehendakkan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diberi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satu</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tahap</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perlindungan</a:t>
                      </a:r>
                      <a:endParaRPr lang="en-MY" sz="1200" b="1" dirty="0">
                        <a:latin typeface="Arial" panose="020B0604020202020204" pitchFamily="34" charset="0"/>
                        <a:cs typeface="Arial" panose="020B0604020202020204" pitchFamily="34" charset="0"/>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err="1">
                          <a:latin typeface="Arial" panose="020B0604020202020204" pitchFamily="34" charset="0"/>
                          <a:cs typeface="Arial" panose="020B0604020202020204" pitchFamily="34" charset="0"/>
                        </a:rPr>
                        <a:t>Buku-buku</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jabatan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bagi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maksud</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arahan</a:t>
                      </a:r>
                      <a:endParaRPr lang="en-MY" sz="1200" dirty="0">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err="1">
                          <a:latin typeface="Arial" panose="020B0604020202020204" pitchFamily="34" charset="0"/>
                          <a:cs typeface="Arial" panose="020B0604020202020204" pitchFamily="34" charset="0"/>
                        </a:rPr>
                        <a:t>Perintah-perintah</a:t>
                      </a:r>
                      <a:r>
                        <a:rPr lang="en-MY" sz="1200" dirty="0">
                          <a:latin typeface="Arial" panose="020B0604020202020204" pitchFamily="34" charset="0"/>
                          <a:cs typeface="Arial" panose="020B0604020202020204" pitchFamily="34" charset="0"/>
                        </a:rPr>
                        <a:t> dan </a:t>
                      </a:r>
                      <a:r>
                        <a:rPr lang="en-MY" sz="1200" dirty="0" err="1">
                          <a:latin typeface="Arial" panose="020B0604020202020204" pitchFamily="34" charset="0"/>
                          <a:cs typeface="Arial" panose="020B0604020202020204" pitchFamily="34" charset="0"/>
                        </a:rPr>
                        <a:t>arahan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biasa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jabatan</a:t>
                      </a:r>
                      <a:endParaRPr lang="en-MY" sz="1200" dirty="0">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err="1">
                          <a:latin typeface="Arial" panose="020B0604020202020204" pitchFamily="34" charset="0"/>
                          <a:cs typeface="Arial" panose="020B0604020202020204" pitchFamily="34" charset="0"/>
                        </a:rPr>
                        <a:t>Dokumen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mengenai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bekalan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barang</a:t>
                      </a:r>
                      <a:r>
                        <a:rPr lang="en-MY" sz="1200" dirty="0">
                          <a:latin typeface="Arial" panose="020B0604020202020204" pitchFamily="34" charset="0"/>
                          <a:cs typeface="Arial" panose="020B0604020202020204" pitchFamily="34" charset="0"/>
                        </a:rPr>
                        <a:t> &amp; </a:t>
                      </a:r>
                      <a:r>
                        <a:rPr lang="en-MY" sz="1200" dirty="0" err="1">
                          <a:latin typeface="Arial" panose="020B0604020202020204" pitchFamily="34" charset="0"/>
                          <a:cs typeface="Arial" panose="020B0604020202020204" pitchFamily="34" charset="0"/>
                        </a:rPr>
                        <a:t>alat</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kelengkapan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tentera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atau</a:t>
                      </a:r>
                      <a:r>
                        <a:rPr lang="en-MY" sz="1200" dirty="0">
                          <a:latin typeface="Arial" panose="020B0604020202020204" pitchFamily="34" charset="0"/>
                          <a:cs typeface="Arial" panose="020B0604020202020204" pitchFamily="34" charset="0"/>
                        </a:rPr>
                        <a:t> polis</a:t>
                      </a:r>
                    </a:p>
                  </a:txBody>
                  <a:tcPr/>
                </a:tc>
                <a:extLst>
                  <a:ext uri="{0D108BD9-81ED-4DB2-BD59-A6C34878D82A}">
                    <a16:rowId xmlns:a16="http://schemas.microsoft.com/office/drawing/2014/main" val="2305753441"/>
                  </a:ext>
                </a:extLst>
              </a:tr>
              <a:tr h="370840">
                <a:tc vMerge="1">
                  <a:txBody>
                    <a:bodyPr/>
                    <a:lstStyle/>
                    <a:p>
                      <a:endParaRPr lang="en-MY" dirty="0"/>
                    </a:p>
                  </a:txBody>
                  <a:tcPr/>
                </a:tc>
                <a:tc>
                  <a:txBody>
                    <a:bodyPr/>
                    <a:lstStyle/>
                    <a:p>
                      <a:r>
                        <a:rPr lang="en-MY" sz="1200" b="1" dirty="0" err="1">
                          <a:latin typeface="Arial" panose="020B0604020202020204" pitchFamily="34" charset="0"/>
                          <a:cs typeface="Arial" panose="020B0604020202020204" pitchFamily="34" charset="0"/>
                        </a:rPr>
                        <a:t>Sulit</a:t>
                      </a:r>
                      <a:endParaRPr lang="en-MY" sz="1200" b="1"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err="1">
                          <a:latin typeface="Arial" panose="020B0604020202020204" pitchFamily="34" charset="0"/>
                          <a:cs typeface="Arial" panose="020B0604020202020204" pitchFamily="34" charset="0"/>
                        </a:rPr>
                        <a:t>Dokumen</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maklumat</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bahan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rasmi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jika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didedahkan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tanpa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kebenaran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walaupun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tidak</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membahayakan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keselamatan</a:t>
                      </a:r>
                      <a:r>
                        <a:rPr lang="en-MY" sz="1200" dirty="0">
                          <a:latin typeface="Arial" panose="020B0604020202020204" pitchFamily="34" charset="0"/>
                          <a:cs typeface="Arial" panose="020B0604020202020204" pitchFamily="34" charset="0"/>
                        </a:rPr>
                        <a:t> Negara </a:t>
                      </a:r>
                      <a:r>
                        <a:rPr lang="en-MY" sz="1200" dirty="0" err="1">
                          <a:latin typeface="Arial" panose="020B0604020202020204" pitchFamily="34" charset="0"/>
                          <a:cs typeface="Arial" panose="020B0604020202020204" pitchFamily="34" charset="0"/>
                        </a:rPr>
                        <a:t>tetapi</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memudaratkan</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kepentingan</a:t>
                      </a:r>
                      <a:r>
                        <a:rPr lang="en-MY" sz="1200" b="1"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atau</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martabat</a:t>
                      </a:r>
                      <a:r>
                        <a:rPr lang="en-MY" sz="1200" b="1" dirty="0">
                          <a:latin typeface="Arial" panose="020B0604020202020204" pitchFamily="34" charset="0"/>
                          <a:cs typeface="Arial" panose="020B0604020202020204" pitchFamily="34" charset="0"/>
                        </a:rPr>
                        <a:t> Malaysia/Kerajaan/orang </a:t>
                      </a:r>
                      <a:r>
                        <a:rPr lang="en-MY" sz="1200" b="1" dirty="0" err="1">
                          <a:latin typeface="Arial" panose="020B0604020202020204" pitchFamily="34" charset="0"/>
                          <a:cs typeface="Arial" panose="020B0604020202020204" pitchFamily="34" charset="0"/>
                        </a:rPr>
                        <a:t>perseorangan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atau</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menyebabkan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keadaan</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memalukan</a:t>
                      </a:r>
                      <a:r>
                        <a:rPr lang="en-MY" sz="1200" b="1" dirty="0">
                          <a:latin typeface="Arial" panose="020B0604020202020204" pitchFamily="34" charset="0"/>
                          <a:cs typeface="Arial" panose="020B0604020202020204" pitchFamily="34" charset="0"/>
                        </a:rPr>
                        <a:t>/</a:t>
                      </a:r>
                      <a:r>
                        <a:rPr lang="en-MY" sz="1200" b="1" dirty="0" err="1">
                          <a:latin typeface="Arial" panose="020B0604020202020204" pitchFamily="34" charset="0"/>
                          <a:cs typeface="Arial" panose="020B0604020202020204" pitchFamily="34" charset="0"/>
                        </a:rPr>
                        <a:t>kesusahan</a:t>
                      </a:r>
                      <a:r>
                        <a:rPr lang="en-MY" sz="1200" b="1"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kepada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pentadbiran</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menguntungkan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kuasa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asing</a:t>
                      </a:r>
                      <a:endParaRPr lang="en-MY" sz="1200" dirty="0">
                        <a:latin typeface="Arial" panose="020B0604020202020204" pitchFamily="34" charset="0"/>
                        <a:cs typeface="Arial" panose="020B0604020202020204" pitchFamily="34" charset="0"/>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err="1">
                          <a:latin typeface="Arial" panose="020B0604020202020204" pitchFamily="34" charset="0"/>
                          <a:cs typeface="Arial" panose="020B0604020202020204" pitchFamily="34" charset="0"/>
                        </a:rPr>
                        <a:t>Laporan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perisikan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biasa</a:t>
                      </a:r>
                      <a:endParaRPr lang="en-MY" sz="1200" dirty="0">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a:latin typeface="Arial" panose="020B0604020202020204" pitchFamily="34" charset="0"/>
                          <a:cs typeface="Arial" panose="020B0604020202020204" pitchFamily="34" charset="0"/>
                        </a:rPr>
                        <a:t>Maklumat </a:t>
                      </a:r>
                      <a:r>
                        <a:rPr lang="en-MY" sz="1200" dirty="0" err="1">
                          <a:latin typeface="Arial" panose="020B0604020202020204" pitchFamily="34" charset="0"/>
                          <a:cs typeface="Arial" panose="020B0604020202020204" pitchFamily="34" charset="0"/>
                        </a:rPr>
                        <a:t>teknik</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latihan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tentera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atau</a:t>
                      </a:r>
                      <a:r>
                        <a:rPr lang="en-MY" sz="1200" dirty="0">
                          <a:latin typeface="Arial" panose="020B0604020202020204" pitchFamily="34" charset="0"/>
                          <a:cs typeface="Arial" panose="020B0604020202020204" pitchFamily="34" charset="0"/>
                        </a:rPr>
                        <a:t> polis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a:latin typeface="Arial" panose="020B0604020202020204" pitchFamily="34" charset="0"/>
                          <a:cs typeface="Arial" panose="020B0604020202020204" pitchFamily="34" charset="0"/>
                        </a:rPr>
                        <a:t>Maklumat yang </a:t>
                      </a:r>
                      <a:r>
                        <a:rPr lang="en-MY" sz="1200" dirty="0" err="1">
                          <a:latin typeface="Arial" panose="020B0604020202020204" pitchFamily="34" charset="0"/>
                          <a:cs typeface="Arial" panose="020B0604020202020204" pitchFamily="34" charset="0"/>
                        </a:rPr>
                        <a:t>boleh</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menyebabkan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keadaan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memalukan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atau</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kesusahan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kepada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pentadbiran</a:t>
                      </a:r>
                      <a:r>
                        <a:rPr lang="en-MY" sz="1200" dirty="0">
                          <a:latin typeface="Arial" panose="020B0604020202020204" pitchFamily="34" charset="0"/>
                          <a:cs typeface="Arial" panose="020B0604020202020204" pitchFamily="34" charset="0"/>
                        </a:rPr>
                        <a:t> dan Kerajaan</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a:latin typeface="Arial" panose="020B0604020202020204" pitchFamily="34" charset="0"/>
                          <a:cs typeface="Arial" panose="020B0604020202020204" pitchFamily="34" charset="0"/>
                        </a:rPr>
                        <a:t>Maklumat yang </a:t>
                      </a:r>
                      <a:r>
                        <a:rPr lang="en-MY" sz="1200" dirty="0" err="1">
                          <a:latin typeface="Arial" panose="020B0604020202020204" pitchFamily="34" charset="0"/>
                          <a:cs typeface="Arial" panose="020B0604020202020204" pitchFamily="34" charset="0"/>
                        </a:rPr>
                        <a:t>mungkin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membolehkan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faedah</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kewangan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daripadanya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jika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terdedah</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sebelum</a:t>
                      </a:r>
                      <a:r>
                        <a:rPr lang="en-MY" sz="1200" dirty="0">
                          <a:latin typeface="Arial" panose="020B0604020202020204" pitchFamily="34" charset="0"/>
                          <a:cs typeface="Arial" panose="020B0604020202020204" pitchFamily="34" charset="0"/>
                        </a:rPr>
                        <a:t> masa</a:t>
                      </a:r>
                    </a:p>
                  </a:txBody>
                  <a:tcPr/>
                </a:tc>
                <a:extLst>
                  <a:ext uri="{0D108BD9-81ED-4DB2-BD59-A6C34878D82A}">
                    <a16:rowId xmlns:a16="http://schemas.microsoft.com/office/drawing/2014/main" val="2239167960"/>
                  </a:ext>
                </a:extLst>
              </a:tr>
              <a:tr h="370840">
                <a:tc vMerge="1">
                  <a:txBody>
                    <a:bodyPr/>
                    <a:lstStyle/>
                    <a:p>
                      <a:endParaRPr lang="en-MY" dirty="0"/>
                    </a:p>
                  </a:txBody>
                  <a:tcPr/>
                </a:tc>
                <a:tc>
                  <a:txBody>
                    <a:bodyPr/>
                    <a:lstStyle/>
                    <a:p>
                      <a:r>
                        <a:rPr lang="en-MY" sz="1200" b="1" dirty="0" err="1">
                          <a:latin typeface="Arial" panose="020B0604020202020204" pitchFamily="34" charset="0"/>
                          <a:cs typeface="Arial" panose="020B0604020202020204" pitchFamily="34" charset="0"/>
                        </a:rPr>
                        <a:t>Rahsia</a:t>
                      </a:r>
                      <a:endParaRPr lang="en-MY" sz="1200" b="1" dirty="0">
                        <a:latin typeface="Arial" panose="020B0604020202020204" pitchFamily="34" charset="0"/>
                        <a:cs typeface="Arial" panose="020B0604020202020204" pitchFamily="34" charset="0"/>
                      </a:endParaRPr>
                    </a:p>
                  </a:txBody>
                  <a:tcPr/>
                </a:tc>
                <a:tc>
                  <a:txBody>
                    <a:bodyPr/>
                    <a:lstStyle/>
                    <a:p>
                      <a:r>
                        <a:rPr lang="en-MY" sz="1200" dirty="0" err="1">
                          <a:latin typeface="Arial" panose="020B0604020202020204" pitchFamily="34" charset="0"/>
                          <a:cs typeface="Arial" panose="020B0604020202020204" pitchFamily="34" charset="0"/>
                        </a:rPr>
                        <a:t>Dokumen</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maklumat</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bahan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rasmi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jika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didedahkan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tanpa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kebenaran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akan</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membahayakan</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keselamatan</a:t>
                      </a:r>
                      <a:r>
                        <a:rPr lang="en-MY" sz="1200" b="1" dirty="0">
                          <a:latin typeface="Arial" panose="020B0604020202020204" pitchFamily="34" charset="0"/>
                          <a:cs typeface="Arial" panose="020B0604020202020204" pitchFamily="34" charset="0"/>
                        </a:rPr>
                        <a:t> Negara</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menyebabkan</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kerosakan</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besar</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kepada</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kepentingan</a:t>
                      </a:r>
                      <a:r>
                        <a:rPr lang="en-MY" sz="1200" b="1" dirty="0">
                          <a:latin typeface="Arial" panose="020B0604020202020204" pitchFamily="34" charset="0"/>
                          <a:cs typeface="Arial" panose="020B0604020202020204" pitchFamily="34" charset="0"/>
                        </a:rPr>
                        <a:t> </a:t>
                      </a:r>
                      <a:r>
                        <a:rPr lang="en-MY" sz="1200" dirty="0">
                          <a:latin typeface="Arial" panose="020B0604020202020204" pitchFamily="34" charset="0"/>
                          <a:cs typeface="Arial" panose="020B0604020202020204" pitchFamily="34" charset="0"/>
                        </a:rPr>
                        <a:t>&amp; </a:t>
                      </a:r>
                      <a:r>
                        <a:rPr lang="en-MY" sz="1200" b="1" dirty="0" err="1">
                          <a:latin typeface="Arial" panose="020B0604020202020204" pitchFamily="34" charset="0"/>
                          <a:cs typeface="Arial" panose="020B0604020202020204" pitchFamily="34" charset="0"/>
                        </a:rPr>
                        <a:t>martabat</a:t>
                      </a:r>
                      <a:r>
                        <a:rPr lang="en-MY" sz="1200" dirty="0">
                          <a:latin typeface="Arial" panose="020B0604020202020204" pitchFamily="34" charset="0"/>
                          <a:cs typeface="Arial" panose="020B0604020202020204" pitchFamily="34" charset="0"/>
                        </a:rPr>
                        <a:t> Malaysia </a:t>
                      </a:r>
                      <a:r>
                        <a:rPr lang="en-MY" sz="1200" dirty="0" err="1">
                          <a:latin typeface="Arial" panose="020B0604020202020204" pitchFamily="34" charset="0"/>
                          <a:cs typeface="Arial" panose="020B0604020202020204" pitchFamily="34" charset="0"/>
                        </a:rPr>
                        <a:t>atau</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memberi</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keuntungan</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besar</a:t>
                      </a:r>
                      <a:r>
                        <a:rPr lang="en-MY" sz="1200" b="1"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kepada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kuasa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asing</a:t>
                      </a:r>
                      <a:endParaRPr lang="en-MY" sz="1200" dirty="0">
                        <a:latin typeface="Arial" panose="020B0604020202020204" pitchFamily="34" charset="0"/>
                        <a:cs typeface="Arial" panose="020B0604020202020204" pitchFamily="34" charset="0"/>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err="1">
                          <a:latin typeface="Arial" panose="020B0604020202020204" pitchFamily="34" charset="0"/>
                          <a:cs typeface="Arial" panose="020B0604020202020204" pitchFamily="34" charset="0"/>
                        </a:rPr>
                        <a:t>Arahan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perwakilan</a:t>
                      </a:r>
                      <a:r>
                        <a:rPr lang="en-MY" sz="1200" dirty="0">
                          <a:latin typeface="Arial" panose="020B0604020202020204" pitchFamily="34" charset="0"/>
                          <a:cs typeface="Arial" panose="020B0604020202020204" pitchFamily="34" charset="0"/>
                        </a:rPr>
                        <a:t> dan </a:t>
                      </a:r>
                      <a:r>
                        <a:rPr lang="en-MY" sz="1200" dirty="0" err="1">
                          <a:latin typeface="Arial" panose="020B0604020202020204" pitchFamily="34" charset="0"/>
                          <a:cs typeface="Arial" panose="020B0604020202020204" pitchFamily="34" charset="0"/>
                        </a:rPr>
                        <a:t>perundangan</a:t>
                      </a:r>
                      <a:r>
                        <a:rPr lang="en-MY" sz="1200" dirty="0">
                          <a:latin typeface="Arial" panose="020B0604020202020204" pitchFamily="34" charset="0"/>
                          <a:cs typeface="Arial" panose="020B0604020202020204" pitchFamily="34" charset="0"/>
                        </a:rPr>
                        <a:t> Malaysia</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a:latin typeface="Arial" panose="020B0604020202020204" pitchFamily="34" charset="0"/>
                          <a:cs typeface="Arial" panose="020B0604020202020204" pitchFamily="34" charset="0"/>
                        </a:rPr>
                        <a:t>Maklumat </a:t>
                      </a:r>
                      <a:r>
                        <a:rPr lang="en-MY" sz="1200" dirty="0" err="1">
                          <a:latin typeface="Arial" panose="020B0604020202020204" pitchFamily="34" charset="0"/>
                          <a:cs typeface="Arial" panose="020B0604020202020204" pitchFamily="34" charset="0"/>
                        </a:rPr>
                        <a:t>pemasangan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tentera</a:t>
                      </a:r>
                      <a:endParaRPr lang="en-MY" sz="1200" dirty="0">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a:latin typeface="Arial" panose="020B0604020202020204" pitchFamily="34" charset="0"/>
                          <a:cs typeface="Arial" panose="020B0604020202020204" pitchFamily="34" charset="0"/>
                        </a:rPr>
                        <a:t>Maklumat </a:t>
                      </a:r>
                      <a:r>
                        <a:rPr lang="en-MY" sz="1200" dirty="0" err="1">
                          <a:latin typeface="Arial" panose="020B0604020202020204" pitchFamily="34" charset="0"/>
                          <a:cs typeface="Arial" panose="020B0604020202020204" pitchFamily="34" charset="0"/>
                        </a:rPr>
                        <a:t>pertubuhan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subversif</a:t>
                      </a:r>
                      <a:r>
                        <a:rPr lang="en-MY" sz="1200" dirty="0">
                          <a:latin typeface="Arial" panose="020B0604020202020204" pitchFamily="34" charset="0"/>
                          <a:cs typeface="Arial" panose="020B0604020202020204" pitchFamily="34" charset="0"/>
                        </a:rPr>
                        <a:t> &amp; </a:t>
                      </a:r>
                      <a:r>
                        <a:rPr lang="en-MY" sz="1200" dirty="0" err="1">
                          <a:latin typeface="Arial" panose="020B0604020202020204" pitchFamily="34" charset="0"/>
                          <a:cs typeface="Arial" panose="020B0604020202020204" pitchFamily="34" charset="0"/>
                        </a:rPr>
                        <a:t>kegiatan-kegiatannya</a:t>
                      </a:r>
                      <a:endParaRPr lang="en-MY" sz="1200" dirty="0">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a:latin typeface="Arial" panose="020B0604020202020204" pitchFamily="34" charset="0"/>
                          <a:cs typeface="Arial" panose="020B0604020202020204" pitchFamily="34" charset="0"/>
                        </a:rPr>
                        <a:t>Maklumat </a:t>
                      </a:r>
                      <a:r>
                        <a:rPr lang="en-MY" sz="1200" dirty="0" err="1">
                          <a:latin typeface="Arial" panose="020B0604020202020204" pitchFamily="34" charset="0"/>
                          <a:cs typeface="Arial" panose="020B0604020202020204" pitchFamily="34" charset="0"/>
                        </a:rPr>
                        <a:t>antara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jabatan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mengenai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dasar-dasar</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penting</a:t>
                      </a:r>
                      <a:endParaRPr lang="en-MY"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87511610"/>
                  </a:ext>
                </a:extLst>
              </a:tr>
              <a:tr h="370840">
                <a:tc vMerge="1">
                  <a:txBody>
                    <a:bodyPr/>
                    <a:lstStyle/>
                    <a:p>
                      <a:endParaRPr lang="en-MY" dirty="0"/>
                    </a:p>
                  </a:txBody>
                  <a:tcPr/>
                </a:tc>
                <a:tc>
                  <a:txBody>
                    <a:bodyPr/>
                    <a:lstStyle/>
                    <a:p>
                      <a:r>
                        <a:rPr lang="en-MY" sz="1200" b="1" dirty="0" err="1">
                          <a:latin typeface="Arial" panose="020B0604020202020204" pitchFamily="34" charset="0"/>
                          <a:cs typeface="Arial" panose="020B0604020202020204" pitchFamily="34" charset="0"/>
                        </a:rPr>
                        <a:t>Rahsia</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Besar</a:t>
                      </a:r>
                      <a:endParaRPr lang="en-MY" sz="1200" b="1" dirty="0">
                        <a:latin typeface="Arial" panose="020B0604020202020204" pitchFamily="34" charset="0"/>
                        <a:cs typeface="Arial" panose="020B0604020202020204" pitchFamily="34" charset="0"/>
                      </a:endParaRPr>
                    </a:p>
                  </a:txBody>
                  <a:tcPr/>
                </a:tc>
                <a:tc>
                  <a:txBody>
                    <a:bodyPr/>
                    <a:lstStyle/>
                    <a:p>
                      <a:r>
                        <a:rPr lang="en-MY" sz="1200" dirty="0" err="1">
                          <a:latin typeface="Arial" panose="020B0604020202020204" pitchFamily="34" charset="0"/>
                          <a:cs typeface="Arial" panose="020B0604020202020204" pitchFamily="34" charset="0"/>
                        </a:rPr>
                        <a:t>Dokumen</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maklumat</a:t>
                      </a:r>
                      <a:r>
                        <a:rPr lang="en-MY" sz="1200" dirty="0">
                          <a:latin typeface="Arial" panose="020B0604020202020204" pitchFamily="34" charset="0"/>
                          <a:cs typeface="Arial" panose="020B0604020202020204" pitchFamily="34" charset="0"/>
                        </a:rPr>
                        <a:t>/</a:t>
                      </a:r>
                      <a:r>
                        <a:rPr lang="en-MY" sz="1200" dirty="0" err="1">
                          <a:latin typeface="Arial" panose="020B0604020202020204" pitchFamily="34" charset="0"/>
                          <a:cs typeface="Arial" panose="020B0604020202020204" pitchFamily="34" charset="0"/>
                        </a:rPr>
                        <a:t>bahan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rasmi</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jika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didedahkan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tanpa</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kebenaran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akan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menyebabkan</a:t>
                      </a:r>
                      <a:r>
                        <a:rPr lang="en-MY" sz="1200"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kerosakan</a:t>
                      </a:r>
                      <a:r>
                        <a:rPr lang="en-MY" sz="1200" b="1" dirty="0">
                          <a:latin typeface="Arial" panose="020B0604020202020204" pitchFamily="34" charset="0"/>
                          <a:cs typeface="Arial" panose="020B0604020202020204" pitchFamily="34" charset="0"/>
                        </a:rPr>
                        <a:t> </a:t>
                      </a:r>
                      <a:r>
                        <a:rPr lang="en-MY" sz="1200" b="1" dirty="0" err="1">
                          <a:latin typeface="Arial" panose="020B0604020202020204" pitchFamily="34" charset="0"/>
                          <a:cs typeface="Arial" panose="020B0604020202020204" pitchFamily="34" charset="0"/>
                        </a:rPr>
                        <a:t>besar</a:t>
                      </a:r>
                      <a:r>
                        <a:rPr lang="en-MY" sz="1200" b="1"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kepada</a:t>
                      </a:r>
                      <a:r>
                        <a:rPr lang="en-MY" sz="1200" dirty="0">
                          <a:latin typeface="Arial" panose="020B0604020202020204" pitchFamily="34" charset="0"/>
                          <a:cs typeface="Arial" panose="020B0604020202020204" pitchFamily="34" charset="0"/>
                        </a:rPr>
                        <a:t> Malaysia</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err="1">
                          <a:latin typeface="Arial" panose="020B0604020202020204" pitchFamily="34" charset="0"/>
                          <a:cs typeface="Arial" panose="020B0604020202020204" pitchFamily="34" charset="0"/>
                        </a:rPr>
                        <a:t>Kertas</a:t>
                      </a:r>
                      <a:r>
                        <a:rPr lang="en-MY" sz="1200" dirty="0">
                          <a:latin typeface="Arial" panose="020B0604020202020204" pitchFamily="34" charset="0"/>
                          <a:cs typeface="Arial" panose="020B0604020202020204" pitchFamily="34" charset="0"/>
                        </a:rPr>
                        <a:t> Jemaah Menteri</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a:latin typeface="Arial" panose="020B0604020202020204" pitchFamily="34" charset="0"/>
                          <a:cs typeface="Arial" panose="020B0604020202020204" pitchFamily="34" charset="0"/>
                        </a:rPr>
                        <a:t>Maklumat </a:t>
                      </a:r>
                      <a:r>
                        <a:rPr lang="en-MY" sz="1200" dirty="0" err="1">
                          <a:latin typeface="Arial" panose="020B0604020202020204" pitchFamily="34" charset="0"/>
                          <a:cs typeface="Arial" panose="020B0604020202020204" pitchFamily="34" charset="0"/>
                        </a:rPr>
                        <a:t>perancangan</a:t>
                      </a:r>
                      <a:r>
                        <a:rPr lang="en-MY" sz="1200" dirty="0">
                          <a:latin typeface="Arial" panose="020B0604020202020204" pitchFamily="34" charset="0"/>
                          <a:cs typeface="Arial" panose="020B0604020202020204" pitchFamily="34" charset="0"/>
                        </a:rPr>
                        <a:t> dan </a:t>
                      </a:r>
                      <a:r>
                        <a:rPr lang="en-MY" sz="1200" dirty="0" err="1">
                          <a:latin typeface="Arial" panose="020B0604020202020204" pitchFamily="34" charset="0"/>
                          <a:cs typeface="Arial" panose="020B0604020202020204" pitchFamily="34" charset="0"/>
                        </a:rPr>
                        <a:t>penempatan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barisan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peperangan</a:t>
                      </a:r>
                      <a:endParaRPr lang="en-MY" sz="1200" dirty="0">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a:latin typeface="Arial" panose="020B0604020202020204" pitchFamily="34" charset="0"/>
                          <a:cs typeface="Arial" panose="020B0604020202020204" pitchFamily="34" charset="0"/>
                        </a:rPr>
                        <a:t>Maklumat </a:t>
                      </a:r>
                      <a:r>
                        <a:rPr lang="en-MY" sz="1200" dirty="0" err="1">
                          <a:latin typeface="Arial" panose="020B0604020202020204" pitchFamily="34" charset="0"/>
                          <a:cs typeface="Arial" panose="020B0604020202020204" pitchFamily="34" charset="0"/>
                        </a:rPr>
                        <a:t>pertahanan</a:t>
                      </a:r>
                      <a:r>
                        <a:rPr lang="en-MY" sz="1200" dirty="0">
                          <a:latin typeface="Arial" panose="020B0604020202020204" pitchFamily="34" charset="0"/>
                          <a:cs typeface="Arial" panose="020B0604020202020204" pitchFamily="34" charset="0"/>
                        </a:rPr>
                        <a:t> &amp; </a:t>
                      </a:r>
                      <a:r>
                        <a:rPr lang="en-MY" sz="1200" dirty="0" err="1">
                          <a:latin typeface="Arial" panose="020B0604020202020204" pitchFamily="34" charset="0"/>
                          <a:cs typeface="Arial" panose="020B0604020202020204" pitchFamily="34" charset="0"/>
                        </a:rPr>
                        <a:t>perdagangan</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antarabangsa</a:t>
                      </a:r>
                      <a:endParaRPr lang="en-MY" sz="1200" dirty="0">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200" dirty="0">
                          <a:latin typeface="Arial" panose="020B0604020202020204" pitchFamily="34" charset="0"/>
                          <a:cs typeface="Arial" panose="020B0604020202020204" pitchFamily="34" charset="0"/>
                        </a:rPr>
                        <a:t>Maklumat </a:t>
                      </a:r>
                      <a:r>
                        <a:rPr lang="en-MY" sz="1200" dirty="0" err="1">
                          <a:latin typeface="Arial" panose="020B0604020202020204" pitchFamily="34" charset="0"/>
                          <a:cs typeface="Arial" panose="020B0604020202020204" pitchFamily="34" charset="0"/>
                        </a:rPr>
                        <a:t>pertubuhan</a:t>
                      </a:r>
                      <a:r>
                        <a:rPr lang="en-MY" sz="1200" dirty="0">
                          <a:latin typeface="Arial" panose="020B0604020202020204" pitchFamily="34" charset="0"/>
                          <a:cs typeface="Arial" panose="020B0604020202020204" pitchFamily="34" charset="0"/>
                        </a:rPr>
                        <a:t> dan </a:t>
                      </a:r>
                      <a:r>
                        <a:rPr lang="en-MY" sz="1200" dirty="0" err="1">
                          <a:latin typeface="Arial" panose="020B0604020202020204" pitchFamily="34" charset="0"/>
                          <a:cs typeface="Arial" panose="020B0604020202020204" pitchFamily="34" charset="0"/>
                        </a:rPr>
                        <a:t>kaedah</a:t>
                      </a:r>
                      <a:r>
                        <a:rPr lang="en-MY" sz="1200" dirty="0">
                          <a:latin typeface="Arial" panose="020B0604020202020204" pitchFamily="34" charset="0"/>
                          <a:cs typeface="Arial" panose="020B0604020202020204" pitchFamily="34" charset="0"/>
                        </a:rPr>
                        <a:t> </a:t>
                      </a:r>
                      <a:r>
                        <a:rPr lang="en-MY" sz="1200" dirty="0" err="1">
                          <a:latin typeface="Arial" panose="020B0604020202020204" pitchFamily="34" charset="0"/>
                          <a:cs typeface="Arial" panose="020B0604020202020204" pitchFamily="34" charset="0"/>
                        </a:rPr>
                        <a:t>perisikan</a:t>
                      </a:r>
                      <a:r>
                        <a:rPr lang="en-MY" sz="1200" dirty="0">
                          <a:latin typeface="Arial" panose="020B0604020202020204" pitchFamily="34" charset="0"/>
                          <a:cs typeface="Arial" panose="020B0604020202020204" pitchFamily="34" charset="0"/>
                        </a:rPr>
                        <a:t> negara</a:t>
                      </a:r>
                    </a:p>
                  </a:txBody>
                  <a:tcPr/>
                </a:tc>
                <a:extLst>
                  <a:ext uri="{0D108BD9-81ED-4DB2-BD59-A6C34878D82A}">
                    <a16:rowId xmlns:a16="http://schemas.microsoft.com/office/drawing/2014/main" val="1118339200"/>
                  </a:ext>
                </a:extLst>
              </a:tr>
            </a:tbl>
          </a:graphicData>
        </a:graphic>
      </p:graphicFrame>
    </p:spTree>
    <p:extLst>
      <p:ext uri="{BB962C8B-B14F-4D97-AF65-F5344CB8AC3E}">
        <p14:creationId xmlns:p14="http://schemas.microsoft.com/office/powerpoint/2010/main" val="64890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0"/>
            <a:ext cx="12192000" cy="833119"/>
          </a:xfrm>
          <a:solidFill>
            <a:schemeClr val="accent1">
              <a:lumMod val="40000"/>
              <a:lumOff val="60000"/>
            </a:schemeClr>
          </a:solidFill>
        </p:spPr>
        <p:txBody>
          <a:bodyPr>
            <a:noAutofit/>
          </a:bodyPr>
          <a:lstStyle/>
          <a:p>
            <a:r>
              <a:rPr lang="en-MY" sz="2800" dirty="0">
                <a:solidFill>
                  <a:srgbClr val="000000"/>
                </a:solidFill>
                <a:latin typeface="Arial"/>
                <a:cs typeface="Arial"/>
              </a:rPr>
              <a:t>PENERANGAN KLASIFIKASI DATA (DALAM/LUAR JADUAL) </a:t>
            </a:r>
            <a:br>
              <a:rPr lang="en-MY" sz="2800" dirty="0">
                <a:solidFill>
                  <a:srgbClr val="000000"/>
                </a:solidFill>
                <a:latin typeface="Arial"/>
                <a:cs typeface="Arial"/>
              </a:rPr>
            </a:br>
            <a:r>
              <a:rPr lang="en-MY" sz="2800" dirty="0">
                <a:solidFill>
                  <a:srgbClr val="000000"/>
                </a:solidFill>
                <a:latin typeface="Arial"/>
                <a:cs typeface="Arial"/>
              </a:rPr>
              <a:t>UNTUK RUJUKAN AGENSI</a:t>
            </a:r>
          </a:p>
        </p:txBody>
      </p:sp>
      <p:graphicFrame>
        <p:nvGraphicFramePr>
          <p:cNvPr id="22" name="Table 21">
            <a:extLst>
              <a:ext uri="{FF2B5EF4-FFF2-40B4-BE49-F238E27FC236}">
                <a16:creationId xmlns:a16="http://schemas.microsoft.com/office/drawing/2014/main" id="{E02F78F7-7A70-4803-969E-6FB9D4D9B9C8}"/>
              </a:ext>
            </a:extLst>
          </p:cNvPr>
          <p:cNvGraphicFramePr>
            <a:graphicFrameLocks noGrp="1"/>
          </p:cNvGraphicFramePr>
          <p:nvPr>
            <p:extLst>
              <p:ext uri="{D42A27DB-BD31-4B8C-83A1-F6EECF244321}">
                <p14:modId xmlns:p14="http://schemas.microsoft.com/office/powerpoint/2010/main" val="2855631783"/>
              </p:ext>
            </p:extLst>
          </p:nvPr>
        </p:nvGraphicFramePr>
        <p:xfrm>
          <a:off x="771770" y="1191061"/>
          <a:ext cx="10201305" cy="4023360"/>
        </p:xfrm>
        <a:graphic>
          <a:graphicData uri="http://schemas.openxmlformats.org/drawingml/2006/table">
            <a:tbl>
              <a:tblPr firstRow="1" bandRow="1">
                <a:tableStyleId>{5C22544A-7EE6-4342-B048-85BDC9FD1C3A}</a:tableStyleId>
              </a:tblPr>
              <a:tblGrid>
                <a:gridCol w="4762196">
                  <a:extLst>
                    <a:ext uri="{9D8B030D-6E8A-4147-A177-3AD203B41FA5}">
                      <a16:colId xmlns:a16="http://schemas.microsoft.com/office/drawing/2014/main" val="924560887"/>
                    </a:ext>
                  </a:extLst>
                </a:gridCol>
                <a:gridCol w="5439109">
                  <a:extLst>
                    <a:ext uri="{9D8B030D-6E8A-4147-A177-3AD203B41FA5}">
                      <a16:colId xmlns:a16="http://schemas.microsoft.com/office/drawing/2014/main" val="788692527"/>
                    </a:ext>
                  </a:extLst>
                </a:gridCol>
              </a:tblGrid>
              <a:tr h="370840">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DALAM JADUAL</a:t>
                      </a:r>
                    </a:p>
                  </a:txBody>
                  <a:tcPr/>
                </a:tc>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LUAR JADUAL</a:t>
                      </a:r>
                    </a:p>
                  </a:txBody>
                  <a:tcPr/>
                </a:tc>
                <a:extLst>
                  <a:ext uri="{0D108BD9-81ED-4DB2-BD59-A6C34878D82A}">
                    <a16:rowId xmlns:a16="http://schemas.microsoft.com/office/drawing/2014/main" val="1883680501"/>
                  </a:ext>
                </a:extLst>
              </a:tr>
              <a:tr h="370840">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Keputusan </a:t>
                      </a:r>
                      <a:r>
                        <a:rPr lang="en-MY" sz="2000" dirty="0" err="1">
                          <a:latin typeface="Arial" panose="020B0604020202020204" pitchFamily="34" charset="0"/>
                          <a:ea typeface="Calibri" panose="020F0502020204030204" pitchFamily="34" charset="0"/>
                          <a:cs typeface="Arial" panose="020B0604020202020204" pitchFamily="34" charset="0"/>
                        </a:rPr>
                        <a:t>pertimbangan</a:t>
                      </a:r>
                      <a:r>
                        <a:rPr lang="en-MY" sz="2000" dirty="0">
                          <a:latin typeface="Arial" panose="020B0604020202020204" pitchFamily="34" charset="0"/>
                          <a:ea typeface="Calibri" panose="020F0502020204030204" pitchFamily="34" charset="0"/>
                          <a:cs typeface="Arial" panose="020B0604020202020204" pitchFamily="34" charset="0"/>
                        </a:rPr>
                        <a:t> Jemaah Menteri</a:t>
                      </a:r>
                    </a:p>
                    <a:p>
                      <a:endParaRPr lang="en-MY" sz="2000" dirty="0">
                        <a:latin typeface="Arial" panose="020B0604020202020204" pitchFamily="34" charset="0"/>
                        <a:ea typeface="Calibri" panose="020F0502020204030204" pitchFamily="34" charset="0"/>
                        <a:cs typeface="Arial" panose="020B0604020202020204" pitchFamily="34" charset="0"/>
                      </a:endParaRPr>
                    </a:p>
                  </a:txBody>
                  <a:tcPr/>
                </a:tc>
                <a:tc rowSpan="3">
                  <a:txBody>
                    <a:bodyPr/>
                    <a:lstStyle/>
                    <a:p>
                      <a:r>
                        <a:rPr lang="en-MY" sz="2000" dirty="0" err="1">
                          <a:latin typeface="Arial" panose="020B0604020202020204" pitchFamily="34" charset="0"/>
                          <a:ea typeface="Calibri" panose="020F0502020204030204" pitchFamily="34" charset="0"/>
                          <a:cs typeface="Arial" panose="020B0604020202020204" pitchFamily="34" charset="0"/>
                        </a:rPr>
                        <a:t>Suratan</a:t>
                      </a:r>
                      <a:r>
                        <a:rPr lang="en-MY" sz="2000" dirty="0">
                          <a:latin typeface="Arial" panose="020B0604020202020204" pitchFamily="34" charset="0"/>
                          <a:ea typeface="Calibri" panose="020F0502020204030204" pitchFamily="34" charset="0"/>
                          <a:cs typeface="Arial" panose="020B0604020202020204" pitchFamily="34" charset="0"/>
                        </a:rPr>
                        <a:t>/</a:t>
                      </a:r>
                      <a:r>
                        <a:rPr lang="en-MY" sz="2000" dirty="0" err="1">
                          <a:latin typeface="Arial" panose="020B0604020202020204" pitchFamily="34" charset="0"/>
                          <a:ea typeface="Calibri" panose="020F0502020204030204" pitchFamily="34" charset="0"/>
                          <a:cs typeface="Arial" panose="020B0604020202020204" pitchFamily="34" charset="0"/>
                        </a:rPr>
                        <a:t>bahan</a:t>
                      </a:r>
                      <a:r>
                        <a:rPr lang="en-MY" sz="2000" dirty="0">
                          <a:latin typeface="Arial" panose="020B0604020202020204" pitchFamily="34" charset="0"/>
                          <a:ea typeface="Calibri" panose="020F0502020204030204" pitchFamily="34" charset="0"/>
                          <a:cs typeface="Arial" panose="020B0604020202020204" pitchFamily="34" charset="0"/>
                        </a:rPr>
                        <a:t> yang </a:t>
                      </a:r>
                      <a:r>
                        <a:rPr lang="en-MY" sz="2000" dirty="0" err="1">
                          <a:latin typeface="Arial" panose="020B0604020202020204" pitchFamily="34" charset="0"/>
                          <a:ea typeface="Calibri" panose="020F0502020204030204" pitchFamily="34" charset="0"/>
                          <a:cs typeface="Arial" panose="020B0604020202020204" pitchFamily="34" charset="0"/>
                        </a:rPr>
                        <a:t>diperingkatkan</a:t>
                      </a:r>
                      <a:r>
                        <a:rPr lang="en-MY" sz="2000" dirty="0">
                          <a:latin typeface="Arial" panose="020B0604020202020204" pitchFamily="34" charset="0"/>
                          <a:ea typeface="Calibri" panose="020F0502020204030204" pitchFamily="34" charset="0"/>
                          <a:cs typeface="Arial" panose="020B0604020202020204" pitchFamily="34" charset="0"/>
                        </a:rPr>
                        <a:t> </a:t>
                      </a:r>
                      <a:r>
                        <a:rPr lang="en-MY" sz="2000" dirty="0" err="1">
                          <a:latin typeface="Arial" panose="020B0604020202020204" pitchFamily="34" charset="0"/>
                          <a:ea typeface="Calibri" panose="020F0502020204030204" pitchFamily="34" charset="0"/>
                          <a:cs typeface="Arial" panose="020B0604020202020204" pitchFamily="34" charset="0"/>
                        </a:rPr>
                        <a:t>sebagai</a:t>
                      </a:r>
                      <a:r>
                        <a:rPr lang="en-MY" sz="2000" dirty="0">
                          <a:latin typeface="Arial" panose="020B0604020202020204" pitchFamily="34" charset="0"/>
                          <a:ea typeface="Calibri" panose="020F0502020204030204" pitchFamily="34" charset="0"/>
                          <a:cs typeface="Arial" panose="020B0604020202020204" pitchFamily="34" charset="0"/>
                        </a:rPr>
                        <a:t> RAHSIA BESAR/ RAHSIA/ SULIT/ TERHAD oleh </a:t>
                      </a:r>
                      <a:r>
                        <a:rPr lang="en-MY" sz="2000" dirty="0" err="1">
                          <a:latin typeface="Arial" panose="020B0604020202020204" pitchFamily="34" charset="0"/>
                          <a:ea typeface="Calibri" panose="020F0502020204030204" pitchFamily="34" charset="0"/>
                          <a:cs typeface="Arial" panose="020B0604020202020204" pitchFamily="34" charset="0"/>
                        </a:rPr>
                        <a:t>seorang</a:t>
                      </a:r>
                      <a:r>
                        <a:rPr lang="en-MY" sz="2000" dirty="0">
                          <a:latin typeface="Arial" panose="020B0604020202020204" pitchFamily="34" charset="0"/>
                          <a:ea typeface="Calibri" panose="020F0502020204030204" pitchFamily="34" charset="0"/>
                          <a:cs typeface="Arial" panose="020B0604020202020204" pitchFamily="34" charset="0"/>
                        </a:rPr>
                        <a:t> Menteri/Menteri </a:t>
                      </a:r>
                      <a:r>
                        <a:rPr lang="en-MY" sz="2000" dirty="0" err="1">
                          <a:latin typeface="Arial" panose="020B0604020202020204" pitchFamily="34" charset="0"/>
                          <a:ea typeface="Calibri" panose="020F0502020204030204" pitchFamily="34" charset="0"/>
                          <a:cs typeface="Arial" panose="020B0604020202020204" pitchFamily="34" charset="0"/>
                        </a:rPr>
                        <a:t>Besar</a:t>
                      </a:r>
                      <a:r>
                        <a:rPr lang="en-MY" sz="2000" dirty="0">
                          <a:latin typeface="Arial" panose="020B0604020202020204" pitchFamily="34" charset="0"/>
                          <a:ea typeface="Calibri" panose="020F0502020204030204" pitchFamily="34" charset="0"/>
                          <a:cs typeface="Arial" panose="020B0604020202020204" pitchFamily="34" charset="0"/>
                        </a:rPr>
                        <a:t>/ </a:t>
                      </a:r>
                      <a:r>
                        <a:rPr lang="en-MY" sz="2000" dirty="0" err="1">
                          <a:latin typeface="Arial" panose="020B0604020202020204" pitchFamily="34" charset="0"/>
                          <a:ea typeface="Calibri" panose="020F0502020204030204" pitchFamily="34" charset="0"/>
                          <a:cs typeface="Arial" panose="020B0604020202020204" pitchFamily="34" charset="0"/>
                        </a:rPr>
                        <a:t>Ketua</a:t>
                      </a:r>
                      <a:r>
                        <a:rPr lang="en-MY" sz="2000" dirty="0">
                          <a:latin typeface="Arial" panose="020B0604020202020204" pitchFamily="34" charset="0"/>
                          <a:ea typeface="Calibri" panose="020F0502020204030204" pitchFamily="34" charset="0"/>
                          <a:cs typeface="Arial" panose="020B0604020202020204" pitchFamily="34" charset="0"/>
                        </a:rPr>
                        <a:t> Menteri </a:t>
                      </a:r>
                      <a:r>
                        <a:rPr lang="en-MY" sz="2000" dirty="0" err="1">
                          <a:latin typeface="Arial" panose="020B0604020202020204" pitchFamily="34" charset="0"/>
                          <a:ea typeface="Calibri" panose="020F0502020204030204" pitchFamily="34" charset="0"/>
                          <a:cs typeface="Arial" panose="020B0604020202020204" pitchFamily="34" charset="0"/>
                        </a:rPr>
                        <a:t>sesuatu</a:t>
                      </a:r>
                      <a:r>
                        <a:rPr lang="en-MY" sz="2000" dirty="0">
                          <a:latin typeface="Arial" panose="020B0604020202020204" pitchFamily="34" charset="0"/>
                          <a:ea typeface="Calibri" panose="020F0502020204030204" pitchFamily="34" charset="0"/>
                          <a:cs typeface="Arial" panose="020B0604020202020204" pitchFamily="34" charset="0"/>
                        </a:rPr>
                        <a:t> negeri/mana-mana </a:t>
                      </a:r>
                      <a:r>
                        <a:rPr lang="en-MY" sz="2000" dirty="0" err="1">
                          <a:latin typeface="Arial" panose="020B0604020202020204" pitchFamily="34" charset="0"/>
                          <a:ea typeface="Calibri" panose="020F0502020204030204" pitchFamily="34" charset="0"/>
                          <a:cs typeface="Arial" panose="020B0604020202020204" pitchFamily="34" charset="0"/>
                        </a:rPr>
                        <a:t>pegawai</a:t>
                      </a:r>
                      <a:r>
                        <a:rPr lang="en-MY" sz="2000" dirty="0">
                          <a:latin typeface="Arial" panose="020B0604020202020204" pitchFamily="34" charset="0"/>
                          <a:ea typeface="Calibri" panose="020F0502020204030204" pitchFamily="34" charset="0"/>
                          <a:cs typeface="Arial" panose="020B0604020202020204" pitchFamily="34" charset="0"/>
                        </a:rPr>
                        <a:t> </a:t>
                      </a:r>
                      <a:r>
                        <a:rPr lang="en-MY" sz="2000" dirty="0" err="1">
                          <a:latin typeface="Arial" panose="020B0604020202020204" pitchFamily="34" charset="0"/>
                          <a:ea typeface="Calibri" panose="020F0502020204030204" pitchFamily="34" charset="0"/>
                          <a:cs typeface="Arial" panose="020B0604020202020204" pitchFamily="34" charset="0"/>
                        </a:rPr>
                        <a:t>awam</a:t>
                      </a:r>
                      <a:r>
                        <a:rPr lang="en-MY" sz="2000" dirty="0">
                          <a:latin typeface="Arial" panose="020B0604020202020204" pitchFamily="34" charset="0"/>
                          <a:ea typeface="Calibri" panose="020F0502020204030204" pitchFamily="34" charset="0"/>
                          <a:cs typeface="Arial" panose="020B0604020202020204" pitchFamily="34" charset="0"/>
                        </a:rPr>
                        <a:t> yang </a:t>
                      </a:r>
                      <a:r>
                        <a:rPr lang="en-MY" sz="2000" dirty="0" err="1">
                          <a:latin typeface="Arial" panose="020B0604020202020204" pitchFamily="34" charset="0"/>
                          <a:ea typeface="Calibri" panose="020F0502020204030204" pitchFamily="34" charset="0"/>
                          <a:cs typeface="Arial" panose="020B0604020202020204" pitchFamily="34" charset="0"/>
                        </a:rPr>
                        <a:t>dilantik</a:t>
                      </a:r>
                      <a:r>
                        <a:rPr lang="en-MY" sz="2000" dirty="0">
                          <a:latin typeface="Arial" panose="020B0604020202020204" pitchFamily="34" charset="0"/>
                          <a:ea typeface="Calibri" panose="020F0502020204030204" pitchFamily="34" charset="0"/>
                          <a:cs typeface="Arial" panose="020B0604020202020204" pitchFamily="34" charset="0"/>
                        </a:rPr>
                        <a:t> di </a:t>
                      </a:r>
                      <a:r>
                        <a:rPr lang="en-MY" sz="2000" dirty="0" err="1">
                          <a:latin typeface="Arial" panose="020B0604020202020204" pitchFamily="34" charset="0"/>
                          <a:ea typeface="Calibri" panose="020F0502020204030204" pitchFamily="34" charset="0"/>
                          <a:cs typeface="Arial" panose="020B0604020202020204" pitchFamily="34" charset="0"/>
                        </a:rPr>
                        <a:t>bawah</a:t>
                      </a:r>
                      <a:r>
                        <a:rPr lang="en-MY" sz="2000" dirty="0">
                          <a:latin typeface="Arial" panose="020B0604020202020204" pitchFamily="34" charset="0"/>
                          <a:ea typeface="Calibri" panose="020F0502020204030204" pitchFamily="34" charset="0"/>
                          <a:cs typeface="Arial" panose="020B0604020202020204" pitchFamily="34" charset="0"/>
                        </a:rPr>
                        <a:t> </a:t>
                      </a:r>
                      <a:r>
                        <a:rPr lang="en-MY" sz="2000" dirty="0" err="1">
                          <a:latin typeface="Arial" panose="020B0604020202020204" pitchFamily="34" charset="0"/>
                          <a:ea typeface="Calibri" panose="020F0502020204030204" pitchFamily="34" charset="0"/>
                          <a:cs typeface="Arial" panose="020B0604020202020204" pitchFamily="34" charset="0"/>
                        </a:rPr>
                        <a:t>Seksyen</a:t>
                      </a:r>
                      <a:r>
                        <a:rPr lang="en-MY" sz="2000" dirty="0">
                          <a:latin typeface="Arial" panose="020B0604020202020204" pitchFamily="34" charset="0"/>
                          <a:ea typeface="Calibri" panose="020F0502020204030204" pitchFamily="34" charset="0"/>
                          <a:cs typeface="Arial" panose="020B0604020202020204" pitchFamily="34" charset="0"/>
                        </a:rPr>
                        <a:t> 2B</a:t>
                      </a:r>
                    </a:p>
                  </a:txBody>
                  <a:tcPr/>
                </a:tc>
                <a:extLst>
                  <a:ext uri="{0D108BD9-81ED-4DB2-BD59-A6C34878D82A}">
                    <a16:rowId xmlns:a16="http://schemas.microsoft.com/office/drawing/2014/main" val="2139792861"/>
                  </a:ext>
                </a:extLst>
              </a:tr>
              <a:tr h="370840">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Keputusan </a:t>
                      </a:r>
                      <a:r>
                        <a:rPr lang="en-MY" sz="2000" dirty="0" err="1">
                          <a:latin typeface="Arial" panose="020B0604020202020204" pitchFamily="34" charset="0"/>
                          <a:ea typeface="Calibri" panose="020F0502020204030204" pitchFamily="34" charset="0"/>
                          <a:cs typeface="Arial" panose="020B0604020202020204" pitchFamily="34" charset="0"/>
                        </a:rPr>
                        <a:t>pertimbangan</a:t>
                      </a:r>
                      <a:r>
                        <a:rPr lang="en-MY" sz="2000" dirty="0">
                          <a:latin typeface="Arial" panose="020B0604020202020204" pitchFamily="34" charset="0"/>
                          <a:ea typeface="Calibri" panose="020F0502020204030204" pitchFamily="34" charset="0"/>
                          <a:cs typeface="Arial" panose="020B0604020202020204" pitchFamily="34" charset="0"/>
                        </a:rPr>
                        <a:t> Majlis </a:t>
                      </a:r>
                      <a:r>
                        <a:rPr lang="en-MY" sz="2000" dirty="0" err="1">
                          <a:latin typeface="Arial" panose="020B0604020202020204" pitchFamily="34" charset="0"/>
                          <a:ea typeface="Calibri" panose="020F0502020204030204" pitchFamily="34" charset="0"/>
                          <a:cs typeface="Arial" panose="020B0604020202020204" pitchFamily="34" charset="0"/>
                        </a:rPr>
                        <a:t>Mesyuarat</a:t>
                      </a:r>
                      <a:r>
                        <a:rPr lang="en-MY" sz="2000" dirty="0">
                          <a:latin typeface="Arial" panose="020B0604020202020204" pitchFamily="34" charset="0"/>
                          <a:ea typeface="Calibri" panose="020F0502020204030204" pitchFamily="34" charset="0"/>
                          <a:cs typeface="Arial" panose="020B0604020202020204" pitchFamily="34" charset="0"/>
                        </a:rPr>
                        <a:t> Kerajaan Negeri</a:t>
                      </a:r>
                    </a:p>
                    <a:p>
                      <a:endParaRPr lang="en-MY" sz="2000" dirty="0">
                        <a:latin typeface="Arial" panose="020B0604020202020204" pitchFamily="34" charset="0"/>
                        <a:ea typeface="Calibri" panose="020F0502020204030204" pitchFamily="34" charset="0"/>
                        <a:cs typeface="Arial" panose="020B0604020202020204" pitchFamily="34" charset="0"/>
                      </a:endParaRPr>
                    </a:p>
                  </a:txBody>
                  <a:tcPr/>
                </a:tc>
                <a:tc vMerge="1">
                  <a:txBody>
                    <a:bodyPr/>
                    <a:lstStyle/>
                    <a:p>
                      <a:endParaRPr lang="en-MY" dirty="0"/>
                    </a:p>
                  </a:txBody>
                  <a:tcPr/>
                </a:tc>
                <a:extLst>
                  <a:ext uri="{0D108BD9-81ED-4DB2-BD59-A6C34878D82A}">
                    <a16:rowId xmlns:a16="http://schemas.microsoft.com/office/drawing/2014/main" val="2542890797"/>
                  </a:ext>
                </a:extLst>
              </a:tr>
              <a:tr h="370840">
                <a:tc>
                  <a:txBody>
                    <a:bodyPr/>
                    <a:lstStyle/>
                    <a:p>
                      <a:r>
                        <a:rPr lang="en-MY" sz="2000" dirty="0" err="1">
                          <a:latin typeface="Arial" panose="020B0604020202020204" pitchFamily="34" charset="0"/>
                          <a:ea typeface="Calibri" panose="020F0502020204030204" pitchFamily="34" charset="0"/>
                          <a:cs typeface="Arial" panose="020B0604020202020204" pitchFamily="34" charset="0"/>
                        </a:rPr>
                        <a:t>Suratan</a:t>
                      </a:r>
                      <a:r>
                        <a:rPr lang="en-MY" sz="2000" dirty="0">
                          <a:latin typeface="Arial" panose="020B0604020202020204" pitchFamily="34" charset="0"/>
                          <a:ea typeface="Calibri" panose="020F0502020204030204" pitchFamily="34" charset="0"/>
                          <a:cs typeface="Arial" panose="020B0604020202020204" pitchFamily="34" charset="0"/>
                        </a:rPr>
                        <a:t> </a:t>
                      </a:r>
                      <a:r>
                        <a:rPr lang="en-MY" sz="2000" dirty="0" err="1">
                          <a:latin typeface="Arial" panose="020B0604020202020204" pitchFamily="34" charset="0"/>
                          <a:ea typeface="Calibri" panose="020F0502020204030204" pitchFamily="34" charset="0"/>
                          <a:cs typeface="Arial" panose="020B0604020202020204" pitchFamily="34" charset="0"/>
                        </a:rPr>
                        <a:t>mengenai</a:t>
                      </a:r>
                      <a:endParaRPr lang="en-MY" sz="2000" dirty="0">
                        <a:latin typeface="Arial" panose="020B0604020202020204" pitchFamily="34" charset="0"/>
                        <a:ea typeface="Calibri" panose="020F0502020204030204" pitchFamily="34" charset="0"/>
                        <a:cs typeface="Arial" panose="020B0604020202020204" pitchFamily="34" charset="0"/>
                      </a:endParaRPr>
                    </a:p>
                    <a:p>
                      <a:pPr marL="285750" indent="-285750">
                        <a:buFontTx/>
                        <a:buChar char="-"/>
                      </a:pPr>
                      <a:r>
                        <a:rPr lang="en-MY" sz="2000" dirty="0" err="1">
                          <a:latin typeface="Arial" panose="020B0604020202020204" pitchFamily="34" charset="0"/>
                          <a:ea typeface="Calibri" panose="020F0502020204030204" pitchFamily="34" charset="0"/>
                          <a:cs typeface="Arial" panose="020B0604020202020204" pitchFamily="34" charset="0"/>
                        </a:rPr>
                        <a:t>Keselamatan</a:t>
                      </a:r>
                      <a:r>
                        <a:rPr lang="en-MY" sz="2000" dirty="0">
                          <a:latin typeface="Arial" panose="020B0604020202020204" pitchFamily="34" charset="0"/>
                          <a:ea typeface="Calibri" panose="020F0502020204030204" pitchFamily="34" charset="0"/>
                          <a:cs typeface="Arial" panose="020B0604020202020204" pitchFamily="34" charset="0"/>
                        </a:rPr>
                        <a:t> negara</a:t>
                      </a:r>
                    </a:p>
                    <a:p>
                      <a:pPr marL="285750" indent="-285750">
                        <a:buFontTx/>
                        <a:buChar char="-"/>
                      </a:pPr>
                      <a:r>
                        <a:rPr lang="en-MY" sz="2000" dirty="0" err="1">
                          <a:latin typeface="Arial" panose="020B0604020202020204" pitchFamily="34" charset="0"/>
                          <a:ea typeface="Calibri" panose="020F0502020204030204" pitchFamily="34" charset="0"/>
                          <a:cs typeface="Arial" panose="020B0604020202020204" pitchFamily="34" charset="0"/>
                        </a:rPr>
                        <a:t>Pertahanan</a:t>
                      </a:r>
                      <a:endParaRPr lang="en-MY" sz="2000" dirty="0">
                        <a:latin typeface="Arial" panose="020B0604020202020204" pitchFamily="34" charset="0"/>
                        <a:ea typeface="Calibri" panose="020F0502020204030204" pitchFamily="34" charset="0"/>
                        <a:cs typeface="Arial" panose="020B0604020202020204" pitchFamily="34" charset="0"/>
                      </a:endParaRPr>
                    </a:p>
                    <a:p>
                      <a:pPr marL="285750" indent="-285750">
                        <a:buFontTx/>
                        <a:buChar char="-"/>
                      </a:pPr>
                      <a:r>
                        <a:rPr lang="en-MY" sz="2000" dirty="0" err="1">
                          <a:latin typeface="Arial" panose="020B0604020202020204" pitchFamily="34" charset="0"/>
                          <a:ea typeface="Calibri" panose="020F0502020204030204" pitchFamily="34" charset="0"/>
                          <a:cs typeface="Arial" panose="020B0604020202020204" pitchFamily="34" charset="0"/>
                        </a:rPr>
                        <a:t>Perhubungan</a:t>
                      </a:r>
                      <a:r>
                        <a:rPr lang="en-MY" sz="2000" dirty="0">
                          <a:latin typeface="Arial" panose="020B0604020202020204" pitchFamily="34" charset="0"/>
                          <a:ea typeface="Calibri" panose="020F0502020204030204" pitchFamily="34" charset="0"/>
                          <a:cs typeface="Arial" panose="020B0604020202020204" pitchFamily="34" charset="0"/>
                        </a:rPr>
                        <a:t> </a:t>
                      </a:r>
                      <a:r>
                        <a:rPr lang="en-MY" sz="2000" dirty="0" err="1">
                          <a:latin typeface="Arial" panose="020B0604020202020204" pitchFamily="34" charset="0"/>
                          <a:ea typeface="Calibri" panose="020F0502020204030204" pitchFamily="34" charset="0"/>
                          <a:cs typeface="Arial" panose="020B0604020202020204" pitchFamily="34" charset="0"/>
                        </a:rPr>
                        <a:t>Antarabangsa</a:t>
                      </a:r>
                      <a:r>
                        <a:rPr lang="en-MY" sz="2000" dirty="0">
                          <a:latin typeface="Arial" panose="020B0604020202020204" pitchFamily="34" charset="0"/>
                          <a:ea typeface="Calibri" panose="020F0502020204030204" pitchFamily="34" charset="0"/>
                          <a:cs typeface="Arial" panose="020B0604020202020204" pitchFamily="34" charset="0"/>
                        </a:rPr>
                        <a:t> </a:t>
                      </a:r>
                    </a:p>
                    <a:p>
                      <a:pPr marL="285750" indent="-285750">
                        <a:buFontTx/>
                        <a:buChar char="-"/>
                      </a:pPr>
                      <a:endParaRPr lang="en-MY" sz="2000" dirty="0">
                        <a:latin typeface="Arial" panose="020B0604020202020204" pitchFamily="34" charset="0"/>
                        <a:ea typeface="Calibri" panose="020F0502020204030204" pitchFamily="34" charset="0"/>
                        <a:cs typeface="Arial" panose="020B0604020202020204" pitchFamily="34" charset="0"/>
                      </a:endParaRPr>
                    </a:p>
                  </a:txBody>
                  <a:tcPr/>
                </a:tc>
                <a:tc vMerge="1">
                  <a:txBody>
                    <a:bodyPr/>
                    <a:lstStyle/>
                    <a:p>
                      <a:endParaRPr lang="en-MY" dirty="0"/>
                    </a:p>
                  </a:txBody>
                  <a:tcPr/>
                </a:tc>
                <a:extLst>
                  <a:ext uri="{0D108BD9-81ED-4DB2-BD59-A6C34878D82A}">
                    <a16:rowId xmlns:a16="http://schemas.microsoft.com/office/drawing/2014/main" val="2452397996"/>
                  </a:ext>
                </a:extLst>
              </a:tr>
            </a:tbl>
          </a:graphicData>
        </a:graphic>
      </p:graphicFrame>
    </p:spTree>
    <p:extLst>
      <p:ext uri="{BB962C8B-B14F-4D97-AF65-F5344CB8AC3E}">
        <p14:creationId xmlns:p14="http://schemas.microsoft.com/office/powerpoint/2010/main" val="3603034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30352"/>
          </a:xfrm>
          <a:solidFill>
            <a:schemeClr val="accent1">
              <a:lumMod val="40000"/>
              <a:lumOff val="60000"/>
            </a:schemeClr>
          </a:solidFill>
        </p:spPr>
        <p:txBody>
          <a:bodyPr>
            <a:normAutofit/>
          </a:bodyPr>
          <a:lstStyle/>
          <a:p>
            <a:r>
              <a:rPr lang="en-MY" sz="2800" dirty="0">
                <a:solidFill>
                  <a:srgbClr val="000000"/>
                </a:solidFill>
                <a:latin typeface="Arial"/>
                <a:cs typeface="Arial"/>
              </a:rPr>
              <a:t>SENARAI SISTEM YANG DIKENDALIKAN (CONTOH)</a:t>
            </a:r>
          </a:p>
        </p:txBody>
      </p:sp>
      <p:sp>
        <p:nvSpPr>
          <p:cNvPr id="3" name="Content Placeholder 2">
            <a:extLst>
              <a:ext uri="{FF2B5EF4-FFF2-40B4-BE49-F238E27FC236}">
                <a16:creationId xmlns:a16="http://schemas.microsoft.com/office/drawing/2014/main" id="{279C8204-4B95-4899-A29D-844AF708016F}"/>
              </a:ext>
            </a:extLst>
          </p:cNvPr>
          <p:cNvSpPr>
            <a:spLocks noGrp="1"/>
          </p:cNvSpPr>
          <p:nvPr>
            <p:ph idx="1"/>
          </p:nvPr>
        </p:nvSpPr>
        <p:spPr>
          <a:xfrm>
            <a:off x="0" y="655459"/>
            <a:ext cx="11842812" cy="845795"/>
          </a:xfrm>
        </p:spPr>
        <p:txBody>
          <a:bodyPr>
            <a:normAutofit/>
          </a:bodyPr>
          <a:lstStyle/>
          <a:p>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Nyatakan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sistem-sistem</a:t>
            </a:r>
            <a:r>
              <a:rPr lang="en-MY" sz="1400" dirty="0">
                <a:solidFill>
                  <a:srgbClr val="FF0000"/>
                </a:solidFill>
                <a:latin typeface="Arial" panose="020B0604020202020204" pitchFamily="34" charset="0"/>
                <a:cs typeface="Arial" panose="020B0604020202020204" pitchFamily="34" charset="0"/>
              </a:rPr>
              <a:t> yang </a:t>
            </a:r>
            <a:r>
              <a:rPr lang="en-MY" sz="1400" dirty="0" err="1">
                <a:solidFill>
                  <a:srgbClr val="FF0000"/>
                </a:solidFill>
                <a:latin typeface="Arial" panose="020B0604020202020204" pitchFamily="34" charset="0"/>
                <a:cs typeface="Arial" panose="020B0604020202020204" pitchFamily="34" charset="0"/>
              </a:rPr>
              <a:t>dikendalikan</a:t>
            </a:r>
            <a:r>
              <a:rPr lang="en-MY" sz="1400" dirty="0">
                <a:solidFill>
                  <a:srgbClr val="FF0000"/>
                </a:solidFill>
                <a:latin typeface="Arial" panose="020B0604020202020204" pitchFamily="34" charset="0"/>
                <a:cs typeface="Arial" panose="020B0604020202020204" pitchFamily="34" charset="0"/>
              </a:rPr>
              <a:t> oleh </a:t>
            </a:r>
            <a:r>
              <a:rPr lang="en-MY" sz="1400" dirty="0" err="1">
                <a:solidFill>
                  <a:srgbClr val="FF0000"/>
                </a:solidFill>
                <a:latin typeface="Arial" panose="020B0604020202020204" pitchFamily="34" charset="0"/>
                <a:cs typeface="Arial" panose="020B0604020202020204" pitchFamily="34" charset="0"/>
              </a:rPr>
              <a:t>Jabatan</a:t>
            </a:r>
            <a:r>
              <a:rPr lang="en-MY" sz="1400" dirty="0">
                <a:solidFill>
                  <a:srgbClr val="FF0000"/>
                </a:solidFill>
                <a:latin typeface="Arial" panose="020B0604020202020204" pitchFamily="34" charset="0"/>
                <a:cs typeface="Arial" panose="020B0604020202020204" pitchFamily="34" charset="0"/>
              </a:rPr>
              <a:t> dan </a:t>
            </a:r>
            <a:r>
              <a:rPr lang="en-MY" sz="1400" dirty="0" err="1">
                <a:solidFill>
                  <a:srgbClr val="FF0000"/>
                </a:solidFill>
                <a:latin typeface="Arial" panose="020B0604020202020204" pitchFamily="34" charset="0"/>
                <a:cs typeface="Arial" panose="020B0604020202020204" pitchFamily="34" charset="0"/>
              </a:rPr>
              <a:t>ditempatkan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penyimpanan</a:t>
            </a:r>
            <a:r>
              <a:rPr lang="en-MY" sz="1400" dirty="0">
                <a:solidFill>
                  <a:srgbClr val="FF0000"/>
                </a:solidFill>
                <a:latin typeface="Arial" panose="020B0604020202020204" pitchFamily="34" charset="0"/>
                <a:cs typeface="Arial" panose="020B0604020202020204" pitchFamily="34" charset="0"/>
              </a:rPr>
              <a:t> data di </a:t>
            </a:r>
            <a:r>
              <a:rPr lang="en-MY" sz="1400" dirty="0" err="1">
                <a:solidFill>
                  <a:srgbClr val="FF0000"/>
                </a:solidFill>
                <a:latin typeface="Arial" panose="020B0604020202020204" pitchFamily="34" charset="0"/>
                <a:cs typeface="Arial" panose="020B0604020202020204" pitchFamily="34" charset="0"/>
              </a:rPr>
              <a:t>dalam</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bilik</a:t>
            </a:r>
            <a:r>
              <a:rPr lang="en-MY" sz="1400" dirty="0">
                <a:solidFill>
                  <a:srgbClr val="FF0000"/>
                </a:solidFill>
                <a:latin typeface="Arial" panose="020B0604020202020204" pitchFamily="34" charset="0"/>
                <a:cs typeface="Arial" panose="020B0604020202020204" pitchFamily="34" charset="0"/>
              </a:rPr>
              <a:t> server / </a:t>
            </a:r>
            <a:r>
              <a:rPr lang="en-MY" sz="1400" dirty="0" err="1">
                <a:solidFill>
                  <a:srgbClr val="FF0000"/>
                </a:solidFill>
                <a:latin typeface="Arial" panose="020B0604020202020204" pitchFamily="34" charset="0"/>
                <a:cs typeface="Arial" panose="020B0604020202020204" pitchFamily="34" charset="0"/>
              </a:rPr>
              <a:t>pusat</a:t>
            </a:r>
            <a:r>
              <a:rPr lang="en-MY" sz="1400" dirty="0">
                <a:solidFill>
                  <a:srgbClr val="FF0000"/>
                </a:solidFill>
                <a:latin typeface="Arial" panose="020B0604020202020204" pitchFamily="34" charset="0"/>
                <a:cs typeface="Arial" panose="020B0604020202020204" pitchFamily="34" charset="0"/>
              </a:rPr>
              <a:t> data </a:t>
            </a:r>
            <a:r>
              <a:rPr lang="en-MY" sz="1400" dirty="0" err="1">
                <a:solidFill>
                  <a:srgbClr val="FF0000"/>
                </a:solidFill>
                <a:latin typeface="Arial" panose="020B0604020202020204" pitchFamily="34" charset="0"/>
                <a:cs typeface="Arial" panose="020B0604020202020204" pitchFamily="34" charset="0"/>
              </a:rPr>
              <a:t>bagi</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tujuan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permohonan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ini</a:t>
            </a:r>
            <a:r>
              <a:rPr lang="en-MY" sz="1400" dirty="0">
                <a:solidFill>
                  <a:srgbClr val="FF0000"/>
                </a:solidFill>
                <a:latin typeface="Arial" panose="020B0604020202020204" pitchFamily="34" charset="0"/>
                <a:cs typeface="Arial" panose="020B0604020202020204" pitchFamily="34" charset="0"/>
              </a:rPr>
              <a:t>.</a:t>
            </a:r>
          </a:p>
        </p:txBody>
      </p:sp>
      <p:graphicFrame>
        <p:nvGraphicFramePr>
          <p:cNvPr id="4" name="Table 4">
            <a:extLst>
              <a:ext uri="{FF2B5EF4-FFF2-40B4-BE49-F238E27FC236}">
                <a16:creationId xmlns:a16="http://schemas.microsoft.com/office/drawing/2014/main" id="{FCB5BD72-C3F1-4812-B089-8A897812F3A9}"/>
              </a:ext>
            </a:extLst>
          </p:cNvPr>
          <p:cNvGraphicFramePr>
            <a:graphicFrameLocks noGrp="1"/>
          </p:cNvGraphicFramePr>
          <p:nvPr>
            <p:extLst>
              <p:ext uri="{D42A27DB-BD31-4B8C-83A1-F6EECF244321}">
                <p14:modId xmlns:p14="http://schemas.microsoft.com/office/powerpoint/2010/main" val="3051360723"/>
              </p:ext>
            </p:extLst>
          </p:nvPr>
        </p:nvGraphicFramePr>
        <p:xfrm>
          <a:off x="834502" y="1351128"/>
          <a:ext cx="10173808" cy="2743200"/>
        </p:xfrm>
        <a:graphic>
          <a:graphicData uri="http://schemas.openxmlformats.org/drawingml/2006/table">
            <a:tbl>
              <a:tblPr firstRow="1" bandRow="1">
                <a:tableStyleId>{5C22544A-7EE6-4342-B048-85BDC9FD1C3A}</a:tableStyleId>
              </a:tblPr>
              <a:tblGrid>
                <a:gridCol w="843378">
                  <a:extLst>
                    <a:ext uri="{9D8B030D-6E8A-4147-A177-3AD203B41FA5}">
                      <a16:colId xmlns:a16="http://schemas.microsoft.com/office/drawing/2014/main" val="4289683900"/>
                    </a:ext>
                  </a:extLst>
                </a:gridCol>
                <a:gridCol w="4154419">
                  <a:extLst>
                    <a:ext uri="{9D8B030D-6E8A-4147-A177-3AD203B41FA5}">
                      <a16:colId xmlns:a16="http://schemas.microsoft.com/office/drawing/2014/main" val="3009029260"/>
                    </a:ext>
                  </a:extLst>
                </a:gridCol>
                <a:gridCol w="2195064">
                  <a:extLst>
                    <a:ext uri="{9D8B030D-6E8A-4147-A177-3AD203B41FA5}">
                      <a16:colId xmlns:a16="http://schemas.microsoft.com/office/drawing/2014/main" val="2218155713"/>
                    </a:ext>
                  </a:extLst>
                </a:gridCol>
                <a:gridCol w="2980947">
                  <a:extLst>
                    <a:ext uri="{9D8B030D-6E8A-4147-A177-3AD203B41FA5}">
                      <a16:colId xmlns:a16="http://schemas.microsoft.com/office/drawing/2014/main" val="1972332271"/>
                    </a:ext>
                  </a:extLst>
                </a:gridCol>
              </a:tblGrid>
              <a:tr h="563070">
                <a:tc>
                  <a:txBody>
                    <a:bodyPr/>
                    <a:lstStyle/>
                    <a:p>
                      <a:pPr algn="ctr"/>
                      <a:r>
                        <a:rPr lang="en-US" dirty="0">
                          <a:latin typeface="Arial" panose="020B0604020202020204" pitchFamily="34" charset="0"/>
                          <a:cs typeface="Arial" panose="020B0604020202020204" pitchFamily="34" charset="0"/>
                        </a:rPr>
                        <a:t>No.</a:t>
                      </a:r>
                      <a:endParaRPr lang="en-MY" dirty="0">
                        <a:latin typeface="Arial" panose="020B0604020202020204" pitchFamily="34" charset="0"/>
                        <a:cs typeface="Arial" panose="020B0604020202020204" pitchFamily="34" charset="0"/>
                      </a:endParaRPr>
                    </a:p>
                  </a:txBody>
                  <a:tcPr/>
                </a:tc>
                <a:tc>
                  <a:txBody>
                    <a:bodyPr/>
                    <a:lstStyle/>
                    <a:p>
                      <a:pPr algn="ctr"/>
                      <a:r>
                        <a:rPr lang="en-US" dirty="0">
                          <a:latin typeface="Arial" panose="020B0604020202020204" pitchFamily="34" charset="0"/>
                          <a:cs typeface="Arial" panose="020B0604020202020204" pitchFamily="34" charset="0"/>
                        </a:rPr>
                        <a:t>Nama </a:t>
                      </a:r>
                      <a:r>
                        <a:rPr lang="en-US" dirty="0" err="1">
                          <a:latin typeface="Arial" panose="020B0604020202020204" pitchFamily="34" charset="0"/>
                          <a:cs typeface="Arial" panose="020B0604020202020204" pitchFamily="34" charset="0"/>
                        </a:rPr>
                        <a:t>Sistem</a:t>
                      </a:r>
                      <a:endParaRPr lang="en-MY" dirty="0">
                        <a:latin typeface="Arial" panose="020B0604020202020204" pitchFamily="34" charset="0"/>
                        <a:cs typeface="Arial" panose="020B0604020202020204" pitchFamily="34" charset="0"/>
                      </a:endParaRPr>
                    </a:p>
                  </a:txBody>
                  <a:tcPr/>
                </a:tc>
                <a:tc>
                  <a:txBody>
                    <a:bodyPr/>
                    <a:lstStyle/>
                    <a:p>
                      <a:pPr algn="ctr"/>
                      <a:r>
                        <a:rPr lang="en-US" dirty="0" err="1">
                          <a:latin typeface="Arial" panose="020B0604020202020204" pitchFamily="34" charset="0"/>
                          <a:cs typeface="Arial" panose="020B0604020202020204" pitchFamily="34" charset="0"/>
                        </a:rPr>
                        <a:t>Pengelasan</a:t>
                      </a:r>
                      <a:r>
                        <a:rPr lang="en-US" dirty="0">
                          <a:latin typeface="Arial" panose="020B0604020202020204" pitchFamily="34" charset="0"/>
                          <a:cs typeface="Arial" panose="020B0604020202020204" pitchFamily="34" charset="0"/>
                        </a:rPr>
                        <a:t> Data </a:t>
                      </a:r>
                    </a:p>
                    <a:p>
                      <a:pPr algn="ctr"/>
                      <a:endParaRPr lang="en-MY" dirty="0">
                        <a:latin typeface="Arial" panose="020B0604020202020204" pitchFamily="34" charset="0"/>
                        <a:cs typeface="Arial" panose="020B0604020202020204" pitchFamily="34" charset="0"/>
                      </a:endParaRPr>
                    </a:p>
                  </a:txBody>
                  <a:tcPr/>
                </a:tc>
                <a:tc>
                  <a:txBody>
                    <a:bodyPr/>
                    <a:lstStyle/>
                    <a:p>
                      <a:pPr algn="ctr"/>
                      <a:r>
                        <a:rPr lang="en-US" dirty="0" err="1">
                          <a:latin typeface="Arial" panose="020B0604020202020204" pitchFamily="34" charset="0"/>
                          <a:cs typeface="Arial" panose="020B0604020202020204" pitchFamily="34" charset="0"/>
                        </a:rPr>
                        <a:t>Pengguna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Sistem</a:t>
                      </a:r>
                      <a:endParaRPr lang="en-US" dirty="0">
                        <a:latin typeface="Arial" panose="020B0604020202020204" pitchFamily="34" charset="0"/>
                        <a:cs typeface="Arial" panose="020B0604020202020204" pitchFamily="34" charset="0"/>
                      </a:endParaRPr>
                    </a:p>
                    <a:p>
                      <a:pPr algn="ct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Sila</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Nyatakan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Agensi</a:t>
                      </a:r>
                      <a:r>
                        <a:rPr lang="en-US" sz="1200" dirty="0">
                          <a:latin typeface="Arial" panose="020B0604020202020204" pitchFamily="34" charset="0"/>
                          <a:cs typeface="Arial" panose="020B0604020202020204" pitchFamily="34" charset="0"/>
                        </a:rPr>
                        <a:t> yang </a:t>
                      </a:r>
                      <a:r>
                        <a:rPr lang="en-US" sz="1200" dirty="0" err="1">
                          <a:latin typeface="Arial" panose="020B0604020202020204" pitchFamily="34" charset="0"/>
                          <a:cs typeface="Arial" panose="020B0604020202020204" pitchFamily="34" charset="0"/>
                        </a:rPr>
                        <a:t>terlibat</a:t>
                      </a:r>
                      <a:endParaRPr lang="en-MY"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92258360"/>
                  </a:ext>
                </a:extLst>
              </a:tr>
              <a:tr h="321755">
                <a:tc>
                  <a:txBody>
                    <a:bodyPr/>
                    <a:lstStyle/>
                    <a:p>
                      <a:pPr algn="ctr"/>
                      <a:r>
                        <a:rPr lang="en-US" dirty="0"/>
                        <a:t>1.</a:t>
                      </a:r>
                      <a:endParaRPr lang="en-MY" dirty="0"/>
                    </a:p>
                  </a:txBody>
                  <a:tcPr/>
                </a:tc>
                <a:tc>
                  <a:txBody>
                    <a:bodyPr/>
                    <a:lstStyle/>
                    <a:p>
                      <a:r>
                        <a:rPr lang="en-US" dirty="0" err="1"/>
                        <a:t>Sistem</a:t>
                      </a:r>
                      <a:r>
                        <a:rPr lang="en-US" dirty="0"/>
                        <a:t> </a:t>
                      </a:r>
                      <a:r>
                        <a:rPr lang="en-US" dirty="0" err="1"/>
                        <a:t>Perakaunan</a:t>
                      </a:r>
                      <a:r>
                        <a:rPr lang="en-US" dirty="0"/>
                        <a:t> dan </a:t>
                      </a:r>
                      <a:r>
                        <a:rPr lang="en-US" dirty="0" err="1"/>
                        <a:t>Kewangan</a:t>
                      </a:r>
                      <a:r>
                        <a:rPr lang="en-US" dirty="0"/>
                        <a:t> ABC</a:t>
                      </a:r>
                      <a:endParaRPr lang="en-MY" dirty="0"/>
                    </a:p>
                  </a:txBody>
                  <a:tcPr/>
                </a:tc>
                <a:tc>
                  <a:txBody>
                    <a:bodyPr/>
                    <a:lstStyle/>
                    <a:p>
                      <a:pPr algn="ctr"/>
                      <a:r>
                        <a:rPr lang="en-US" dirty="0"/>
                        <a:t>Data Terbuka</a:t>
                      </a:r>
                      <a:endParaRPr lang="en-MY" dirty="0"/>
                    </a:p>
                  </a:txBody>
                  <a:tcPr/>
                </a:tc>
                <a:tc>
                  <a:txBody>
                    <a:bodyPr/>
                    <a:lstStyle/>
                    <a:p>
                      <a:pPr algn="ctr"/>
                      <a:r>
                        <a:rPr lang="en-US" dirty="0" err="1"/>
                        <a:t>Pengguna</a:t>
                      </a:r>
                      <a:r>
                        <a:rPr lang="en-US" dirty="0"/>
                        <a:t> </a:t>
                      </a:r>
                      <a:r>
                        <a:rPr lang="en-US" dirty="0" err="1"/>
                        <a:t>Dalaman</a:t>
                      </a:r>
                      <a:endParaRPr lang="en-MY" dirty="0"/>
                    </a:p>
                  </a:txBody>
                  <a:tcPr/>
                </a:tc>
                <a:extLst>
                  <a:ext uri="{0D108BD9-81ED-4DB2-BD59-A6C34878D82A}">
                    <a16:rowId xmlns:a16="http://schemas.microsoft.com/office/drawing/2014/main" val="3978269439"/>
                  </a:ext>
                </a:extLst>
              </a:tr>
              <a:tr h="321755">
                <a:tc>
                  <a:txBody>
                    <a:bodyPr/>
                    <a:lstStyle/>
                    <a:p>
                      <a:pPr algn="ctr"/>
                      <a:r>
                        <a:rPr lang="en-US" dirty="0"/>
                        <a:t>2.</a:t>
                      </a:r>
                      <a:endParaRPr lang="en-MY" dirty="0"/>
                    </a:p>
                  </a:txBody>
                  <a:tcPr/>
                </a:tc>
                <a:tc>
                  <a:txBody>
                    <a:bodyPr/>
                    <a:lstStyle/>
                    <a:p>
                      <a:r>
                        <a:rPr lang="en-US" dirty="0" err="1"/>
                        <a:t>Sistem</a:t>
                      </a:r>
                      <a:r>
                        <a:rPr lang="en-US" dirty="0"/>
                        <a:t> Environmental Management System (EMS)</a:t>
                      </a:r>
                      <a:endParaRPr lang="en-MY" dirty="0"/>
                    </a:p>
                  </a:txBody>
                  <a:tcPr/>
                </a:tc>
                <a:tc>
                  <a:txBody>
                    <a:bodyPr/>
                    <a:lstStyle/>
                    <a:p>
                      <a:pPr algn="ctr"/>
                      <a:r>
                        <a:rPr lang="en-US" dirty="0"/>
                        <a:t>Data Terbuka </a:t>
                      </a:r>
                      <a:endParaRPr lang="en-MY"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Pengguna</a:t>
                      </a:r>
                      <a:r>
                        <a:rPr lang="en-US" dirty="0"/>
                        <a:t> </a:t>
                      </a:r>
                      <a:r>
                        <a:rPr lang="en-US" dirty="0" err="1"/>
                        <a:t>Dalaman</a:t>
                      </a:r>
                      <a:endParaRPr lang="en-MY" dirty="0"/>
                    </a:p>
                    <a:p>
                      <a:pPr algn="ctr"/>
                      <a:endParaRPr lang="en-MY" dirty="0"/>
                    </a:p>
                  </a:txBody>
                  <a:tcPr/>
                </a:tc>
                <a:extLst>
                  <a:ext uri="{0D108BD9-81ED-4DB2-BD59-A6C34878D82A}">
                    <a16:rowId xmlns:a16="http://schemas.microsoft.com/office/drawing/2014/main" val="156180656"/>
                  </a:ext>
                </a:extLst>
              </a:tr>
              <a:tr h="321755">
                <a:tc>
                  <a:txBody>
                    <a:bodyPr/>
                    <a:lstStyle/>
                    <a:p>
                      <a:pPr algn="ctr"/>
                      <a:r>
                        <a:rPr lang="en-US" dirty="0"/>
                        <a:t>3.</a:t>
                      </a:r>
                      <a:endParaRPr lang="en-MY" dirty="0"/>
                    </a:p>
                  </a:txBody>
                  <a:tcPr/>
                </a:tc>
                <a:tc>
                  <a:txBody>
                    <a:bodyPr/>
                    <a:lstStyle/>
                    <a:p>
                      <a:endParaRPr lang="en-MY" dirty="0"/>
                    </a:p>
                  </a:txBody>
                  <a:tcPr/>
                </a:tc>
                <a:tc>
                  <a:txBody>
                    <a:bodyPr/>
                    <a:lstStyle/>
                    <a:p>
                      <a:endParaRPr lang="en-MY" dirty="0"/>
                    </a:p>
                  </a:txBody>
                  <a:tcPr/>
                </a:tc>
                <a:tc>
                  <a:txBody>
                    <a:bodyPr/>
                    <a:lstStyle/>
                    <a:p>
                      <a:endParaRPr lang="en-MY"/>
                    </a:p>
                  </a:txBody>
                  <a:tcPr/>
                </a:tc>
                <a:extLst>
                  <a:ext uri="{0D108BD9-81ED-4DB2-BD59-A6C34878D82A}">
                    <a16:rowId xmlns:a16="http://schemas.microsoft.com/office/drawing/2014/main" val="1679487926"/>
                  </a:ext>
                </a:extLst>
              </a:tr>
              <a:tr h="321755">
                <a:tc>
                  <a:txBody>
                    <a:bodyPr/>
                    <a:lstStyle/>
                    <a:p>
                      <a:pPr algn="ctr"/>
                      <a:r>
                        <a:rPr lang="en-US" dirty="0"/>
                        <a:t>4.</a:t>
                      </a:r>
                      <a:endParaRPr lang="en-MY" dirty="0"/>
                    </a:p>
                  </a:txBody>
                  <a:tcPr/>
                </a:tc>
                <a:tc>
                  <a:txBody>
                    <a:bodyPr/>
                    <a:lstStyle/>
                    <a:p>
                      <a:endParaRPr lang="en-MY"/>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4080615789"/>
                  </a:ext>
                </a:extLst>
              </a:tr>
              <a:tr h="321755">
                <a:tc>
                  <a:txBody>
                    <a:bodyPr/>
                    <a:lstStyle/>
                    <a:p>
                      <a:pPr algn="ctr"/>
                      <a:r>
                        <a:rPr lang="en-US" dirty="0"/>
                        <a:t>5.</a:t>
                      </a:r>
                      <a:endParaRPr lang="en-MY" dirty="0"/>
                    </a:p>
                  </a:txBody>
                  <a:tcPr/>
                </a:tc>
                <a:tc>
                  <a:txBody>
                    <a:bodyPr/>
                    <a:lstStyle/>
                    <a:p>
                      <a:endParaRPr lang="en-MY"/>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4262245107"/>
                  </a:ext>
                </a:extLst>
              </a:tr>
            </a:tbl>
          </a:graphicData>
        </a:graphic>
      </p:graphicFrame>
    </p:spTree>
    <p:extLst>
      <p:ext uri="{BB962C8B-B14F-4D97-AF65-F5344CB8AC3E}">
        <p14:creationId xmlns:p14="http://schemas.microsoft.com/office/powerpoint/2010/main" val="2158178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30352"/>
          </a:xfrm>
          <a:solidFill>
            <a:schemeClr val="accent1">
              <a:lumMod val="40000"/>
              <a:lumOff val="60000"/>
            </a:schemeClr>
          </a:solidFill>
        </p:spPr>
        <p:txBody>
          <a:bodyPr>
            <a:normAutofit/>
          </a:bodyPr>
          <a:lstStyle/>
          <a:p>
            <a:r>
              <a:rPr lang="en-MY" sz="2800" dirty="0">
                <a:solidFill>
                  <a:srgbClr val="000000"/>
                </a:solidFill>
                <a:latin typeface="Arial"/>
                <a:cs typeface="Arial"/>
              </a:rPr>
              <a:t>SENARAI SISTEM YANG DIKENDALIKAN</a:t>
            </a:r>
          </a:p>
        </p:txBody>
      </p:sp>
      <p:sp>
        <p:nvSpPr>
          <p:cNvPr id="3" name="Content Placeholder 2">
            <a:extLst>
              <a:ext uri="{FF2B5EF4-FFF2-40B4-BE49-F238E27FC236}">
                <a16:creationId xmlns:a16="http://schemas.microsoft.com/office/drawing/2014/main" id="{279C8204-4B95-4899-A29D-844AF708016F}"/>
              </a:ext>
            </a:extLst>
          </p:cNvPr>
          <p:cNvSpPr>
            <a:spLocks noGrp="1"/>
          </p:cNvSpPr>
          <p:nvPr>
            <p:ph idx="1"/>
          </p:nvPr>
        </p:nvSpPr>
        <p:spPr>
          <a:xfrm>
            <a:off x="0" y="655459"/>
            <a:ext cx="11842812" cy="845795"/>
          </a:xfrm>
        </p:spPr>
        <p:txBody>
          <a:bodyPr>
            <a:normAutofit/>
          </a:bodyPr>
          <a:lstStyle/>
          <a:p>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Nyatakan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sistem-sistem</a:t>
            </a:r>
            <a:r>
              <a:rPr lang="en-MY" sz="1400" dirty="0">
                <a:solidFill>
                  <a:srgbClr val="FF0000"/>
                </a:solidFill>
                <a:latin typeface="Arial" panose="020B0604020202020204" pitchFamily="34" charset="0"/>
                <a:cs typeface="Arial" panose="020B0604020202020204" pitchFamily="34" charset="0"/>
              </a:rPr>
              <a:t> yang </a:t>
            </a:r>
            <a:r>
              <a:rPr lang="en-MY" sz="1400" dirty="0" err="1">
                <a:solidFill>
                  <a:srgbClr val="FF0000"/>
                </a:solidFill>
                <a:latin typeface="Arial" panose="020B0604020202020204" pitchFamily="34" charset="0"/>
                <a:cs typeface="Arial" panose="020B0604020202020204" pitchFamily="34" charset="0"/>
              </a:rPr>
              <a:t>dikendalikan</a:t>
            </a:r>
            <a:r>
              <a:rPr lang="en-MY" sz="1400" dirty="0">
                <a:solidFill>
                  <a:srgbClr val="FF0000"/>
                </a:solidFill>
                <a:latin typeface="Arial" panose="020B0604020202020204" pitchFamily="34" charset="0"/>
                <a:cs typeface="Arial" panose="020B0604020202020204" pitchFamily="34" charset="0"/>
              </a:rPr>
              <a:t> oleh </a:t>
            </a:r>
            <a:r>
              <a:rPr lang="en-MY" sz="1400" dirty="0" err="1">
                <a:solidFill>
                  <a:srgbClr val="FF0000"/>
                </a:solidFill>
                <a:latin typeface="Arial" panose="020B0604020202020204" pitchFamily="34" charset="0"/>
                <a:cs typeface="Arial" panose="020B0604020202020204" pitchFamily="34" charset="0"/>
              </a:rPr>
              <a:t>Jabatan</a:t>
            </a:r>
            <a:r>
              <a:rPr lang="en-MY" sz="1400" dirty="0">
                <a:solidFill>
                  <a:srgbClr val="FF0000"/>
                </a:solidFill>
                <a:latin typeface="Arial" panose="020B0604020202020204" pitchFamily="34" charset="0"/>
                <a:cs typeface="Arial" panose="020B0604020202020204" pitchFamily="34" charset="0"/>
              </a:rPr>
              <a:t> dan </a:t>
            </a:r>
            <a:r>
              <a:rPr lang="en-MY" sz="1400" dirty="0" err="1">
                <a:solidFill>
                  <a:srgbClr val="FF0000"/>
                </a:solidFill>
                <a:latin typeface="Arial" panose="020B0604020202020204" pitchFamily="34" charset="0"/>
                <a:cs typeface="Arial" panose="020B0604020202020204" pitchFamily="34" charset="0"/>
              </a:rPr>
              <a:t>ditempatkan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penyimpanannya</a:t>
            </a:r>
            <a:r>
              <a:rPr lang="en-MY" sz="1400" dirty="0">
                <a:solidFill>
                  <a:srgbClr val="FF0000"/>
                </a:solidFill>
                <a:latin typeface="Arial" panose="020B0604020202020204" pitchFamily="34" charset="0"/>
                <a:cs typeface="Arial" panose="020B0604020202020204" pitchFamily="34" charset="0"/>
              </a:rPr>
              <a:t> di </a:t>
            </a:r>
            <a:r>
              <a:rPr lang="en-MY" sz="1400" dirty="0" err="1">
                <a:solidFill>
                  <a:srgbClr val="FF0000"/>
                </a:solidFill>
                <a:latin typeface="Arial" panose="020B0604020202020204" pitchFamily="34" charset="0"/>
                <a:cs typeface="Arial" panose="020B0604020202020204" pitchFamily="34" charset="0"/>
              </a:rPr>
              <a:t>dalam</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bilik</a:t>
            </a:r>
            <a:r>
              <a:rPr lang="en-MY" sz="1400" dirty="0">
                <a:solidFill>
                  <a:srgbClr val="FF0000"/>
                </a:solidFill>
                <a:latin typeface="Arial" panose="020B0604020202020204" pitchFamily="34" charset="0"/>
                <a:cs typeface="Arial" panose="020B0604020202020204" pitchFamily="34" charset="0"/>
              </a:rPr>
              <a:t> server / </a:t>
            </a:r>
            <a:r>
              <a:rPr lang="en-MY" sz="1400" dirty="0" err="1">
                <a:solidFill>
                  <a:srgbClr val="FF0000"/>
                </a:solidFill>
                <a:latin typeface="Arial" panose="020B0604020202020204" pitchFamily="34" charset="0"/>
                <a:cs typeface="Arial" panose="020B0604020202020204" pitchFamily="34" charset="0"/>
              </a:rPr>
              <a:t>pusat</a:t>
            </a:r>
            <a:r>
              <a:rPr lang="en-MY" sz="1400" dirty="0">
                <a:solidFill>
                  <a:srgbClr val="FF0000"/>
                </a:solidFill>
                <a:latin typeface="Arial" panose="020B0604020202020204" pitchFamily="34" charset="0"/>
                <a:cs typeface="Arial" panose="020B0604020202020204" pitchFamily="34" charset="0"/>
              </a:rPr>
              <a:t> data </a:t>
            </a:r>
            <a:r>
              <a:rPr lang="en-MY" sz="1400" dirty="0" err="1">
                <a:solidFill>
                  <a:srgbClr val="FF0000"/>
                </a:solidFill>
                <a:latin typeface="Arial" panose="020B0604020202020204" pitchFamily="34" charset="0"/>
                <a:cs typeface="Arial" panose="020B0604020202020204" pitchFamily="34" charset="0"/>
              </a:rPr>
              <a:t>bagi</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tujuan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permohonan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ini</a:t>
            </a:r>
            <a:r>
              <a:rPr lang="en-MY" sz="1400" dirty="0">
                <a:solidFill>
                  <a:srgbClr val="FF0000"/>
                </a:solidFill>
                <a:latin typeface="Arial" panose="020B0604020202020204" pitchFamily="34" charset="0"/>
                <a:cs typeface="Arial" panose="020B0604020202020204" pitchFamily="34" charset="0"/>
              </a:rPr>
              <a:t>.</a:t>
            </a:r>
          </a:p>
        </p:txBody>
      </p:sp>
      <p:graphicFrame>
        <p:nvGraphicFramePr>
          <p:cNvPr id="4" name="Table 4">
            <a:extLst>
              <a:ext uri="{FF2B5EF4-FFF2-40B4-BE49-F238E27FC236}">
                <a16:creationId xmlns:a16="http://schemas.microsoft.com/office/drawing/2014/main" id="{FCB5BD72-C3F1-4812-B089-8A897812F3A9}"/>
              </a:ext>
            </a:extLst>
          </p:cNvPr>
          <p:cNvGraphicFramePr>
            <a:graphicFrameLocks noGrp="1"/>
          </p:cNvGraphicFramePr>
          <p:nvPr>
            <p:extLst>
              <p:ext uri="{D42A27DB-BD31-4B8C-83A1-F6EECF244321}">
                <p14:modId xmlns:p14="http://schemas.microsoft.com/office/powerpoint/2010/main" val="1463321095"/>
              </p:ext>
            </p:extLst>
          </p:nvPr>
        </p:nvGraphicFramePr>
        <p:xfrm>
          <a:off x="834502" y="1351128"/>
          <a:ext cx="10173808" cy="2468880"/>
        </p:xfrm>
        <a:graphic>
          <a:graphicData uri="http://schemas.openxmlformats.org/drawingml/2006/table">
            <a:tbl>
              <a:tblPr firstRow="1" bandRow="1">
                <a:tableStyleId>{5C22544A-7EE6-4342-B048-85BDC9FD1C3A}</a:tableStyleId>
              </a:tblPr>
              <a:tblGrid>
                <a:gridCol w="843378">
                  <a:extLst>
                    <a:ext uri="{9D8B030D-6E8A-4147-A177-3AD203B41FA5}">
                      <a16:colId xmlns:a16="http://schemas.microsoft.com/office/drawing/2014/main" val="4289683900"/>
                    </a:ext>
                  </a:extLst>
                </a:gridCol>
                <a:gridCol w="4154419">
                  <a:extLst>
                    <a:ext uri="{9D8B030D-6E8A-4147-A177-3AD203B41FA5}">
                      <a16:colId xmlns:a16="http://schemas.microsoft.com/office/drawing/2014/main" val="3009029260"/>
                    </a:ext>
                  </a:extLst>
                </a:gridCol>
                <a:gridCol w="2195064">
                  <a:extLst>
                    <a:ext uri="{9D8B030D-6E8A-4147-A177-3AD203B41FA5}">
                      <a16:colId xmlns:a16="http://schemas.microsoft.com/office/drawing/2014/main" val="2218155713"/>
                    </a:ext>
                  </a:extLst>
                </a:gridCol>
                <a:gridCol w="2980947">
                  <a:extLst>
                    <a:ext uri="{9D8B030D-6E8A-4147-A177-3AD203B41FA5}">
                      <a16:colId xmlns:a16="http://schemas.microsoft.com/office/drawing/2014/main" val="1972332271"/>
                    </a:ext>
                  </a:extLst>
                </a:gridCol>
              </a:tblGrid>
              <a:tr h="563070">
                <a:tc>
                  <a:txBody>
                    <a:bodyPr/>
                    <a:lstStyle/>
                    <a:p>
                      <a:pPr algn="ctr"/>
                      <a:r>
                        <a:rPr lang="en-US" dirty="0">
                          <a:latin typeface="Arial" panose="020B0604020202020204" pitchFamily="34" charset="0"/>
                          <a:cs typeface="Arial" panose="020B0604020202020204" pitchFamily="34" charset="0"/>
                        </a:rPr>
                        <a:t>No.</a:t>
                      </a:r>
                      <a:endParaRPr lang="en-MY" dirty="0">
                        <a:latin typeface="Arial" panose="020B0604020202020204" pitchFamily="34" charset="0"/>
                        <a:cs typeface="Arial" panose="020B0604020202020204" pitchFamily="34" charset="0"/>
                      </a:endParaRPr>
                    </a:p>
                  </a:txBody>
                  <a:tcPr/>
                </a:tc>
                <a:tc>
                  <a:txBody>
                    <a:bodyPr/>
                    <a:lstStyle/>
                    <a:p>
                      <a:pPr algn="ctr"/>
                      <a:r>
                        <a:rPr lang="en-US" dirty="0">
                          <a:latin typeface="Arial" panose="020B0604020202020204" pitchFamily="34" charset="0"/>
                          <a:cs typeface="Arial" panose="020B0604020202020204" pitchFamily="34" charset="0"/>
                        </a:rPr>
                        <a:t>Nama </a:t>
                      </a:r>
                      <a:r>
                        <a:rPr lang="en-US" dirty="0" err="1">
                          <a:latin typeface="Arial" panose="020B0604020202020204" pitchFamily="34" charset="0"/>
                          <a:cs typeface="Arial" panose="020B0604020202020204" pitchFamily="34" charset="0"/>
                        </a:rPr>
                        <a:t>Sistem</a:t>
                      </a:r>
                      <a:endParaRPr lang="en-MY" dirty="0">
                        <a:latin typeface="Arial" panose="020B0604020202020204" pitchFamily="34" charset="0"/>
                        <a:cs typeface="Arial" panose="020B0604020202020204" pitchFamily="34" charset="0"/>
                      </a:endParaRPr>
                    </a:p>
                  </a:txBody>
                  <a:tcPr/>
                </a:tc>
                <a:tc>
                  <a:txBody>
                    <a:bodyPr/>
                    <a:lstStyle/>
                    <a:p>
                      <a:pPr algn="ctr"/>
                      <a:r>
                        <a:rPr lang="en-US" dirty="0" err="1">
                          <a:latin typeface="Arial" panose="020B0604020202020204" pitchFamily="34" charset="0"/>
                          <a:cs typeface="Arial" panose="020B0604020202020204" pitchFamily="34" charset="0"/>
                        </a:rPr>
                        <a:t>Pengelasan</a:t>
                      </a:r>
                      <a:r>
                        <a:rPr lang="en-US" dirty="0">
                          <a:latin typeface="Arial" panose="020B0604020202020204" pitchFamily="34" charset="0"/>
                          <a:cs typeface="Arial" panose="020B0604020202020204" pitchFamily="34" charset="0"/>
                        </a:rPr>
                        <a:t> Data </a:t>
                      </a:r>
                    </a:p>
                    <a:p>
                      <a:pPr algn="ctr"/>
                      <a:endParaRPr lang="en-MY" dirty="0">
                        <a:latin typeface="Arial" panose="020B0604020202020204" pitchFamily="34" charset="0"/>
                        <a:cs typeface="Arial" panose="020B0604020202020204" pitchFamily="34" charset="0"/>
                      </a:endParaRPr>
                    </a:p>
                  </a:txBody>
                  <a:tcPr/>
                </a:tc>
                <a:tc>
                  <a:txBody>
                    <a:bodyPr/>
                    <a:lstStyle/>
                    <a:p>
                      <a:pPr algn="ctr"/>
                      <a:r>
                        <a:rPr lang="en-US" dirty="0" err="1">
                          <a:latin typeface="Arial" panose="020B0604020202020204" pitchFamily="34" charset="0"/>
                          <a:cs typeface="Arial" panose="020B0604020202020204" pitchFamily="34" charset="0"/>
                        </a:rPr>
                        <a:t>Pengguna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Sistem</a:t>
                      </a:r>
                      <a:endParaRPr lang="en-US" dirty="0">
                        <a:latin typeface="Arial" panose="020B0604020202020204" pitchFamily="34" charset="0"/>
                        <a:cs typeface="Arial" panose="020B0604020202020204" pitchFamily="34" charset="0"/>
                      </a:endParaRPr>
                    </a:p>
                    <a:p>
                      <a:pPr algn="ct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Sila</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Nyatakan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Agensi</a:t>
                      </a:r>
                      <a:r>
                        <a:rPr lang="en-US" sz="1200" dirty="0">
                          <a:latin typeface="Arial" panose="020B0604020202020204" pitchFamily="34" charset="0"/>
                          <a:cs typeface="Arial" panose="020B0604020202020204" pitchFamily="34" charset="0"/>
                        </a:rPr>
                        <a:t> yang </a:t>
                      </a:r>
                      <a:r>
                        <a:rPr lang="en-US" sz="1200" dirty="0" err="1">
                          <a:latin typeface="Arial" panose="020B0604020202020204" pitchFamily="34" charset="0"/>
                          <a:cs typeface="Arial" panose="020B0604020202020204" pitchFamily="34" charset="0"/>
                        </a:rPr>
                        <a:t>terlibat</a:t>
                      </a:r>
                      <a:endParaRPr lang="en-MY"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92258360"/>
                  </a:ext>
                </a:extLst>
              </a:tr>
              <a:tr h="321755">
                <a:tc>
                  <a:txBody>
                    <a:bodyPr/>
                    <a:lstStyle/>
                    <a:p>
                      <a:pPr algn="ctr"/>
                      <a:r>
                        <a:rPr lang="en-US" dirty="0"/>
                        <a:t>1.</a:t>
                      </a:r>
                      <a:endParaRPr lang="en-MY" dirty="0"/>
                    </a:p>
                  </a:txBody>
                  <a:tcPr/>
                </a:tc>
                <a:tc>
                  <a:txBody>
                    <a:bodyPr/>
                    <a:lstStyle/>
                    <a:p>
                      <a:endParaRPr lang="en-MY" dirty="0"/>
                    </a:p>
                  </a:txBody>
                  <a:tcPr/>
                </a:tc>
                <a:tc>
                  <a:txBody>
                    <a:bodyPr/>
                    <a:lstStyle/>
                    <a:p>
                      <a:pPr algn="ctr"/>
                      <a:endParaRPr lang="en-MY" dirty="0"/>
                    </a:p>
                  </a:txBody>
                  <a:tcPr/>
                </a:tc>
                <a:tc>
                  <a:txBody>
                    <a:bodyPr/>
                    <a:lstStyle/>
                    <a:p>
                      <a:pPr algn="ctr"/>
                      <a:endParaRPr lang="en-MY" dirty="0"/>
                    </a:p>
                  </a:txBody>
                  <a:tcPr/>
                </a:tc>
                <a:extLst>
                  <a:ext uri="{0D108BD9-81ED-4DB2-BD59-A6C34878D82A}">
                    <a16:rowId xmlns:a16="http://schemas.microsoft.com/office/drawing/2014/main" val="3978269439"/>
                  </a:ext>
                </a:extLst>
              </a:tr>
              <a:tr h="321755">
                <a:tc>
                  <a:txBody>
                    <a:bodyPr/>
                    <a:lstStyle/>
                    <a:p>
                      <a:pPr algn="ctr"/>
                      <a:r>
                        <a:rPr lang="en-US" dirty="0"/>
                        <a:t>2.</a:t>
                      </a:r>
                      <a:endParaRPr lang="en-MY" dirty="0"/>
                    </a:p>
                  </a:txBody>
                  <a:tcPr/>
                </a:tc>
                <a:tc>
                  <a:txBody>
                    <a:bodyPr/>
                    <a:lstStyle/>
                    <a:p>
                      <a:endParaRPr lang="en-MY" dirty="0"/>
                    </a:p>
                  </a:txBody>
                  <a:tcPr/>
                </a:tc>
                <a:tc>
                  <a:txBody>
                    <a:bodyPr/>
                    <a:lstStyle/>
                    <a:p>
                      <a:pPr algn="ctr"/>
                      <a:endParaRPr lang="en-MY" dirty="0"/>
                    </a:p>
                  </a:txBody>
                  <a:tcPr/>
                </a:tc>
                <a:tc>
                  <a:txBody>
                    <a:bodyPr/>
                    <a:lstStyle/>
                    <a:p>
                      <a:pPr algn="ctr"/>
                      <a:endParaRPr lang="en-MY" dirty="0"/>
                    </a:p>
                  </a:txBody>
                  <a:tcPr/>
                </a:tc>
                <a:extLst>
                  <a:ext uri="{0D108BD9-81ED-4DB2-BD59-A6C34878D82A}">
                    <a16:rowId xmlns:a16="http://schemas.microsoft.com/office/drawing/2014/main" val="156180656"/>
                  </a:ext>
                </a:extLst>
              </a:tr>
              <a:tr h="321755">
                <a:tc>
                  <a:txBody>
                    <a:bodyPr/>
                    <a:lstStyle/>
                    <a:p>
                      <a:pPr algn="ctr"/>
                      <a:r>
                        <a:rPr lang="en-US" dirty="0"/>
                        <a:t>3.</a:t>
                      </a:r>
                      <a:endParaRPr lang="en-MY" dirty="0"/>
                    </a:p>
                  </a:txBody>
                  <a:tcPr/>
                </a:tc>
                <a:tc>
                  <a:txBody>
                    <a:bodyPr/>
                    <a:lstStyle/>
                    <a:p>
                      <a:endParaRPr lang="en-MY" dirty="0"/>
                    </a:p>
                  </a:txBody>
                  <a:tcPr/>
                </a:tc>
                <a:tc>
                  <a:txBody>
                    <a:bodyPr/>
                    <a:lstStyle/>
                    <a:p>
                      <a:endParaRPr lang="en-MY" dirty="0"/>
                    </a:p>
                  </a:txBody>
                  <a:tcPr/>
                </a:tc>
                <a:tc>
                  <a:txBody>
                    <a:bodyPr/>
                    <a:lstStyle/>
                    <a:p>
                      <a:endParaRPr lang="en-MY"/>
                    </a:p>
                  </a:txBody>
                  <a:tcPr/>
                </a:tc>
                <a:extLst>
                  <a:ext uri="{0D108BD9-81ED-4DB2-BD59-A6C34878D82A}">
                    <a16:rowId xmlns:a16="http://schemas.microsoft.com/office/drawing/2014/main" val="1679487926"/>
                  </a:ext>
                </a:extLst>
              </a:tr>
              <a:tr h="321755">
                <a:tc>
                  <a:txBody>
                    <a:bodyPr/>
                    <a:lstStyle/>
                    <a:p>
                      <a:pPr algn="ctr"/>
                      <a:r>
                        <a:rPr lang="en-US" dirty="0"/>
                        <a:t>4.</a:t>
                      </a:r>
                      <a:endParaRPr lang="en-MY" dirty="0"/>
                    </a:p>
                  </a:txBody>
                  <a:tcPr/>
                </a:tc>
                <a:tc>
                  <a:txBody>
                    <a:bodyPr/>
                    <a:lstStyle/>
                    <a:p>
                      <a:endParaRPr lang="en-MY"/>
                    </a:p>
                  </a:txBody>
                  <a:tcPr/>
                </a:tc>
                <a:tc>
                  <a:txBody>
                    <a:bodyPr/>
                    <a:lstStyle/>
                    <a:p>
                      <a:endParaRPr lang="en-MY"/>
                    </a:p>
                  </a:txBody>
                  <a:tcPr/>
                </a:tc>
                <a:tc>
                  <a:txBody>
                    <a:bodyPr/>
                    <a:lstStyle/>
                    <a:p>
                      <a:endParaRPr lang="en-MY" dirty="0"/>
                    </a:p>
                  </a:txBody>
                  <a:tcPr/>
                </a:tc>
                <a:extLst>
                  <a:ext uri="{0D108BD9-81ED-4DB2-BD59-A6C34878D82A}">
                    <a16:rowId xmlns:a16="http://schemas.microsoft.com/office/drawing/2014/main" val="4080615789"/>
                  </a:ext>
                </a:extLst>
              </a:tr>
              <a:tr h="321755">
                <a:tc>
                  <a:txBody>
                    <a:bodyPr/>
                    <a:lstStyle/>
                    <a:p>
                      <a:pPr algn="ctr"/>
                      <a:r>
                        <a:rPr lang="en-US" dirty="0"/>
                        <a:t>5.</a:t>
                      </a:r>
                      <a:endParaRPr lang="en-MY" dirty="0"/>
                    </a:p>
                  </a:txBody>
                  <a:tcPr/>
                </a:tc>
                <a:tc>
                  <a:txBody>
                    <a:bodyPr/>
                    <a:lstStyle/>
                    <a:p>
                      <a:endParaRPr lang="en-MY"/>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4262245107"/>
                  </a:ext>
                </a:extLst>
              </a:tr>
            </a:tbl>
          </a:graphicData>
        </a:graphic>
      </p:graphicFrame>
    </p:spTree>
    <p:extLst>
      <p:ext uri="{BB962C8B-B14F-4D97-AF65-F5344CB8AC3E}">
        <p14:creationId xmlns:p14="http://schemas.microsoft.com/office/powerpoint/2010/main" val="4027651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02920"/>
          </a:xfrm>
          <a:solidFill>
            <a:schemeClr val="accent1">
              <a:lumMod val="40000"/>
              <a:lumOff val="60000"/>
            </a:schemeClr>
          </a:solidFill>
        </p:spPr>
        <p:txBody>
          <a:bodyPr>
            <a:normAutofit/>
          </a:bodyPr>
          <a:lstStyle/>
          <a:p>
            <a:r>
              <a:rPr lang="en-MY" sz="2800" dirty="0">
                <a:solidFill>
                  <a:srgbClr val="000000"/>
                </a:solidFill>
                <a:latin typeface="Arial"/>
                <a:cs typeface="Arial"/>
              </a:rPr>
              <a:t>PEMBUKTIAN DAFTAR DALAM BUKU 492/492A</a:t>
            </a:r>
          </a:p>
        </p:txBody>
      </p:sp>
      <p:sp>
        <p:nvSpPr>
          <p:cNvPr id="5" name="TextBox 4">
            <a:extLst>
              <a:ext uri="{FF2B5EF4-FFF2-40B4-BE49-F238E27FC236}">
                <a16:creationId xmlns:a16="http://schemas.microsoft.com/office/drawing/2014/main" id="{C541992A-2E7D-49C4-AC0D-64D832FBF135}"/>
              </a:ext>
            </a:extLst>
          </p:cNvPr>
          <p:cNvSpPr txBox="1"/>
          <p:nvPr/>
        </p:nvSpPr>
        <p:spPr>
          <a:xfrm>
            <a:off x="118872" y="578865"/>
            <a:ext cx="12006072" cy="738664"/>
          </a:xfrm>
          <a:prstGeom prst="rect">
            <a:avLst/>
          </a:prstGeom>
          <a:noFill/>
        </p:spPr>
        <p:txBody>
          <a:bodyPr wrap="square">
            <a:spAutoFit/>
          </a:bodyPr>
          <a:lstStyle/>
          <a:p>
            <a:r>
              <a:rPr lang="en-MY" sz="1400" dirty="0">
                <a:solidFill>
                  <a:srgbClr val="FF0000"/>
                </a:solidFill>
                <a:latin typeface="Abadi" panose="020B0604020104020204" pitchFamily="34" charset="0"/>
              </a:rPr>
              <a:t>** Maklumat </a:t>
            </a:r>
            <a:r>
              <a:rPr lang="en-MY" sz="1400" dirty="0" err="1">
                <a:solidFill>
                  <a:srgbClr val="FF0000"/>
                </a:solidFill>
                <a:latin typeface="Abadi" panose="020B0604020104020204" pitchFamily="34" charset="0"/>
              </a:rPr>
              <a:t>ini</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hanya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perlu</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diisi</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sekiranya</a:t>
            </a:r>
            <a:r>
              <a:rPr lang="en-MY" sz="1400" dirty="0">
                <a:solidFill>
                  <a:srgbClr val="FF0000"/>
                </a:solidFill>
                <a:latin typeface="Abadi" panose="020B0604020104020204" pitchFamily="34" charset="0"/>
              </a:rPr>
              <a:t> data/</a:t>
            </a:r>
            <a:r>
              <a:rPr lang="en-MY" sz="1400" dirty="0" err="1">
                <a:solidFill>
                  <a:srgbClr val="FF0000"/>
                </a:solidFill>
                <a:latin typeface="Abadi" panose="020B0604020104020204" pitchFamily="34" charset="0"/>
              </a:rPr>
              <a:t>dokumen</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rahsmi</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telah</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diklasifikasikan</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sebagai</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Rahsia</a:t>
            </a:r>
            <a:r>
              <a:rPr lang="en-MY" sz="1400" dirty="0">
                <a:solidFill>
                  <a:srgbClr val="FF0000"/>
                </a:solidFill>
                <a:latin typeface="Abadi" panose="020B0604020104020204" pitchFamily="34" charset="0"/>
              </a:rPr>
              <a:t> Rasmi (</a:t>
            </a:r>
            <a:r>
              <a:rPr lang="en-MY" sz="1400" dirty="0" err="1">
                <a:solidFill>
                  <a:srgbClr val="FF0000"/>
                </a:solidFill>
                <a:latin typeface="Abadi" panose="020B0604020104020204" pitchFamily="34" charset="0"/>
              </a:rPr>
              <a:t>Terhad</a:t>
            </a:r>
            <a:r>
              <a:rPr lang="en-MY" sz="1400" dirty="0">
                <a:solidFill>
                  <a:srgbClr val="FF0000"/>
                </a:solidFill>
                <a:latin typeface="Abadi" panose="020B0604020104020204" pitchFamily="34" charset="0"/>
              </a:rPr>
              <a:t>/</a:t>
            </a:r>
            <a:r>
              <a:rPr lang="en-MY" sz="1400" dirty="0" err="1">
                <a:solidFill>
                  <a:srgbClr val="FF0000"/>
                </a:solidFill>
                <a:latin typeface="Abadi" panose="020B0604020104020204" pitchFamily="34" charset="0"/>
              </a:rPr>
              <a:t>Sulit</a:t>
            </a:r>
            <a:r>
              <a:rPr lang="en-MY" sz="1400" dirty="0">
                <a:solidFill>
                  <a:srgbClr val="FF0000"/>
                </a:solidFill>
                <a:latin typeface="Abadi" panose="020B0604020104020204" pitchFamily="34" charset="0"/>
              </a:rPr>
              <a:t>/</a:t>
            </a:r>
            <a:r>
              <a:rPr lang="en-MY" sz="1400" dirty="0" err="1">
                <a:solidFill>
                  <a:srgbClr val="FF0000"/>
                </a:solidFill>
                <a:latin typeface="Abadi" panose="020B0604020104020204" pitchFamily="34" charset="0"/>
              </a:rPr>
              <a:t>Rahsia</a:t>
            </a:r>
            <a:r>
              <a:rPr lang="en-MY" sz="1400" dirty="0">
                <a:solidFill>
                  <a:srgbClr val="FF0000"/>
                </a:solidFill>
                <a:latin typeface="Abadi" panose="020B0604020104020204" pitchFamily="34" charset="0"/>
              </a:rPr>
              <a:t>/</a:t>
            </a:r>
            <a:r>
              <a:rPr lang="en-MY" sz="1400" dirty="0" err="1">
                <a:solidFill>
                  <a:srgbClr val="FF0000"/>
                </a:solidFill>
                <a:latin typeface="Abadi" panose="020B0604020104020204" pitchFamily="34" charset="0"/>
              </a:rPr>
              <a:t>Rahsia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Besar</a:t>
            </a:r>
            <a:r>
              <a:rPr lang="en-MY" sz="1400" dirty="0">
                <a:solidFill>
                  <a:srgbClr val="FF0000"/>
                </a:solidFill>
                <a:latin typeface="Abadi" panose="020B0604020104020204" pitchFamily="34" charset="0"/>
              </a:rPr>
              <a:t>).</a:t>
            </a:r>
          </a:p>
          <a:p>
            <a:r>
              <a:rPr lang="en-MY" sz="1400" dirty="0" err="1">
                <a:solidFill>
                  <a:srgbClr val="FF0000"/>
                </a:solidFill>
                <a:latin typeface="Abadi" panose="020B0604020104020204" pitchFamily="34" charset="0"/>
              </a:rPr>
              <a:t>Sila</a:t>
            </a:r>
            <a:r>
              <a:rPr lang="en-MY" sz="1400" dirty="0">
                <a:solidFill>
                  <a:srgbClr val="FF0000"/>
                </a:solidFill>
                <a:latin typeface="Abadi" panose="020B0604020104020204" pitchFamily="34" charset="0"/>
              </a:rPr>
              <a:t> screenshot </a:t>
            </a:r>
            <a:r>
              <a:rPr lang="en-MY" sz="1400" dirty="0" err="1">
                <a:solidFill>
                  <a:srgbClr val="FF0000"/>
                </a:solidFill>
                <a:latin typeface="Abadi" panose="020B0604020104020204" pitchFamily="34" charset="0"/>
              </a:rPr>
              <a:t>jika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maklumat</a:t>
            </a:r>
            <a:r>
              <a:rPr lang="en-MY" sz="1400" dirty="0">
                <a:solidFill>
                  <a:srgbClr val="FF0000"/>
                </a:solidFill>
                <a:latin typeface="Abadi" panose="020B0604020104020204" pitchFamily="34" charset="0"/>
              </a:rPr>
              <a:t>/</a:t>
            </a:r>
            <a:r>
              <a:rPr lang="en-MY" sz="1400" dirty="0" err="1">
                <a:solidFill>
                  <a:srgbClr val="FF0000"/>
                </a:solidFill>
                <a:latin typeface="Abadi" panose="020B0604020104020204" pitchFamily="34" charset="0"/>
              </a:rPr>
              <a:t>dokumen</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rahsia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rasmi</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berkaitan</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telah</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didaftarkan</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dalam</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Buku</a:t>
            </a:r>
            <a:r>
              <a:rPr lang="en-MY" sz="1400" dirty="0">
                <a:solidFill>
                  <a:srgbClr val="FF0000"/>
                </a:solidFill>
                <a:latin typeface="Abadi" panose="020B0604020104020204" pitchFamily="34" charset="0"/>
              </a:rPr>
              <a:t> 492/492A </a:t>
            </a:r>
          </a:p>
          <a:p>
            <a:r>
              <a:rPr lang="en-MY" sz="1400" dirty="0">
                <a:solidFill>
                  <a:srgbClr val="FF0000"/>
                </a:solidFill>
                <a:latin typeface="Abadi" panose="020B0604020104020204" pitchFamily="34" charset="0"/>
              </a:rPr>
              <a:t>Jika </a:t>
            </a:r>
            <a:r>
              <a:rPr lang="en-MY" sz="1400" dirty="0" err="1">
                <a:solidFill>
                  <a:srgbClr val="FF0000"/>
                </a:solidFill>
                <a:latin typeface="Abadi" panose="020B0604020104020204" pitchFamily="34" charset="0"/>
              </a:rPr>
              <a:t>tiada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sila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nyatakan</a:t>
            </a:r>
            <a:r>
              <a:rPr lang="en-MY" sz="1400" dirty="0">
                <a:solidFill>
                  <a:srgbClr val="FF0000"/>
                </a:solidFill>
                <a:latin typeface="Abadi" panose="020B0604020104020204" pitchFamily="34" charset="0"/>
              </a:rPr>
              <a:t> TIDAK BERKAITAN.</a:t>
            </a:r>
          </a:p>
        </p:txBody>
      </p:sp>
    </p:spTree>
    <p:extLst>
      <p:ext uri="{BB962C8B-B14F-4D97-AF65-F5344CB8AC3E}">
        <p14:creationId xmlns:p14="http://schemas.microsoft.com/office/powerpoint/2010/main" val="955066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48056"/>
          </a:xfrm>
          <a:solidFill>
            <a:schemeClr val="accent1">
              <a:lumMod val="40000"/>
              <a:lumOff val="60000"/>
            </a:schemeClr>
          </a:solidFill>
        </p:spPr>
        <p:txBody>
          <a:bodyPr>
            <a:normAutofit fontScale="90000"/>
          </a:bodyPr>
          <a:lstStyle/>
          <a:p>
            <a:r>
              <a:rPr lang="en-MY" sz="2800" dirty="0">
                <a:solidFill>
                  <a:srgbClr val="000000"/>
                </a:solidFill>
                <a:latin typeface="Arial"/>
                <a:cs typeface="Arial"/>
              </a:rPr>
              <a:t>PEGAWAI PENGELAS AGENSI</a:t>
            </a:r>
          </a:p>
        </p:txBody>
      </p:sp>
      <p:sp>
        <p:nvSpPr>
          <p:cNvPr id="4" name="TextBox 3">
            <a:extLst>
              <a:ext uri="{FF2B5EF4-FFF2-40B4-BE49-F238E27FC236}">
                <a16:creationId xmlns:a16="http://schemas.microsoft.com/office/drawing/2014/main" id="{FE1C22DA-C617-4C99-A647-EC5BD33EABAB}"/>
              </a:ext>
            </a:extLst>
          </p:cNvPr>
          <p:cNvSpPr txBox="1"/>
          <p:nvPr/>
        </p:nvSpPr>
        <p:spPr>
          <a:xfrm>
            <a:off x="359228" y="478875"/>
            <a:ext cx="10668000" cy="523220"/>
          </a:xfrm>
          <a:prstGeom prst="rect">
            <a:avLst/>
          </a:prstGeom>
          <a:noFill/>
        </p:spPr>
        <p:txBody>
          <a:bodyPr wrap="square">
            <a:spAutoFit/>
          </a:bodyPr>
          <a:lstStyle/>
          <a:p>
            <a:r>
              <a:rPr lang="en-MY" sz="1400" dirty="0">
                <a:solidFill>
                  <a:srgbClr val="FF0000"/>
                </a:solidFill>
                <a:latin typeface="Abadi" panose="020B0604020104020204" pitchFamily="34" charset="0"/>
              </a:rPr>
              <a:t>** Maklumat </a:t>
            </a:r>
            <a:r>
              <a:rPr lang="en-MY" sz="1400" dirty="0" err="1">
                <a:solidFill>
                  <a:srgbClr val="FF0000"/>
                </a:solidFill>
                <a:latin typeface="Abadi" panose="020B0604020104020204" pitchFamily="34" charset="0"/>
              </a:rPr>
              <a:t>ini</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hanya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perlu</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diisi</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sekiranya</a:t>
            </a:r>
            <a:r>
              <a:rPr lang="en-MY" sz="1400" dirty="0">
                <a:solidFill>
                  <a:srgbClr val="FF0000"/>
                </a:solidFill>
                <a:latin typeface="Abadi" panose="020B0604020104020204" pitchFamily="34" charset="0"/>
              </a:rPr>
              <a:t> data/</a:t>
            </a:r>
            <a:r>
              <a:rPr lang="en-MY" sz="1400" dirty="0" err="1">
                <a:solidFill>
                  <a:srgbClr val="FF0000"/>
                </a:solidFill>
                <a:latin typeface="Abadi" panose="020B0604020104020204" pitchFamily="34" charset="0"/>
              </a:rPr>
              <a:t>dokumen</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rahsmi</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telah</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diklasifikasikan</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sebagai</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Rahsia</a:t>
            </a:r>
            <a:r>
              <a:rPr lang="en-MY" sz="1400" dirty="0">
                <a:solidFill>
                  <a:srgbClr val="FF0000"/>
                </a:solidFill>
                <a:latin typeface="Abadi" panose="020B0604020104020204" pitchFamily="34" charset="0"/>
              </a:rPr>
              <a:t> Rasmi (</a:t>
            </a:r>
            <a:r>
              <a:rPr lang="en-MY" sz="1400" dirty="0" err="1">
                <a:solidFill>
                  <a:srgbClr val="FF0000"/>
                </a:solidFill>
                <a:latin typeface="Abadi" panose="020B0604020104020204" pitchFamily="34" charset="0"/>
              </a:rPr>
              <a:t>Terhad</a:t>
            </a:r>
            <a:r>
              <a:rPr lang="en-MY" sz="1400" dirty="0">
                <a:solidFill>
                  <a:srgbClr val="FF0000"/>
                </a:solidFill>
                <a:latin typeface="Abadi" panose="020B0604020104020204" pitchFamily="34" charset="0"/>
              </a:rPr>
              <a:t>/</a:t>
            </a:r>
            <a:r>
              <a:rPr lang="en-MY" sz="1400" dirty="0" err="1">
                <a:solidFill>
                  <a:srgbClr val="FF0000"/>
                </a:solidFill>
                <a:latin typeface="Abadi" panose="020B0604020104020204" pitchFamily="34" charset="0"/>
              </a:rPr>
              <a:t>Sulit</a:t>
            </a:r>
            <a:r>
              <a:rPr lang="en-MY" sz="1400" dirty="0">
                <a:solidFill>
                  <a:srgbClr val="FF0000"/>
                </a:solidFill>
                <a:latin typeface="Abadi" panose="020B0604020104020204" pitchFamily="34" charset="0"/>
              </a:rPr>
              <a:t>/</a:t>
            </a:r>
            <a:r>
              <a:rPr lang="en-MY" sz="1400" dirty="0" err="1">
                <a:solidFill>
                  <a:srgbClr val="FF0000"/>
                </a:solidFill>
                <a:latin typeface="Abadi" panose="020B0604020104020204" pitchFamily="34" charset="0"/>
              </a:rPr>
              <a:t>Rahsia</a:t>
            </a:r>
            <a:r>
              <a:rPr lang="en-MY" sz="1400" dirty="0">
                <a:solidFill>
                  <a:srgbClr val="FF0000"/>
                </a:solidFill>
                <a:latin typeface="Abadi" panose="020B0604020104020204" pitchFamily="34" charset="0"/>
              </a:rPr>
              <a:t>/</a:t>
            </a:r>
            <a:r>
              <a:rPr lang="en-MY" sz="1400" dirty="0" err="1">
                <a:solidFill>
                  <a:srgbClr val="FF0000"/>
                </a:solidFill>
                <a:latin typeface="Abadi" panose="020B0604020104020204" pitchFamily="34" charset="0"/>
              </a:rPr>
              <a:t>Rahsia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Besar</a:t>
            </a:r>
            <a:r>
              <a:rPr lang="en-MY" sz="1400" dirty="0">
                <a:solidFill>
                  <a:srgbClr val="FF0000"/>
                </a:solidFill>
                <a:latin typeface="Abadi" panose="020B0604020104020204" pitchFamily="34" charset="0"/>
              </a:rPr>
              <a:t>). Jika </a:t>
            </a:r>
            <a:r>
              <a:rPr lang="en-MY" sz="1400" dirty="0" err="1">
                <a:solidFill>
                  <a:srgbClr val="FF0000"/>
                </a:solidFill>
                <a:latin typeface="Abadi" panose="020B0604020104020204" pitchFamily="34" charset="0"/>
              </a:rPr>
              <a:t>tiada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sila</a:t>
            </a:r>
            <a:r>
              <a:rPr lang="en-MY" sz="1400" dirty="0">
                <a:solidFill>
                  <a:srgbClr val="FF0000"/>
                </a:solidFill>
                <a:latin typeface="Abadi" panose="020B0604020104020204" pitchFamily="34" charset="0"/>
              </a:rPr>
              <a:t> </a:t>
            </a:r>
            <a:r>
              <a:rPr lang="en-MY" sz="1400" dirty="0" err="1">
                <a:solidFill>
                  <a:srgbClr val="FF0000"/>
                </a:solidFill>
                <a:latin typeface="Abadi" panose="020B0604020104020204" pitchFamily="34" charset="0"/>
              </a:rPr>
              <a:t>nyatakan</a:t>
            </a:r>
            <a:r>
              <a:rPr lang="en-MY" sz="1400" dirty="0">
                <a:solidFill>
                  <a:srgbClr val="FF0000"/>
                </a:solidFill>
                <a:latin typeface="Abadi" panose="020B0604020104020204" pitchFamily="34" charset="0"/>
              </a:rPr>
              <a:t> TIDAK BERKAITAN.</a:t>
            </a:r>
          </a:p>
        </p:txBody>
      </p:sp>
      <p:graphicFrame>
        <p:nvGraphicFramePr>
          <p:cNvPr id="6" name="Table 5">
            <a:extLst>
              <a:ext uri="{FF2B5EF4-FFF2-40B4-BE49-F238E27FC236}">
                <a16:creationId xmlns:a16="http://schemas.microsoft.com/office/drawing/2014/main" id="{D2229171-25C1-47D6-B032-E4886EEBFE76}"/>
              </a:ext>
            </a:extLst>
          </p:cNvPr>
          <p:cNvGraphicFramePr>
            <a:graphicFrameLocks noGrp="1"/>
          </p:cNvGraphicFramePr>
          <p:nvPr>
            <p:extLst>
              <p:ext uri="{D42A27DB-BD31-4B8C-83A1-F6EECF244321}">
                <p14:modId xmlns:p14="http://schemas.microsoft.com/office/powerpoint/2010/main" val="3255344736"/>
              </p:ext>
            </p:extLst>
          </p:nvPr>
        </p:nvGraphicFramePr>
        <p:xfrm>
          <a:off x="441961" y="1281149"/>
          <a:ext cx="10667999" cy="1351280"/>
        </p:xfrm>
        <a:graphic>
          <a:graphicData uri="http://schemas.openxmlformats.org/drawingml/2006/table">
            <a:tbl>
              <a:tblPr firstRow="1" bandRow="1">
                <a:tableStyleId>{5C22544A-7EE6-4342-B048-85BDC9FD1C3A}</a:tableStyleId>
              </a:tblPr>
              <a:tblGrid>
                <a:gridCol w="1579765">
                  <a:extLst>
                    <a:ext uri="{9D8B030D-6E8A-4147-A177-3AD203B41FA5}">
                      <a16:colId xmlns:a16="http://schemas.microsoft.com/office/drawing/2014/main" val="3107563161"/>
                    </a:ext>
                  </a:extLst>
                </a:gridCol>
                <a:gridCol w="4235148">
                  <a:extLst>
                    <a:ext uri="{9D8B030D-6E8A-4147-A177-3AD203B41FA5}">
                      <a16:colId xmlns:a16="http://schemas.microsoft.com/office/drawing/2014/main" val="2010178774"/>
                    </a:ext>
                  </a:extLst>
                </a:gridCol>
                <a:gridCol w="4853086">
                  <a:extLst>
                    <a:ext uri="{9D8B030D-6E8A-4147-A177-3AD203B41FA5}">
                      <a16:colId xmlns:a16="http://schemas.microsoft.com/office/drawing/2014/main" val="1437261058"/>
                    </a:ext>
                  </a:extLst>
                </a:gridCol>
              </a:tblGrid>
              <a:tr h="370840">
                <a:tc>
                  <a:txBody>
                    <a:bodyPr/>
                    <a:lstStyle/>
                    <a:p>
                      <a:r>
                        <a:rPr lang="en-MY" sz="1400" dirty="0">
                          <a:latin typeface="Arial" panose="020B0604020202020204" pitchFamily="34" charset="0"/>
                          <a:cs typeface="Arial" panose="020B0604020202020204" pitchFamily="34" charset="0"/>
                        </a:rPr>
                        <a:t>BIL</a:t>
                      </a:r>
                    </a:p>
                  </a:txBody>
                  <a:tcPr/>
                </a:tc>
                <a:tc>
                  <a:txBody>
                    <a:bodyPr/>
                    <a:lstStyle/>
                    <a:p>
                      <a:r>
                        <a:rPr lang="en-MY" sz="1400" dirty="0">
                          <a:latin typeface="Arial" panose="020B0604020202020204" pitchFamily="34" charset="0"/>
                          <a:cs typeface="Arial" panose="020B0604020202020204" pitchFamily="34" charset="0"/>
                        </a:rPr>
                        <a:t>NAMA</a:t>
                      </a:r>
                    </a:p>
                  </a:txBody>
                  <a:tcPr/>
                </a:tc>
                <a:tc>
                  <a:txBody>
                    <a:bodyPr/>
                    <a:lstStyle/>
                    <a:p>
                      <a:r>
                        <a:rPr lang="en-MY" sz="1400" dirty="0">
                          <a:latin typeface="Arial" panose="020B0604020202020204" pitchFamily="34" charset="0"/>
                          <a:cs typeface="Arial" panose="020B0604020202020204" pitchFamily="34" charset="0"/>
                        </a:rPr>
                        <a:t>JAWATAN</a:t>
                      </a:r>
                    </a:p>
                  </a:txBody>
                  <a:tcPr/>
                </a:tc>
                <a:extLst>
                  <a:ext uri="{0D108BD9-81ED-4DB2-BD59-A6C34878D82A}">
                    <a16:rowId xmlns:a16="http://schemas.microsoft.com/office/drawing/2014/main" val="207750512"/>
                  </a:ext>
                </a:extLst>
              </a:tr>
              <a:tr h="370840">
                <a:tc>
                  <a:txBody>
                    <a:bodyPr/>
                    <a:lstStyle/>
                    <a:p>
                      <a:r>
                        <a:rPr lang="en-MY" sz="1400" dirty="0">
                          <a:latin typeface="Arial" panose="020B0604020202020204" pitchFamily="34" charset="0"/>
                          <a:cs typeface="Arial" panose="020B0604020202020204" pitchFamily="34" charset="0"/>
                        </a:rPr>
                        <a:t>1.</a:t>
                      </a:r>
                    </a:p>
                  </a:txBody>
                  <a:tcPr/>
                </a:tc>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14811376"/>
                  </a:ext>
                </a:extLst>
              </a:tr>
              <a:tr h="0">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8037352"/>
                  </a:ext>
                </a:extLst>
              </a:tr>
              <a:tr h="0">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47995988"/>
                  </a:ext>
                </a:extLst>
              </a:tr>
            </a:tbl>
          </a:graphicData>
        </a:graphic>
      </p:graphicFrame>
    </p:spTree>
    <p:extLst>
      <p:ext uri="{BB962C8B-B14F-4D97-AF65-F5344CB8AC3E}">
        <p14:creationId xmlns:p14="http://schemas.microsoft.com/office/powerpoint/2010/main" val="372224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28750"/>
          </a:xfrm>
          <a:solidFill>
            <a:schemeClr val="accent1">
              <a:lumMod val="40000"/>
              <a:lumOff val="60000"/>
            </a:schemeClr>
          </a:solidFill>
        </p:spPr>
        <p:txBody>
          <a:bodyPr>
            <a:noAutofit/>
          </a:bodyPr>
          <a:lstStyle/>
          <a:p>
            <a:pPr marL="0" marR="0" lvl="0" indent="0" algn="l" rtl="0">
              <a:lnSpc>
                <a:spcPct val="100000"/>
              </a:lnSpc>
              <a:spcBef>
                <a:spcPts val="0"/>
              </a:spcBef>
              <a:spcAft>
                <a:spcPts val="0"/>
              </a:spcAft>
              <a:buClr>
                <a:srgbClr val="000000"/>
              </a:buClr>
              <a:buSzPts val="2400"/>
              <a:buFont typeface="Arial"/>
              <a:buNone/>
            </a:pPr>
            <a:r>
              <a:rPr lang="en-US" sz="2800" i="0" u="none" strike="noStrike" cap="none" dirty="0">
                <a:solidFill>
                  <a:srgbClr val="000000"/>
                </a:solidFill>
                <a:latin typeface="Arial"/>
                <a:ea typeface="Arial"/>
                <a:cs typeface="Arial"/>
                <a:sym typeface="Arial"/>
              </a:rPr>
              <a:t>TADBIR URUS PROJEK (CONTOH)</a:t>
            </a:r>
            <a:endParaRPr lang="en-US" sz="2400" i="0" u="none" strike="noStrike" cap="none" dirty="0">
              <a:solidFill>
                <a:srgbClr val="000000"/>
              </a:solidFill>
              <a:latin typeface="Calibri"/>
              <a:ea typeface="Calibri"/>
              <a:cs typeface="Calibri"/>
              <a:sym typeface="Calibri"/>
            </a:endParaRPr>
          </a:p>
        </p:txBody>
      </p:sp>
      <p:grpSp>
        <p:nvGrpSpPr>
          <p:cNvPr id="40" name="Group 39">
            <a:extLst>
              <a:ext uri="{FF2B5EF4-FFF2-40B4-BE49-F238E27FC236}">
                <a16:creationId xmlns:a16="http://schemas.microsoft.com/office/drawing/2014/main" id="{A7CC664F-3F30-44A5-BEF2-1C8F5BEE3399}"/>
              </a:ext>
            </a:extLst>
          </p:cNvPr>
          <p:cNvGrpSpPr/>
          <p:nvPr/>
        </p:nvGrpSpPr>
        <p:grpSpPr>
          <a:xfrm>
            <a:off x="172416" y="761187"/>
            <a:ext cx="11818997" cy="6054702"/>
            <a:chOff x="172416" y="761187"/>
            <a:chExt cx="11818997" cy="6054702"/>
          </a:xfrm>
        </p:grpSpPr>
        <p:cxnSp>
          <p:nvCxnSpPr>
            <p:cNvPr id="4" name="Google Shape;353;p17">
              <a:extLst>
                <a:ext uri="{FF2B5EF4-FFF2-40B4-BE49-F238E27FC236}">
                  <a16:creationId xmlns:a16="http://schemas.microsoft.com/office/drawing/2014/main" id="{608F6DBF-03AF-458A-AA47-5F0272EE6645}"/>
                </a:ext>
              </a:extLst>
            </p:cNvPr>
            <p:cNvCxnSpPr/>
            <p:nvPr/>
          </p:nvCxnSpPr>
          <p:spPr>
            <a:xfrm>
              <a:off x="9203823" y="4142103"/>
              <a:ext cx="0" cy="1772176"/>
            </a:xfrm>
            <a:prstGeom prst="straightConnector1">
              <a:avLst/>
            </a:prstGeom>
            <a:noFill/>
            <a:ln w="28575" cap="flat" cmpd="sng">
              <a:solidFill>
                <a:schemeClr val="dk1"/>
              </a:solidFill>
              <a:prstDash val="solid"/>
              <a:miter lim="800000"/>
              <a:headEnd type="none" w="sm" len="sm"/>
              <a:tailEnd type="none" w="sm" len="sm"/>
            </a:ln>
          </p:spPr>
        </p:cxnSp>
        <p:cxnSp>
          <p:nvCxnSpPr>
            <p:cNvPr id="5" name="Google Shape;354;p17">
              <a:extLst>
                <a:ext uri="{FF2B5EF4-FFF2-40B4-BE49-F238E27FC236}">
                  <a16:creationId xmlns:a16="http://schemas.microsoft.com/office/drawing/2014/main" id="{C9D247BC-465F-40D9-8006-3DB6F6244362}"/>
                </a:ext>
              </a:extLst>
            </p:cNvPr>
            <p:cNvCxnSpPr/>
            <p:nvPr/>
          </p:nvCxnSpPr>
          <p:spPr>
            <a:xfrm>
              <a:off x="5879976" y="1422441"/>
              <a:ext cx="0" cy="2471305"/>
            </a:xfrm>
            <a:prstGeom prst="straightConnector1">
              <a:avLst/>
            </a:prstGeom>
            <a:noFill/>
            <a:ln w="28575" cap="flat" cmpd="sng">
              <a:solidFill>
                <a:schemeClr val="dk1"/>
              </a:solidFill>
              <a:prstDash val="solid"/>
              <a:miter lim="800000"/>
              <a:headEnd type="none" w="sm" len="sm"/>
              <a:tailEnd type="none" w="sm" len="sm"/>
            </a:ln>
          </p:spPr>
        </p:cxnSp>
        <p:cxnSp>
          <p:nvCxnSpPr>
            <p:cNvPr id="6" name="Google Shape;355;p17">
              <a:extLst>
                <a:ext uri="{FF2B5EF4-FFF2-40B4-BE49-F238E27FC236}">
                  <a16:creationId xmlns:a16="http://schemas.microsoft.com/office/drawing/2014/main" id="{0E215C3B-3ECF-4166-9B6E-1E2F814595CF}"/>
                </a:ext>
              </a:extLst>
            </p:cNvPr>
            <p:cNvCxnSpPr/>
            <p:nvPr/>
          </p:nvCxnSpPr>
          <p:spPr>
            <a:xfrm>
              <a:off x="3109671" y="3893746"/>
              <a:ext cx="5314058" cy="0"/>
            </a:xfrm>
            <a:prstGeom prst="straightConnector1">
              <a:avLst/>
            </a:prstGeom>
            <a:noFill/>
            <a:ln w="28575" cap="flat" cmpd="sng">
              <a:solidFill>
                <a:schemeClr val="dk1"/>
              </a:solidFill>
              <a:prstDash val="solid"/>
              <a:miter lim="800000"/>
              <a:headEnd type="none" w="sm" len="sm"/>
              <a:tailEnd type="none" w="sm" len="sm"/>
            </a:ln>
          </p:spPr>
        </p:cxnSp>
        <p:sp>
          <p:nvSpPr>
            <p:cNvPr id="7" name="Google Shape;356;p17">
              <a:extLst>
                <a:ext uri="{FF2B5EF4-FFF2-40B4-BE49-F238E27FC236}">
                  <a16:creationId xmlns:a16="http://schemas.microsoft.com/office/drawing/2014/main" id="{F2550A65-2FF1-49A1-8F5F-F5B7F8272BCB}"/>
                </a:ext>
              </a:extLst>
            </p:cNvPr>
            <p:cNvSpPr txBox="1"/>
            <p:nvPr/>
          </p:nvSpPr>
          <p:spPr>
            <a:xfrm>
              <a:off x="172416" y="3201890"/>
              <a:ext cx="194668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PASUKAN PROJEK</a:t>
              </a:r>
              <a:endParaRPr sz="1400" b="1" i="0" u="none" strike="noStrike" cap="none">
                <a:solidFill>
                  <a:srgbClr val="000000"/>
                </a:solidFill>
                <a:latin typeface="Arial"/>
                <a:ea typeface="Arial"/>
                <a:cs typeface="Arial"/>
                <a:sym typeface="Arial"/>
              </a:endParaRPr>
            </a:p>
          </p:txBody>
        </p:sp>
        <p:sp>
          <p:nvSpPr>
            <p:cNvPr id="9" name="Google Shape;359;p17">
              <a:extLst>
                <a:ext uri="{FF2B5EF4-FFF2-40B4-BE49-F238E27FC236}">
                  <a16:creationId xmlns:a16="http://schemas.microsoft.com/office/drawing/2014/main" id="{927D4793-CA85-439B-A90D-1A4FCC1F85BF}"/>
                </a:ext>
              </a:extLst>
            </p:cNvPr>
            <p:cNvSpPr/>
            <p:nvPr/>
          </p:nvSpPr>
          <p:spPr>
            <a:xfrm>
              <a:off x="4022105" y="2449282"/>
              <a:ext cx="3744912" cy="658812"/>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spcBef>
                  <a:spcPts val="0"/>
                </a:spcBef>
                <a:spcAft>
                  <a:spcPts val="0"/>
                </a:spcAft>
                <a:buNone/>
              </a:pPr>
              <a:r>
                <a:rPr lang="en-US" sz="1200" b="1" dirty="0">
                  <a:solidFill>
                    <a:srgbClr val="000000"/>
                  </a:solidFill>
                  <a:latin typeface="Arial"/>
                  <a:ea typeface="Arial"/>
                  <a:cs typeface="Arial"/>
                  <a:sym typeface="Arial"/>
                </a:rPr>
                <a:t>PENGARAH PROJEK</a:t>
              </a:r>
              <a:endParaRPr dirty="0"/>
            </a:p>
            <a:p>
              <a:pPr algn="ctr"/>
              <a:r>
                <a:rPr lang="en-US" sz="1200" dirty="0" err="1">
                  <a:solidFill>
                    <a:srgbClr val="000000"/>
                  </a:solidFill>
                  <a:latin typeface="Arial"/>
                  <a:ea typeface="Arial"/>
                  <a:cs typeface="Arial"/>
                  <a:sym typeface="Arial"/>
                </a:rPr>
                <a:t>Pengarah</a:t>
              </a:r>
              <a:r>
                <a:rPr lang="en-US" sz="1200" dirty="0">
                  <a:solidFill>
                    <a:srgbClr val="000000"/>
                  </a:solidFill>
                  <a:latin typeface="Arial"/>
                  <a:ea typeface="Arial"/>
                  <a:cs typeface="Arial"/>
                  <a:sym typeface="Arial"/>
                </a:rPr>
                <a:t> </a:t>
              </a:r>
              <a:r>
                <a:rPr lang="en-US" sz="1200" dirty="0" err="1">
                  <a:solidFill>
                    <a:srgbClr val="000000"/>
                  </a:solidFill>
                  <a:latin typeface="Arial"/>
                  <a:ea typeface="Arial"/>
                  <a:cs typeface="Arial"/>
                  <a:sym typeface="Arial"/>
                </a:rPr>
                <a:t>Bahagian</a:t>
              </a:r>
              <a:r>
                <a:rPr lang="en-US" sz="1200" dirty="0">
                  <a:solidFill>
                    <a:srgbClr val="000000"/>
                  </a:solidFill>
                  <a:latin typeface="Arial"/>
                  <a:ea typeface="Arial"/>
                  <a:cs typeface="Arial"/>
                  <a:sym typeface="Arial"/>
                </a:rPr>
                <a:t> XX (</a:t>
              </a:r>
              <a:r>
                <a:rPr lang="en-US" sz="1200" dirty="0">
                  <a:solidFill>
                    <a:srgbClr val="000000"/>
                  </a:solidFill>
                  <a:highlight>
                    <a:srgbClr val="FFFF00"/>
                  </a:highlight>
                  <a:latin typeface="Arial"/>
                  <a:ea typeface="Arial"/>
                  <a:cs typeface="Arial"/>
                  <a:sym typeface="Arial"/>
                </a:rPr>
                <a:t>Skim </a:t>
              </a:r>
              <a:r>
                <a:rPr lang="en-US" sz="1200" dirty="0" err="1">
                  <a:solidFill>
                    <a:srgbClr val="000000"/>
                  </a:solidFill>
                  <a:highlight>
                    <a:srgbClr val="FFFF00"/>
                  </a:highlight>
                  <a:latin typeface="Arial"/>
                  <a:ea typeface="Arial"/>
                  <a:cs typeface="Arial"/>
                  <a:sym typeface="Arial"/>
                </a:rPr>
                <a:t>Gred</a:t>
              </a:r>
              <a:r>
                <a:rPr lang="en-US" sz="1200" dirty="0">
                  <a:solidFill>
                    <a:srgbClr val="000000"/>
                  </a:solidFill>
                  <a:latin typeface="Arial"/>
                  <a:ea typeface="Arial"/>
                  <a:cs typeface="Arial"/>
                  <a:sym typeface="Arial"/>
                </a:rPr>
                <a:t>)</a:t>
              </a:r>
              <a:endParaRPr dirty="0"/>
            </a:p>
            <a:p>
              <a:pPr marL="0" marR="0" lvl="0" indent="0" algn="ctr" rtl="0">
                <a:lnSpc>
                  <a:spcPct val="90000"/>
                </a:lnSpc>
                <a:spcBef>
                  <a:spcPts val="0"/>
                </a:spcBef>
                <a:spcAft>
                  <a:spcPts val="0"/>
                </a:spcAft>
                <a:buClr>
                  <a:schemeClr val="lt1"/>
                </a:buClr>
                <a:buSzPts val="1050"/>
                <a:buFont typeface="Calibri"/>
                <a:buNone/>
              </a:pPr>
              <a:endParaRPr sz="1050" b="0" i="0" u="none" strike="noStrike" cap="none" dirty="0">
                <a:solidFill>
                  <a:srgbClr val="000000"/>
                </a:solidFill>
                <a:latin typeface="Calibri"/>
                <a:ea typeface="Calibri"/>
                <a:cs typeface="Calibri"/>
                <a:sym typeface="Calibri"/>
              </a:endParaRPr>
            </a:p>
          </p:txBody>
        </p:sp>
        <p:sp>
          <p:nvSpPr>
            <p:cNvPr id="10" name="Google Shape;360;p17">
              <a:extLst>
                <a:ext uri="{FF2B5EF4-FFF2-40B4-BE49-F238E27FC236}">
                  <a16:creationId xmlns:a16="http://schemas.microsoft.com/office/drawing/2014/main" id="{84EBCB91-1BAD-45AC-9A87-A695774D20CB}"/>
                </a:ext>
              </a:extLst>
            </p:cNvPr>
            <p:cNvSpPr/>
            <p:nvPr/>
          </p:nvSpPr>
          <p:spPr>
            <a:xfrm>
              <a:off x="4031723" y="1626690"/>
              <a:ext cx="3744912" cy="658812"/>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spcBef>
                  <a:spcPts val="0"/>
                </a:spcBef>
                <a:spcAft>
                  <a:spcPts val="0"/>
                </a:spcAft>
                <a:buNone/>
              </a:pPr>
              <a:r>
                <a:rPr lang="en-US" sz="1200" b="1" dirty="0">
                  <a:solidFill>
                    <a:srgbClr val="000000"/>
                  </a:solidFill>
                  <a:latin typeface="Arial"/>
                  <a:ea typeface="Arial"/>
                  <a:cs typeface="Arial"/>
                  <a:sym typeface="Arial"/>
                </a:rPr>
                <a:t>JAWATANKUASA TEKNIKAL PROJEK </a:t>
              </a:r>
              <a:endParaRPr dirty="0"/>
            </a:p>
            <a:p>
              <a:pPr marL="0" marR="0" lvl="0" indent="0" algn="ctr" rtl="0">
                <a:spcBef>
                  <a:spcPts val="0"/>
                </a:spcBef>
                <a:spcAft>
                  <a:spcPts val="0"/>
                </a:spcAft>
                <a:buNone/>
              </a:pPr>
              <a:r>
                <a:rPr lang="en-US" sz="1200" dirty="0">
                  <a:solidFill>
                    <a:srgbClr val="000000"/>
                  </a:solidFill>
                  <a:latin typeface="Arial"/>
                  <a:ea typeface="Arial"/>
                  <a:cs typeface="Arial"/>
                  <a:sym typeface="Arial"/>
                </a:rPr>
                <a:t>Pengerusi: </a:t>
              </a:r>
              <a:r>
                <a:rPr lang="en-US" sz="1200" dirty="0" err="1">
                  <a:solidFill>
                    <a:srgbClr val="000000"/>
                  </a:solidFill>
                  <a:latin typeface="Arial"/>
                  <a:ea typeface="Arial"/>
                  <a:cs typeface="Arial"/>
                  <a:sym typeface="Arial"/>
                </a:rPr>
                <a:t>Timbalan</a:t>
              </a:r>
              <a:r>
                <a:rPr lang="en-US" sz="1200" dirty="0">
                  <a:solidFill>
                    <a:srgbClr val="000000"/>
                  </a:solidFill>
                  <a:latin typeface="Arial"/>
                  <a:ea typeface="Arial"/>
                  <a:cs typeface="Arial"/>
                  <a:sym typeface="Arial"/>
                </a:rPr>
                <a:t> </a:t>
              </a:r>
              <a:r>
                <a:rPr lang="en-US" sz="1200" dirty="0" err="1">
                  <a:solidFill>
                    <a:srgbClr val="000000"/>
                  </a:solidFill>
                  <a:latin typeface="Arial"/>
                  <a:ea typeface="Arial"/>
                  <a:cs typeface="Arial"/>
                  <a:sym typeface="Arial"/>
                </a:rPr>
                <a:t>Ketua</a:t>
              </a:r>
              <a:r>
                <a:rPr lang="en-US" sz="1200" dirty="0">
                  <a:solidFill>
                    <a:srgbClr val="000000"/>
                  </a:solidFill>
                  <a:latin typeface="Arial"/>
                  <a:ea typeface="Arial"/>
                  <a:cs typeface="Arial"/>
                  <a:sym typeface="Arial"/>
                </a:rPr>
                <a:t> </a:t>
              </a:r>
              <a:r>
                <a:rPr lang="en-US" sz="1200" dirty="0" err="1">
                  <a:solidFill>
                    <a:srgbClr val="000000"/>
                  </a:solidFill>
                  <a:latin typeface="Arial"/>
                  <a:ea typeface="Arial"/>
                  <a:cs typeface="Arial"/>
                  <a:sym typeface="Arial"/>
                </a:rPr>
                <a:t>Pengarah</a:t>
              </a:r>
              <a:r>
                <a:rPr lang="en-US" sz="1200" dirty="0">
                  <a:solidFill>
                    <a:srgbClr val="000000"/>
                  </a:solidFill>
                  <a:latin typeface="Arial"/>
                  <a:ea typeface="Arial"/>
                  <a:cs typeface="Arial"/>
                  <a:sym typeface="Arial"/>
                </a:rPr>
                <a:t>  </a:t>
              </a:r>
              <a:endParaRPr dirty="0"/>
            </a:p>
            <a:p>
              <a:pPr marL="0" marR="0" lvl="0" indent="0" algn="ctr" rtl="0">
                <a:spcBef>
                  <a:spcPts val="0"/>
                </a:spcBef>
                <a:spcAft>
                  <a:spcPts val="0"/>
                </a:spcAft>
                <a:buNone/>
              </a:pPr>
              <a:r>
                <a:rPr lang="en-US" sz="1200" dirty="0">
                  <a:solidFill>
                    <a:srgbClr val="000000"/>
                  </a:solidFill>
                  <a:latin typeface="Arial"/>
                  <a:ea typeface="Arial"/>
                  <a:cs typeface="Arial"/>
                  <a:sym typeface="Arial"/>
                </a:rPr>
                <a:t>(</a:t>
              </a:r>
              <a:r>
                <a:rPr lang="en-US" sz="1200" dirty="0">
                  <a:solidFill>
                    <a:srgbClr val="000000"/>
                  </a:solidFill>
                  <a:highlight>
                    <a:srgbClr val="FFFF00"/>
                  </a:highlight>
                  <a:latin typeface="Arial"/>
                  <a:ea typeface="Arial"/>
                  <a:cs typeface="Arial"/>
                  <a:sym typeface="Arial"/>
                </a:rPr>
                <a:t>Skim </a:t>
              </a:r>
              <a:r>
                <a:rPr lang="en-US" sz="1200" dirty="0" err="1">
                  <a:solidFill>
                    <a:srgbClr val="000000"/>
                  </a:solidFill>
                  <a:highlight>
                    <a:srgbClr val="FFFF00"/>
                  </a:highlight>
                  <a:latin typeface="Arial"/>
                  <a:ea typeface="Arial"/>
                  <a:cs typeface="Arial"/>
                  <a:sym typeface="Arial"/>
                </a:rPr>
                <a:t>Gred</a:t>
              </a:r>
              <a:r>
                <a:rPr lang="en-US" sz="1200" dirty="0">
                  <a:solidFill>
                    <a:srgbClr val="000000"/>
                  </a:solidFill>
                  <a:latin typeface="Arial"/>
                  <a:ea typeface="Arial"/>
                  <a:cs typeface="Arial"/>
                  <a:sym typeface="Arial"/>
                </a:rPr>
                <a:t>)</a:t>
              </a:r>
              <a:endParaRPr lang="en-US" sz="1200" dirty="0"/>
            </a:p>
          </p:txBody>
        </p:sp>
        <p:sp>
          <p:nvSpPr>
            <p:cNvPr id="11" name="Google Shape;361;p17">
              <a:extLst>
                <a:ext uri="{FF2B5EF4-FFF2-40B4-BE49-F238E27FC236}">
                  <a16:creationId xmlns:a16="http://schemas.microsoft.com/office/drawing/2014/main" id="{41F82AE4-BFA9-49BA-88E6-E039DC6605C5}"/>
                </a:ext>
              </a:extLst>
            </p:cNvPr>
            <p:cNvSpPr/>
            <p:nvPr/>
          </p:nvSpPr>
          <p:spPr>
            <a:xfrm>
              <a:off x="4031723" y="761187"/>
              <a:ext cx="3744912" cy="66125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spcBef>
                  <a:spcPts val="0"/>
                </a:spcBef>
                <a:spcAft>
                  <a:spcPts val="0"/>
                </a:spcAft>
                <a:buNone/>
              </a:pPr>
              <a:r>
                <a:rPr lang="en-US" sz="1200" b="1" dirty="0">
                  <a:solidFill>
                    <a:srgbClr val="000000"/>
                  </a:solidFill>
                  <a:latin typeface="Arial"/>
                  <a:ea typeface="Arial"/>
                  <a:cs typeface="Arial"/>
                  <a:sym typeface="Arial"/>
                </a:rPr>
                <a:t>JAWATANKUASA PEMANDU PROJEK </a:t>
              </a:r>
              <a:endParaRPr dirty="0"/>
            </a:p>
            <a:p>
              <a:pPr marL="0" marR="0" lvl="0" indent="0" algn="ctr" rtl="0">
                <a:spcBef>
                  <a:spcPts val="0"/>
                </a:spcBef>
                <a:spcAft>
                  <a:spcPts val="0"/>
                </a:spcAft>
                <a:buNone/>
              </a:pPr>
              <a:r>
                <a:rPr lang="en-US" sz="1200" dirty="0">
                  <a:solidFill>
                    <a:srgbClr val="000000"/>
                  </a:solidFill>
                  <a:latin typeface="Arial"/>
                  <a:ea typeface="Arial"/>
                  <a:cs typeface="Arial"/>
                  <a:sym typeface="Arial"/>
                </a:rPr>
                <a:t>Pengerusi: </a:t>
              </a:r>
              <a:r>
                <a:rPr lang="en-US" sz="1200" dirty="0" err="1">
                  <a:solidFill>
                    <a:srgbClr val="000000"/>
                  </a:solidFill>
                  <a:latin typeface="Arial"/>
                  <a:ea typeface="Arial"/>
                  <a:cs typeface="Arial"/>
                  <a:sym typeface="Arial"/>
                </a:rPr>
                <a:t>Ketua</a:t>
              </a:r>
              <a:r>
                <a:rPr lang="en-US" sz="1200" dirty="0">
                  <a:solidFill>
                    <a:srgbClr val="000000"/>
                  </a:solidFill>
                  <a:latin typeface="Arial"/>
                  <a:ea typeface="Arial"/>
                  <a:cs typeface="Arial"/>
                  <a:sym typeface="Arial"/>
                </a:rPr>
                <a:t> </a:t>
              </a:r>
              <a:r>
                <a:rPr lang="en-US" sz="1200" dirty="0" err="1">
                  <a:solidFill>
                    <a:srgbClr val="000000"/>
                  </a:solidFill>
                  <a:latin typeface="Arial"/>
                  <a:ea typeface="Arial"/>
                  <a:cs typeface="Arial"/>
                  <a:sym typeface="Arial"/>
                </a:rPr>
                <a:t>Pengarah</a:t>
              </a:r>
              <a:endParaRPr dirty="0"/>
            </a:p>
            <a:p>
              <a:pPr marL="0" marR="0" lvl="0" indent="0" algn="ctr" rtl="0">
                <a:spcBef>
                  <a:spcPts val="0"/>
                </a:spcBef>
                <a:spcAft>
                  <a:spcPts val="0"/>
                </a:spcAft>
                <a:buNone/>
              </a:pPr>
              <a:r>
                <a:rPr lang="en-US" sz="1200" dirty="0">
                  <a:solidFill>
                    <a:srgbClr val="000000"/>
                  </a:solidFill>
                  <a:latin typeface="Arial"/>
                  <a:ea typeface="Arial"/>
                  <a:cs typeface="Arial"/>
                  <a:sym typeface="Arial"/>
                </a:rPr>
                <a:t>(</a:t>
              </a:r>
              <a:r>
                <a:rPr lang="en-US" sz="1200" dirty="0">
                  <a:solidFill>
                    <a:srgbClr val="000000"/>
                  </a:solidFill>
                  <a:highlight>
                    <a:srgbClr val="FFFF00"/>
                  </a:highlight>
                  <a:latin typeface="Arial"/>
                  <a:ea typeface="Arial"/>
                  <a:cs typeface="Arial"/>
                  <a:sym typeface="Arial"/>
                </a:rPr>
                <a:t>Skim </a:t>
              </a:r>
              <a:r>
                <a:rPr lang="en-US" sz="1200" dirty="0" err="1">
                  <a:solidFill>
                    <a:srgbClr val="000000"/>
                  </a:solidFill>
                  <a:highlight>
                    <a:srgbClr val="FFFF00"/>
                  </a:highlight>
                  <a:latin typeface="Arial"/>
                  <a:ea typeface="Arial"/>
                  <a:cs typeface="Arial"/>
                  <a:sym typeface="Arial"/>
                </a:rPr>
                <a:t>Gred</a:t>
              </a:r>
              <a:r>
                <a:rPr lang="en-US" sz="1200" dirty="0">
                  <a:solidFill>
                    <a:srgbClr val="000000"/>
                  </a:solidFill>
                  <a:latin typeface="Arial"/>
                  <a:ea typeface="Arial"/>
                  <a:cs typeface="Arial"/>
                  <a:sym typeface="Arial"/>
                </a:rPr>
                <a:t>)</a:t>
              </a:r>
              <a:endParaRPr dirty="0"/>
            </a:p>
          </p:txBody>
        </p:sp>
        <p:sp>
          <p:nvSpPr>
            <p:cNvPr id="12" name="Google Shape;362;p17">
              <a:extLst>
                <a:ext uri="{FF2B5EF4-FFF2-40B4-BE49-F238E27FC236}">
                  <a16:creationId xmlns:a16="http://schemas.microsoft.com/office/drawing/2014/main" id="{86FFCF2A-F764-4419-B681-3AE6B8AF277A}"/>
                </a:ext>
              </a:extLst>
            </p:cNvPr>
            <p:cNvSpPr/>
            <p:nvPr/>
          </p:nvSpPr>
          <p:spPr>
            <a:xfrm>
              <a:off x="1679503" y="3522256"/>
              <a:ext cx="1959073" cy="73521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12700" marR="5080" lvl="0" indent="-12700" algn="ctr" rtl="0">
                <a:spcBef>
                  <a:spcPts val="0"/>
                </a:spcBef>
                <a:spcAft>
                  <a:spcPts val="0"/>
                </a:spcAft>
                <a:buNone/>
              </a:pPr>
              <a:r>
                <a:rPr lang="en-US" sz="1100" b="1" dirty="0">
                  <a:solidFill>
                    <a:srgbClr val="000000"/>
                  </a:solidFill>
                  <a:latin typeface="Arial"/>
                  <a:ea typeface="Arial"/>
                  <a:cs typeface="Arial"/>
                  <a:sym typeface="Arial"/>
                </a:rPr>
                <a:t>PENGURUS PROJEK </a:t>
              </a:r>
              <a:endParaRPr dirty="0"/>
            </a:p>
            <a:p>
              <a:pPr marL="0" marR="5080" lvl="0" indent="0" algn="ctr" rtl="0">
                <a:spcBef>
                  <a:spcPts val="0"/>
                </a:spcBef>
                <a:spcAft>
                  <a:spcPts val="0"/>
                </a:spcAft>
                <a:buNone/>
              </a:pPr>
              <a:r>
                <a:rPr lang="en-US" sz="1100" b="1" dirty="0" err="1">
                  <a:solidFill>
                    <a:srgbClr val="000000"/>
                  </a:solidFill>
                  <a:latin typeface="Arial"/>
                  <a:ea typeface="Arial"/>
                  <a:cs typeface="Arial"/>
                  <a:sym typeface="Arial"/>
                </a:rPr>
                <a:t>Penolong</a:t>
              </a:r>
              <a:r>
                <a:rPr lang="en-US" sz="1100" b="1" dirty="0">
                  <a:solidFill>
                    <a:srgbClr val="000000"/>
                  </a:solidFill>
                  <a:latin typeface="Arial"/>
                  <a:ea typeface="Arial"/>
                  <a:cs typeface="Arial"/>
                  <a:sym typeface="Arial"/>
                </a:rPr>
                <a:t> </a:t>
              </a:r>
              <a:r>
                <a:rPr lang="en-US" sz="1100" b="1" dirty="0" err="1">
                  <a:solidFill>
                    <a:srgbClr val="000000"/>
                  </a:solidFill>
                  <a:latin typeface="Arial"/>
                  <a:ea typeface="Arial"/>
                  <a:cs typeface="Arial"/>
                  <a:sym typeface="Arial"/>
                </a:rPr>
                <a:t>Pengarah</a:t>
              </a:r>
              <a:r>
                <a:rPr lang="en-US" sz="1100" b="1" dirty="0">
                  <a:solidFill>
                    <a:srgbClr val="000000"/>
                  </a:solidFill>
                  <a:latin typeface="Arial"/>
                  <a:ea typeface="Arial"/>
                  <a:cs typeface="Arial"/>
                  <a:sym typeface="Arial"/>
                </a:rPr>
                <a:t> </a:t>
              </a:r>
              <a:r>
                <a:rPr lang="en-US" sz="1100" b="1" dirty="0" err="1">
                  <a:solidFill>
                    <a:srgbClr val="000000"/>
                  </a:solidFill>
                  <a:latin typeface="Arial"/>
                  <a:ea typeface="Arial"/>
                  <a:cs typeface="Arial"/>
                  <a:sym typeface="Arial"/>
                </a:rPr>
                <a:t>Kanan</a:t>
              </a:r>
              <a:r>
                <a:rPr lang="en-US" sz="1100" b="1" dirty="0">
                  <a:solidFill>
                    <a:srgbClr val="000000"/>
                  </a:solidFill>
                  <a:latin typeface="Arial"/>
                  <a:ea typeface="Arial"/>
                  <a:cs typeface="Arial"/>
                  <a:sym typeface="Arial"/>
                </a:rPr>
                <a:t> STM (F44)</a:t>
              </a:r>
              <a:endParaRPr dirty="0"/>
            </a:p>
            <a:p>
              <a:pPr marL="0" marR="0" lvl="0" indent="0" algn="ctr" rtl="0">
                <a:lnSpc>
                  <a:spcPct val="90000"/>
                </a:lnSpc>
                <a:spcBef>
                  <a:spcPts val="0"/>
                </a:spcBef>
                <a:spcAft>
                  <a:spcPts val="0"/>
                </a:spcAft>
                <a:buClr>
                  <a:schemeClr val="lt1"/>
                </a:buClr>
                <a:buSzPts val="1100"/>
                <a:buFont typeface="Calibri"/>
                <a:buNone/>
              </a:pPr>
              <a:endParaRPr sz="1100" b="0" i="0" u="none" strike="noStrike" cap="none" dirty="0">
                <a:solidFill>
                  <a:srgbClr val="000000"/>
                </a:solidFill>
                <a:latin typeface="Arial"/>
                <a:ea typeface="Arial"/>
                <a:cs typeface="Arial"/>
                <a:sym typeface="Arial"/>
              </a:endParaRPr>
            </a:p>
          </p:txBody>
        </p:sp>
        <p:sp>
          <p:nvSpPr>
            <p:cNvPr id="13" name="Google Shape;363;p17">
              <a:extLst>
                <a:ext uri="{FF2B5EF4-FFF2-40B4-BE49-F238E27FC236}">
                  <a16:creationId xmlns:a16="http://schemas.microsoft.com/office/drawing/2014/main" id="{8B9A7C3D-28F6-4F27-9ACD-F829238519EE}"/>
                </a:ext>
              </a:extLst>
            </p:cNvPr>
            <p:cNvSpPr/>
            <p:nvPr/>
          </p:nvSpPr>
          <p:spPr>
            <a:xfrm>
              <a:off x="8224287" y="3520244"/>
              <a:ext cx="1959073" cy="713130"/>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00000"/>
                  </a:solidFill>
                  <a:latin typeface="Arial"/>
                  <a:ea typeface="Arial"/>
                  <a:cs typeface="Arial"/>
                  <a:sym typeface="Arial"/>
                </a:rPr>
                <a:t>PENGURUS PROJEK</a:t>
              </a:r>
              <a:endParaRPr/>
            </a:p>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KONTRAKTOR</a:t>
              </a:r>
              <a:endParaRPr/>
            </a:p>
            <a:p>
              <a:pPr marL="0" marR="0" lvl="0" indent="0" algn="ctr" rtl="0">
                <a:lnSpc>
                  <a:spcPct val="90000"/>
                </a:lnSpc>
                <a:spcBef>
                  <a:spcPts val="0"/>
                </a:spcBef>
                <a:spcAft>
                  <a:spcPts val="0"/>
                </a:spcAft>
                <a:buClr>
                  <a:schemeClr val="lt1"/>
                </a:buClr>
                <a:buSzPts val="1050"/>
                <a:buFont typeface="Calibri"/>
                <a:buNone/>
              </a:pPr>
              <a:endParaRPr sz="1050" b="0" i="0" u="none" strike="noStrike" cap="none">
                <a:solidFill>
                  <a:srgbClr val="000000"/>
                </a:solidFill>
                <a:latin typeface="Calibri"/>
                <a:ea typeface="Calibri"/>
                <a:cs typeface="Calibri"/>
                <a:sym typeface="Calibri"/>
              </a:endParaRPr>
            </a:p>
          </p:txBody>
        </p:sp>
        <p:sp>
          <p:nvSpPr>
            <p:cNvPr id="14" name="Google Shape;364;p17">
              <a:extLst>
                <a:ext uri="{FF2B5EF4-FFF2-40B4-BE49-F238E27FC236}">
                  <a16:creationId xmlns:a16="http://schemas.microsoft.com/office/drawing/2014/main" id="{3771FEBF-A61F-40AB-B00F-DCC224F165CC}"/>
                </a:ext>
              </a:extLst>
            </p:cNvPr>
            <p:cNvSpPr/>
            <p:nvPr/>
          </p:nvSpPr>
          <p:spPr>
            <a:xfrm>
              <a:off x="189416" y="5953244"/>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dirty="0">
                  <a:solidFill>
                    <a:srgbClr val="000000"/>
                  </a:solidFill>
                  <a:latin typeface="Arial"/>
                  <a:ea typeface="Arial"/>
                  <a:cs typeface="Arial"/>
                  <a:sym typeface="Arial"/>
                </a:rPr>
                <a:t>SME</a:t>
              </a:r>
            </a:p>
            <a:p>
              <a:pPr marL="0" marR="0" lvl="0" indent="0" algn="ctr" rtl="0">
                <a:lnSpc>
                  <a:spcPct val="100000"/>
                </a:lnSpc>
                <a:spcBef>
                  <a:spcPts val="0"/>
                </a:spcBef>
                <a:spcAft>
                  <a:spcPts val="0"/>
                </a:spcAft>
                <a:buClr>
                  <a:srgbClr val="000000"/>
                </a:buClr>
                <a:buSzPts val="1100"/>
                <a:buFont typeface="Arial"/>
                <a:buNone/>
              </a:pPr>
              <a:r>
                <a:rPr lang="en-US" sz="1100" dirty="0"/>
                <a:t>BKPs</a:t>
              </a:r>
              <a:endParaRPr sz="1100" b="0" i="0" u="none" strike="noStrike" cap="none" dirty="0">
                <a:solidFill>
                  <a:srgbClr val="000000"/>
                </a:solidFill>
                <a:latin typeface="Arial"/>
                <a:ea typeface="Arial"/>
                <a:cs typeface="Arial"/>
                <a:sym typeface="Arial"/>
              </a:endParaRPr>
            </a:p>
          </p:txBody>
        </p:sp>
        <p:sp>
          <p:nvSpPr>
            <p:cNvPr id="15" name="Google Shape;365;p17">
              <a:extLst>
                <a:ext uri="{FF2B5EF4-FFF2-40B4-BE49-F238E27FC236}">
                  <a16:creationId xmlns:a16="http://schemas.microsoft.com/office/drawing/2014/main" id="{CF3FBD72-9BEE-44B5-8C14-7342E444BA21}"/>
                </a:ext>
              </a:extLst>
            </p:cNvPr>
            <p:cNvSpPr/>
            <p:nvPr/>
          </p:nvSpPr>
          <p:spPr>
            <a:xfrm>
              <a:off x="1215512" y="5953244"/>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Pembangunan Sistem</a:t>
              </a:r>
              <a:endParaRPr sz="1100" b="0" i="0" u="none" strike="noStrike" cap="none">
                <a:solidFill>
                  <a:srgbClr val="000000"/>
                </a:solidFill>
                <a:latin typeface="Arial"/>
                <a:ea typeface="Arial"/>
                <a:cs typeface="Arial"/>
                <a:sym typeface="Arial"/>
              </a:endParaRPr>
            </a:p>
          </p:txBody>
        </p:sp>
        <p:sp>
          <p:nvSpPr>
            <p:cNvPr id="16" name="Google Shape;366;p17">
              <a:extLst>
                <a:ext uri="{FF2B5EF4-FFF2-40B4-BE49-F238E27FC236}">
                  <a16:creationId xmlns:a16="http://schemas.microsoft.com/office/drawing/2014/main" id="{888B26BE-D722-46DD-B62C-710BB856C531}"/>
                </a:ext>
              </a:extLst>
            </p:cNvPr>
            <p:cNvSpPr/>
            <p:nvPr/>
          </p:nvSpPr>
          <p:spPr>
            <a:xfrm>
              <a:off x="2231431" y="5953244"/>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dirty="0" err="1">
                  <a:solidFill>
                    <a:srgbClr val="000000"/>
                  </a:solidFill>
                  <a:latin typeface="Arial"/>
                  <a:ea typeface="Arial"/>
                  <a:cs typeface="Arial"/>
                  <a:sym typeface="Arial"/>
                </a:rPr>
                <a:t>Infrastruktur</a:t>
              </a:r>
              <a:r>
                <a:rPr lang="en-US" sz="1100" b="0" i="0" u="none" strike="noStrike" cap="none" dirty="0">
                  <a:solidFill>
                    <a:srgbClr val="000000"/>
                  </a:solidFill>
                  <a:latin typeface="Arial"/>
                  <a:ea typeface="Arial"/>
                  <a:cs typeface="Arial"/>
                  <a:sym typeface="Arial"/>
                </a:rPr>
                <a:t> ICT, </a:t>
              </a:r>
              <a:r>
                <a:rPr lang="en-US" sz="1100" b="0" i="0" u="none" strike="noStrike" cap="none" dirty="0" err="1">
                  <a:solidFill>
                    <a:srgbClr val="000000"/>
                  </a:solidFill>
                  <a:latin typeface="Arial"/>
                  <a:ea typeface="Arial"/>
                  <a:cs typeface="Arial"/>
                  <a:sym typeface="Arial"/>
                </a:rPr>
                <a:t>Keselamatan</a:t>
              </a:r>
              <a:r>
                <a:rPr lang="en-US" sz="1100" b="0" i="0" u="none" strike="noStrike" cap="none" dirty="0">
                  <a:solidFill>
                    <a:srgbClr val="000000"/>
                  </a:solidFill>
                  <a:latin typeface="Arial"/>
                  <a:ea typeface="Arial"/>
                  <a:cs typeface="Arial"/>
                  <a:sym typeface="Arial"/>
                </a:rPr>
                <a:t> dan </a:t>
              </a:r>
              <a:r>
                <a:rPr lang="en-US" sz="1100" b="0" i="0" u="none" strike="noStrike" cap="none" dirty="0" err="1">
                  <a:solidFill>
                    <a:srgbClr val="000000"/>
                  </a:solidFill>
                  <a:latin typeface="Arial"/>
                  <a:ea typeface="Arial"/>
                  <a:cs typeface="Arial"/>
                  <a:sym typeface="Arial"/>
                </a:rPr>
                <a:t>Sokongan</a:t>
              </a:r>
              <a:r>
                <a:rPr lang="en-US" sz="1100" b="0" i="0" u="none" strike="noStrike" cap="none" dirty="0">
                  <a:solidFill>
                    <a:srgbClr val="000000"/>
                  </a:solidFill>
                  <a:latin typeface="Arial"/>
                  <a:ea typeface="Arial"/>
                  <a:cs typeface="Arial"/>
                  <a:sym typeface="Arial"/>
                </a:rPr>
                <a:t> </a:t>
              </a:r>
              <a:r>
                <a:rPr lang="en-US" sz="1100" b="0" i="0" u="none" strike="noStrike" cap="none" dirty="0" err="1">
                  <a:solidFill>
                    <a:srgbClr val="000000"/>
                  </a:solidFill>
                  <a:latin typeface="Arial"/>
                  <a:ea typeface="Arial"/>
                  <a:cs typeface="Arial"/>
                  <a:sym typeface="Arial"/>
                </a:rPr>
                <a:t>Teknikal</a:t>
              </a:r>
              <a:endParaRPr sz="1100" b="0" i="0" u="none" strike="noStrike" cap="none" dirty="0">
                <a:solidFill>
                  <a:srgbClr val="000000"/>
                </a:solidFill>
                <a:latin typeface="Arial"/>
                <a:ea typeface="Arial"/>
                <a:cs typeface="Arial"/>
                <a:sym typeface="Arial"/>
              </a:endParaRPr>
            </a:p>
          </p:txBody>
        </p:sp>
        <p:sp>
          <p:nvSpPr>
            <p:cNvPr id="17" name="Google Shape;368;p17">
              <a:extLst>
                <a:ext uri="{FF2B5EF4-FFF2-40B4-BE49-F238E27FC236}">
                  <a16:creationId xmlns:a16="http://schemas.microsoft.com/office/drawing/2014/main" id="{E4BC4F54-3FEE-48EC-9041-5719507B2DEB}"/>
                </a:ext>
              </a:extLst>
            </p:cNvPr>
            <p:cNvSpPr/>
            <p:nvPr/>
          </p:nvSpPr>
          <p:spPr>
            <a:xfrm>
              <a:off x="4258831" y="5953244"/>
              <a:ext cx="113025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dirty="0">
                  <a:solidFill>
                    <a:srgbClr val="000000"/>
                  </a:solidFill>
                  <a:latin typeface="Arial"/>
                  <a:ea typeface="Arial"/>
                  <a:cs typeface="Arial"/>
                  <a:sym typeface="Arial"/>
                </a:rPr>
                <a:t>Integrasi dan </a:t>
              </a:r>
              <a:r>
                <a:rPr lang="en-US" sz="1100" b="0" i="0" u="none" strike="noStrike" cap="none" dirty="0" err="1">
                  <a:solidFill>
                    <a:srgbClr val="000000"/>
                  </a:solidFill>
                  <a:latin typeface="Arial"/>
                  <a:ea typeface="Arial"/>
                  <a:cs typeface="Arial"/>
                  <a:sym typeface="Arial"/>
                </a:rPr>
                <a:t>Migrasi</a:t>
              </a:r>
              <a:r>
                <a:rPr lang="en-US" sz="1100" b="0" i="0" u="none" strike="noStrike" cap="none" dirty="0">
                  <a:solidFill>
                    <a:srgbClr val="000000"/>
                  </a:solidFill>
                  <a:latin typeface="Arial"/>
                  <a:ea typeface="Arial"/>
                  <a:cs typeface="Arial"/>
                  <a:sym typeface="Arial"/>
                </a:rPr>
                <a:t> Data</a:t>
              </a:r>
              <a:endParaRPr dirty="0"/>
            </a:p>
          </p:txBody>
        </p:sp>
        <p:sp>
          <p:nvSpPr>
            <p:cNvPr id="18" name="Google Shape;369;p17">
              <a:extLst>
                <a:ext uri="{FF2B5EF4-FFF2-40B4-BE49-F238E27FC236}">
                  <a16:creationId xmlns:a16="http://schemas.microsoft.com/office/drawing/2014/main" id="{CF303618-EB06-4121-8D4F-4744B637B4CF}"/>
                </a:ext>
              </a:extLst>
            </p:cNvPr>
            <p:cNvSpPr/>
            <p:nvPr/>
          </p:nvSpPr>
          <p:spPr>
            <a:xfrm>
              <a:off x="6688217" y="5914279"/>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SME</a:t>
              </a:r>
              <a:endParaRPr sz="1100" b="0" i="0" u="none" strike="noStrike" cap="none">
                <a:solidFill>
                  <a:srgbClr val="000000"/>
                </a:solidFill>
                <a:latin typeface="Arial"/>
                <a:ea typeface="Arial"/>
                <a:cs typeface="Arial"/>
                <a:sym typeface="Arial"/>
              </a:endParaRPr>
            </a:p>
          </p:txBody>
        </p:sp>
        <p:sp>
          <p:nvSpPr>
            <p:cNvPr id="19" name="Google Shape;370;p17">
              <a:extLst>
                <a:ext uri="{FF2B5EF4-FFF2-40B4-BE49-F238E27FC236}">
                  <a16:creationId xmlns:a16="http://schemas.microsoft.com/office/drawing/2014/main" id="{51600F4F-EC91-4A12-BE9C-33D5832BD60F}"/>
                </a:ext>
              </a:extLst>
            </p:cNvPr>
            <p:cNvSpPr/>
            <p:nvPr/>
          </p:nvSpPr>
          <p:spPr>
            <a:xfrm>
              <a:off x="7714313" y="5914279"/>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Pembangunan Sistem</a:t>
              </a:r>
              <a:endParaRPr sz="1100" b="0" i="0" u="none" strike="noStrike" cap="none">
                <a:solidFill>
                  <a:srgbClr val="000000"/>
                </a:solidFill>
                <a:latin typeface="Arial"/>
                <a:ea typeface="Arial"/>
                <a:cs typeface="Arial"/>
                <a:sym typeface="Arial"/>
              </a:endParaRPr>
            </a:p>
          </p:txBody>
        </p:sp>
        <p:sp>
          <p:nvSpPr>
            <p:cNvPr id="20" name="Google Shape;371;p17">
              <a:extLst>
                <a:ext uri="{FF2B5EF4-FFF2-40B4-BE49-F238E27FC236}">
                  <a16:creationId xmlns:a16="http://schemas.microsoft.com/office/drawing/2014/main" id="{438DE05D-7741-4561-BDA2-B3C4AEF34E46}"/>
                </a:ext>
              </a:extLst>
            </p:cNvPr>
            <p:cNvSpPr/>
            <p:nvPr/>
          </p:nvSpPr>
          <p:spPr>
            <a:xfrm>
              <a:off x="8730232" y="5914279"/>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Infrastruktur ICT dan Sokongan Teknikal </a:t>
              </a:r>
              <a:endParaRPr/>
            </a:p>
          </p:txBody>
        </p:sp>
        <p:sp>
          <p:nvSpPr>
            <p:cNvPr id="21" name="Google Shape;373;p17">
              <a:extLst>
                <a:ext uri="{FF2B5EF4-FFF2-40B4-BE49-F238E27FC236}">
                  <a16:creationId xmlns:a16="http://schemas.microsoft.com/office/drawing/2014/main" id="{A3B6FC08-E4BB-4050-83CE-58326B43E2A6}"/>
                </a:ext>
              </a:extLst>
            </p:cNvPr>
            <p:cNvSpPr/>
            <p:nvPr/>
          </p:nvSpPr>
          <p:spPr>
            <a:xfrm>
              <a:off x="10757632" y="5914279"/>
              <a:ext cx="1150198"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Integrasi dan Migrasi Data</a:t>
              </a:r>
              <a:endParaRPr sz="1100" b="0" i="0" u="none" strike="noStrike" cap="none">
                <a:solidFill>
                  <a:srgbClr val="000000"/>
                </a:solidFill>
                <a:latin typeface="Arial"/>
                <a:ea typeface="Arial"/>
                <a:cs typeface="Arial"/>
                <a:sym typeface="Arial"/>
              </a:endParaRPr>
            </a:p>
          </p:txBody>
        </p:sp>
        <p:cxnSp>
          <p:nvCxnSpPr>
            <p:cNvPr id="22" name="Google Shape;374;p17">
              <a:extLst>
                <a:ext uri="{FF2B5EF4-FFF2-40B4-BE49-F238E27FC236}">
                  <a16:creationId xmlns:a16="http://schemas.microsoft.com/office/drawing/2014/main" id="{A334B7AB-AC31-4706-BD36-5B6E7C6505CD}"/>
                </a:ext>
              </a:extLst>
            </p:cNvPr>
            <p:cNvCxnSpPr/>
            <p:nvPr/>
          </p:nvCxnSpPr>
          <p:spPr>
            <a:xfrm>
              <a:off x="663008" y="5650614"/>
              <a:ext cx="4170187" cy="15309"/>
            </a:xfrm>
            <a:prstGeom prst="straightConnector1">
              <a:avLst/>
            </a:prstGeom>
            <a:noFill/>
            <a:ln w="28575" cap="flat" cmpd="sng">
              <a:solidFill>
                <a:schemeClr val="dk1"/>
              </a:solidFill>
              <a:prstDash val="solid"/>
              <a:miter lim="800000"/>
              <a:headEnd type="none" w="sm" len="sm"/>
              <a:tailEnd type="none" w="sm" len="sm"/>
            </a:ln>
          </p:spPr>
        </p:cxnSp>
        <p:cxnSp>
          <p:nvCxnSpPr>
            <p:cNvPr id="23" name="Google Shape;375;p17">
              <a:extLst>
                <a:ext uri="{FF2B5EF4-FFF2-40B4-BE49-F238E27FC236}">
                  <a16:creationId xmlns:a16="http://schemas.microsoft.com/office/drawing/2014/main" id="{A2B24DFF-14C0-4FEA-B36A-0539DBEED64C}"/>
                </a:ext>
              </a:extLst>
            </p:cNvPr>
            <p:cNvCxnSpPr/>
            <p:nvPr/>
          </p:nvCxnSpPr>
          <p:spPr>
            <a:xfrm>
              <a:off x="2639616" y="4257474"/>
              <a:ext cx="0" cy="1695770"/>
            </a:xfrm>
            <a:prstGeom prst="straightConnector1">
              <a:avLst/>
            </a:prstGeom>
            <a:noFill/>
            <a:ln w="28575" cap="flat" cmpd="sng">
              <a:solidFill>
                <a:schemeClr val="dk1"/>
              </a:solidFill>
              <a:prstDash val="solid"/>
              <a:miter lim="800000"/>
              <a:headEnd type="none" w="sm" len="sm"/>
              <a:tailEnd type="none" w="sm" len="sm"/>
            </a:ln>
          </p:spPr>
        </p:cxnSp>
        <p:cxnSp>
          <p:nvCxnSpPr>
            <p:cNvPr id="24" name="Google Shape;376;p17">
              <a:extLst>
                <a:ext uri="{FF2B5EF4-FFF2-40B4-BE49-F238E27FC236}">
                  <a16:creationId xmlns:a16="http://schemas.microsoft.com/office/drawing/2014/main" id="{FD0B5784-526E-4C06-81A0-177203602F7B}"/>
                </a:ext>
              </a:extLst>
            </p:cNvPr>
            <p:cNvCxnSpPr/>
            <p:nvPr/>
          </p:nvCxnSpPr>
          <p:spPr>
            <a:xfrm>
              <a:off x="4833195" y="5650614"/>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25" name="Google Shape;377;p17">
              <a:extLst>
                <a:ext uri="{FF2B5EF4-FFF2-40B4-BE49-F238E27FC236}">
                  <a16:creationId xmlns:a16="http://schemas.microsoft.com/office/drawing/2014/main" id="{871DDC52-12D9-4D98-BA89-1BF546ECB6FC}"/>
                </a:ext>
              </a:extLst>
            </p:cNvPr>
            <p:cNvCxnSpPr/>
            <p:nvPr/>
          </p:nvCxnSpPr>
          <p:spPr>
            <a:xfrm>
              <a:off x="3722288" y="5650614"/>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26" name="Google Shape;378;p17">
              <a:extLst>
                <a:ext uri="{FF2B5EF4-FFF2-40B4-BE49-F238E27FC236}">
                  <a16:creationId xmlns:a16="http://schemas.microsoft.com/office/drawing/2014/main" id="{F402FA90-A175-46BC-8A07-B38C2706D6C1}"/>
                </a:ext>
              </a:extLst>
            </p:cNvPr>
            <p:cNvCxnSpPr/>
            <p:nvPr/>
          </p:nvCxnSpPr>
          <p:spPr>
            <a:xfrm>
              <a:off x="1689104" y="5650614"/>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27" name="Google Shape;379;p17">
              <a:extLst>
                <a:ext uri="{FF2B5EF4-FFF2-40B4-BE49-F238E27FC236}">
                  <a16:creationId xmlns:a16="http://schemas.microsoft.com/office/drawing/2014/main" id="{56D09B5F-D6CA-4EE6-986F-42B5837B091F}"/>
                </a:ext>
              </a:extLst>
            </p:cNvPr>
            <p:cNvCxnSpPr/>
            <p:nvPr/>
          </p:nvCxnSpPr>
          <p:spPr>
            <a:xfrm>
              <a:off x="663008" y="5650614"/>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28" name="Google Shape;380;p17">
              <a:extLst>
                <a:ext uri="{FF2B5EF4-FFF2-40B4-BE49-F238E27FC236}">
                  <a16:creationId xmlns:a16="http://schemas.microsoft.com/office/drawing/2014/main" id="{3699DB9D-BF83-4D15-A7F0-CC035FA0CD96}"/>
                </a:ext>
              </a:extLst>
            </p:cNvPr>
            <p:cNvCxnSpPr/>
            <p:nvPr/>
          </p:nvCxnSpPr>
          <p:spPr>
            <a:xfrm>
              <a:off x="7183613" y="5618415"/>
              <a:ext cx="4170187" cy="15309"/>
            </a:xfrm>
            <a:prstGeom prst="straightConnector1">
              <a:avLst/>
            </a:prstGeom>
            <a:noFill/>
            <a:ln w="28575" cap="flat" cmpd="sng">
              <a:solidFill>
                <a:schemeClr val="dk1"/>
              </a:solidFill>
              <a:prstDash val="solid"/>
              <a:miter lim="800000"/>
              <a:headEnd type="none" w="sm" len="sm"/>
              <a:tailEnd type="none" w="sm" len="sm"/>
            </a:ln>
          </p:spPr>
        </p:cxnSp>
        <p:cxnSp>
          <p:nvCxnSpPr>
            <p:cNvPr id="29" name="Google Shape;381;p17">
              <a:extLst>
                <a:ext uri="{FF2B5EF4-FFF2-40B4-BE49-F238E27FC236}">
                  <a16:creationId xmlns:a16="http://schemas.microsoft.com/office/drawing/2014/main" id="{53638478-0297-4352-81F1-EBBB52AC77FC}"/>
                </a:ext>
              </a:extLst>
            </p:cNvPr>
            <p:cNvCxnSpPr/>
            <p:nvPr/>
          </p:nvCxnSpPr>
          <p:spPr>
            <a:xfrm>
              <a:off x="11353800" y="5618415"/>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0" name="Google Shape;382;p17">
              <a:extLst>
                <a:ext uri="{FF2B5EF4-FFF2-40B4-BE49-F238E27FC236}">
                  <a16:creationId xmlns:a16="http://schemas.microsoft.com/office/drawing/2014/main" id="{9A0C5D39-C0F5-4EC6-9E7F-EBCFA4FB2E09}"/>
                </a:ext>
              </a:extLst>
            </p:cNvPr>
            <p:cNvCxnSpPr/>
            <p:nvPr/>
          </p:nvCxnSpPr>
          <p:spPr>
            <a:xfrm>
              <a:off x="10242893" y="5618415"/>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1" name="Google Shape;383;p17">
              <a:extLst>
                <a:ext uri="{FF2B5EF4-FFF2-40B4-BE49-F238E27FC236}">
                  <a16:creationId xmlns:a16="http://schemas.microsoft.com/office/drawing/2014/main" id="{65815B22-F92F-4E29-B2AD-788D3C60A5FB}"/>
                </a:ext>
              </a:extLst>
            </p:cNvPr>
            <p:cNvCxnSpPr/>
            <p:nvPr/>
          </p:nvCxnSpPr>
          <p:spPr>
            <a:xfrm>
              <a:off x="8209709" y="5618415"/>
              <a:ext cx="0" cy="302630"/>
            </a:xfrm>
            <a:prstGeom prst="straightConnector1">
              <a:avLst/>
            </a:prstGeom>
            <a:noFill/>
            <a:ln w="28575" cap="flat" cmpd="sng">
              <a:solidFill>
                <a:schemeClr val="dk1"/>
              </a:solidFill>
              <a:prstDash val="solid"/>
              <a:miter lim="800000"/>
              <a:headEnd type="none" w="sm" len="sm"/>
              <a:tailEnd type="none" w="sm" len="sm"/>
            </a:ln>
          </p:spPr>
        </p:cxnSp>
        <p:cxnSp>
          <p:nvCxnSpPr>
            <p:cNvPr id="32" name="Google Shape;384;p17">
              <a:extLst>
                <a:ext uri="{FF2B5EF4-FFF2-40B4-BE49-F238E27FC236}">
                  <a16:creationId xmlns:a16="http://schemas.microsoft.com/office/drawing/2014/main" id="{FB19D591-4C25-4754-BF3E-7DE3F87C4DD4}"/>
                </a:ext>
              </a:extLst>
            </p:cNvPr>
            <p:cNvCxnSpPr/>
            <p:nvPr/>
          </p:nvCxnSpPr>
          <p:spPr>
            <a:xfrm>
              <a:off x="7183613" y="5618415"/>
              <a:ext cx="0" cy="302630"/>
            </a:xfrm>
            <a:prstGeom prst="straightConnector1">
              <a:avLst/>
            </a:prstGeom>
            <a:noFill/>
            <a:ln w="28575" cap="flat" cmpd="sng">
              <a:solidFill>
                <a:schemeClr val="dk1"/>
              </a:solidFill>
              <a:prstDash val="solid"/>
              <a:miter lim="800000"/>
              <a:headEnd type="none" w="sm" len="sm"/>
              <a:tailEnd type="none" w="sm" len="sm"/>
            </a:ln>
          </p:spPr>
        </p:cxnSp>
        <p:sp>
          <p:nvSpPr>
            <p:cNvPr id="34" name="Google Shape;364;p17">
              <a:extLst>
                <a:ext uri="{FF2B5EF4-FFF2-40B4-BE49-F238E27FC236}">
                  <a16:creationId xmlns:a16="http://schemas.microsoft.com/office/drawing/2014/main" id="{0FB3D269-B918-48D1-A982-A9FEC408B488}"/>
                </a:ext>
              </a:extLst>
            </p:cNvPr>
            <p:cNvSpPr/>
            <p:nvPr/>
          </p:nvSpPr>
          <p:spPr>
            <a:xfrm>
              <a:off x="3248695" y="5953243"/>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dirty="0">
                  <a:solidFill>
                    <a:srgbClr val="000000"/>
                  </a:solidFill>
                  <a:latin typeface="Arial"/>
                  <a:cs typeface="Arial"/>
                </a:rPr>
                <a:t>Latihan</a:t>
              </a:r>
              <a:endParaRPr sz="1100" dirty="0">
                <a:solidFill>
                  <a:srgbClr val="000000"/>
                </a:solidFill>
                <a:latin typeface="Arial"/>
                <a:cs typeface="Arial"/>
                <a:sym typeface="Arial"/>
              </a:endParaRPr>
            </a:p>
          </p:txBody>
        </p:sp>
        <p:sp>
          <p:nvSpPr>
            <p:cNvPr id="35" name="Google Shape;369;p17">
              <a:extLst>
                <a:ext uri="{FF2B5EF4-FFF2-40B4-BE49-F238E27FC236}">
                  <a16:creationId xmlns:a16="http://schemas.microsoft.com/office/drawing/2014/main" id="{DE9DE057-A4A0-415A-8366-069BFF88B9D9}"/>
                </a:ext>
              </a:extLst>
            </p:cNvPr>
            <p:cNvSpPr/>
            <p:nvPr/>
          </p:nvSpPr>
          <p:spPr>
            <a:xfrm>
              <a:off x="9746149" y="5898387"/>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chemeClr val="dk1"/>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dirty="0">
                  <a:solidFill>
                    <a:srgbClr val="000000"/>
                  </a:solidFill>
                  <a:latin typeface="Arial"/>
                  <a:ea typeface="Arial"/>
                  <a:cs typeface="Arial"/>
                  <a:sym typeface="Arial"/>
                </a:rPr>
                <a:t>Latihan</a:t>
              </a:r>
              <a:endParaRPr sz="1100" b="0" i="0" u="none" strike="noStrike" cap="none" dirty="0">
                <a:solidFill>
                  <a:srgbClr val="000000"/>
                </a:solidFill>
                <a:latin typeface="Arial"/>
                <a:ea typeface="Arial"/>
                <a:cs typeface="Arial"/>
                <a:sym typeface="Arial"/>
              </a:endParaRPr>
            </a:p>
          </p:txBody>
        </p:sp>
        <p:sp>
          <p:nvSpPr>
            <p:cNvPr id="36" name="Freeform 146">
              <a:extLst>
                <a:ext uri="{FF2B5EF4-FFF2-40B4-BE49-F238E27FC236}">
                  <a16:creationId xmlns:a16="http://schemas.microsoft.com/office/drawing/2014/main" id="{2ACC1EE4-485B-44F4-9CC0-360E228E9B84}"/>
                </a:ext>
              </a:extLst>
            </p:cNvPr>
            <p:cNvSpPr/>
            <p:nvPr/>
          </p:nvSpPr>
          <p:spPr>
            <a:xfrm>
              <a:off x="3047802" y="4451018"/>
              <a:ext cx="2596159" cy="816721"/>
            </a:xfrm>
            <a:custGeom>
              <a:avLst/>
              <a:gdLst>
                <a:gd name="connsiteX0" fmla="*/ 0 w 2880325"/>
                <a:gd name="connsiteY0" fmla="*/ 0 h 792356"/>
                <a:gd name="connsiteX1" fmla="*/ 2880325 w 2880325"/>
                <a:gd name="connsiteY1" fmla="*/ 0 h 792356"/>
                <a:gd name="connsiteX2" fmla="*/ 2880325 w 2880325"/>
                <a:gd name="connsiteY2" fmla="*/ 792356 h 792356"/>
                <a:gd name="connsiteX3" fmla="*/ 0 w 2880325"/>
                <a:gd name="connsiteY3" fmla="*/ 792356 h 792356"/>
                <a:gd name="connsiteX4" fmla="*/ 0 w 2880325"/>
                <a:gd name="connsiteY4" fmla="*/ 0 h 792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5" h="792356">
                  <a:moveTo>
                    <a:pt x="0" y="0"/>
                  </a:moveTo>
                  <a:lnTo>
                    <a:pt x="2880325" y="0"/>
                  </a:lnTo>
                  <a:lnTo>
                    <a:pt x="2880325" y="792356"/>
                  </a:lnTo>
                  <a:lnTo>
                    <a:pt x="0" y="792356"/>
                  </a:lnTo>
                  <a:lnTo>
                    <a:pt x="0" y="0"/>
                  </a:lnTo>
                  <a:close/>
                </a:path>
              </a:pathLst>
            </a:custGeom>
            <a:solidFill>
              <a:schemeClr val="accent4">
                <a:lumMod val="60000"/>
                <a:lumOff val="40000"/>
              </a:schemeClr>
            </a:solidFill>
            <a:ln w="15875">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11430" tIns="11430" rIns="11430" bIns="11430" spcCol="1270" anchor="ctr"/>
            <a:lstStyle/>
            <a:p>
              <a:pPr marL="12700" marR="5080" lvl="0" indent="-12700" algn="ctr">
                <a:defRPr/>
              </a:pPr>
              <a:endParaRPr lang="ms-MY" sz="1200" b="1" spc="-15" dirty="0">
                <a:solidFill>
                  <a:prstClr val="black"/>
                </a:solidFill>
                <a:cs typeface="Calibri"/>
              </a:endParaRPr>
            </a:p>
            <a:p>
              <a:pPr marL="12700" marR="5080" lvl="0" indent="-12700" algn="ctr">
                <a:defRPr/>
              </a:pPr>
              <a:endParaRPr lang="ms-MY" sz="1200" b="1" spc="-15" dirty="0">
                <a:solidFill>
                  <a:prstClr val="black"/>
                </a:solidFill>
                <a:cs typeface="Calibri"/>
              </a:endParaRPr>
            </a:p>
            <a:p>
              <a:pPr marL="12700" marR="5080" lvl="0" indent="-12700" algn="ctr">
                <a:defRPr/>
              </a:pPr>
              <a:r>
                <a:rPr lang="en-MY" sz="1200" b="1" spc="-15" dirty="0">
                  <a:solidFill>
                    <a:prstClr val="black"/>
                  </a:solidFill>
                  <a:cs typeface="Calibri"/>
                </a:rPr>
                <a:t>Project Management Office (PMO)</a:t>
              </a:r>
              <a:endParaRPr lang="en-MY" sz="1200" dirty="0">
                <a:solidFill>
                  <a:prstClr val="black"/>
                </a:solidFill>
                <a:latin typeface="Arial" panose="020B0604020202020204" pitchFamily="34" charset="0"/>
                <a:cs typeface="Arial" panose="020B0604020202020204" pitchFamily="34" charset="0"/>
              </a:endParaRPr>
            </a:p>
            <a:p>
              <a:pPr marR="5080" algn="ctr">
                <a:defRPr/>
              </a:pPr>
              <a:endParaRPr lang="ms-MY" sz="1200" spc="-5" dirty="0">
                <a:solidFill>
                  <a:srgbClr val="FF0000"/>
                </a:solidFill>
                <a:cs typeface="Calibri"/>
              </a:endParaRPr>
            </a:p>
            <a:p>
              <a:pPr marL="0" marR="0" lvl="0" indent="0" algn="ctr" defTabSz="800100" rtl="0" eaLnBrk="1" fontAlgn="auto" latinLnBrk="0" hangingPunct="1">
                <a:lnSpc>
                  <a:spcPct val="90000"/>
                </a:lnSpc>
                <a:spcBef>
                  <a:spcPts val="0"/>
                </a:spcBef>
                <a:spcAft>
                  <a:spcPct val="35000"/>
                </a:spcAft>
                <a:buClrTx/>
                <a:buSzTx/>
                <a:buFontTx/>
                <a:buNone/>
                <a:tabLst/>
                <a:defRPr/>
              </a:pPr>
              <a:endParaRPr kumimoji="0" lang="en-AU"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7" name="Straight Connector 36">
              <a:extLst>
                <a:ext uri="{FF2B5EF4-FFF2-40B4-BE49-F238E27FC236}">
                  <a16:creationId xmlns:a16="http://schemas.microsoft.com/office/drawing/2014/main" id="{2AE17F82-CAB1-49F0-ABA3-6DA50799C558}"/>
                </a:ext>
              </a:extLst>
            </p:cNvPr>
            <p:cNvCxnSpPr/>
            <p:nvPr/>
          </p:nvCxnSpPr>
          <p:spPr>
            <a:xfrm flipH="1">
              <a:off x="2639616" y="4859379"/>
              <a:ext cx="408186" cy="0"/>
            </a:xfrm>
            <a:prstGeom prst="line">
              <a:avLst/>
            </a:prstGeom>
          </p:spPr>
          <p:style>
            <a:lnRef idx="2">
              <a:schemeClr val="dk1"/>
            </a:lnRef>
            <a:fillRef idx="0">
              <a:schemeClr val="dk1"/>
            </a:fillRef>
            <a:effectRef idx="1">
              <a:schemeClr val="dk1"/>
            </a:effectRef>
            <a:fontRef idx="minor">
              <a:schemeClr val="tx1"/>
            </a:fontRef>
          </p:style>
        </p:cxnSp>
        <p:sp>
          <p:nvSpPr>
            <p:cNvPr id="38" name="Freeform 146">
              <a:extLst>
                <a:ext uri="{FF2B5EF4-FFF2-40B4-BE49-F238E27FC236}">
                  <a16:creationId xmlns:a16="http://schemas.microsoft.com/office/drawing/2014/main" id="{AD355A3C-D7EF-4712-B5C3-4580510B50BA}"/>
                </a:ext>
              </a:extLst>
            </p:cNvPr>
            <p:cNvSpPr/>
            <p:nvPr/>
          </p:nvSpPr>
          <p:spPr>
            <a:xfrm>
              <a:off x="9746149" y="4412475"/>
              <a:ext cx="2245264" cy="816721"/>
            </a:xfrm>
            <a:custGeom>
              <a:avLst/>
              <a:gdLst>
                <a:gd name="connsiteX0" fmla="*/ 0 w 2880325"/>
                <a:gd name="connsiteY0" fmla="*/ 0 h 792356"/>
                <a:gd name="connsiteX1" fmla="*/ 2880325 w 2880325"/>
                <a:gd name="connsiteY1" fmla="*/ 0 h 792356"/>
                <a:gd name="connsiteX2" fmla="*/ 2880325 w 2880325"/>
                <a:gd name="connsiteY2" fmla="*/ 792356 h 792356"/>
                <a:gd name="connsiteX3" fmla="*/ 0 w 2880325"/>
                <a:gd name="connsiteY3" fmla="*/ 792356 h 792356"/>
                <a:gd name="connsiteX4" fmla="*/ 0 w 2880325"/>
                <a:gd name="connsiteY4" fmla="*/ 0 h 792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5" h="792356">
                  <a:moveTo>
                    <a:pt x="0" y="0"/>
                  </a:moveTo>
                  <a:lnTo>
                    <a:pt x="2880325" y="0"/>
                  </a:lnTo>
                  <a:lnTo>
                    <a:pt x="2880325" y="792356"/>
                  </a:lnTo>
                  <a:lnTo>
                    <a:pt x="0" y="792356"/>
                  </a:lnTo>
                  <a:lnTo>
                    <a:pt x="0" y="0"/>
                  </a:lnTo>
                  <a:close/>
                </a:path>
              </a:pathLst>
            </a:custGeom>
            <a:solidFill>
              <a:schemeClr val="accent2">
                <a:lumMod val="20000"/>
                <a:lumOff val="80000"/>
              </a:schemeClr>
            </a:solidFill>
            <a:ln w="15875">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11430" tIns="11430" rIns="11430" bIns="11430" spcCol="1270" anchor="ctr"/>
            <a:lstStyle/>
            <a:p>
              <a:pPr marL="12700" marR="5080" lvl="0" indent="-12700" algn="ctr">
                <a:defRPr/>
              </a:pPr>
              <a:endParaRPr lang="ms-MY" sz="1200" b="1" spc="-15" dirty="0">
                <a:solidFill>
                  <a:prstClr val="black"/>
                </a:solidFill>
                <a:cs typeface="Calibri"/>
              </a:endParaRPr>
            </a:p>
            <a:p>
              <a:pPr marL="12700" marR="5080" lvl="0" indent="-12700" algn="ctr">
                <a:defRPr/>
              </a:pPr>
              <a:endParaRPr lang="ms-MY" sz="1200" b="1" spc="-15" dirty="0">
                <a:solidFill>
                  <a:prstClr val="black"/>
                </a:solidFill>
                <a:cs typeface="Calibri"/>
              </a:endParaRPr>
            </a:p>
            <a:p>
              <a:pPr marL="12700" marR="5080" lvl="0" indent="-12700" algn="ctr">
                <a:defRPr/>
              </a:pPr>
              <a:r>
                <a:rPr lang="en-MY" sz="1200" b="1" spc="-15" dirty="0">
                  <a:solidFill>
                    <a:prstClr val="black"/>
                  </a:solidFill>
                  <a:cs typeface="Calibri"/>
                </a:rPr>
                <a:t>Project Management Office (PMO)</a:t>
              </a:r>
              <a:endParaRPr lang="en-MY" sz="1200" dirty="0">
                <a:solidFill>
                  <a:prstClr val="black"/>
                </a:solidFill>
                <a:latin typeface="Arial" panose="020B0604020202020204" pitchFamily="34" charset="0"/>
                <a:cs typeface="Arial" panose="020B0604020202020204" pitchFamily="34" charset="0"/>
              </a:endParaRPr>
            </a:p>
            <a:p>
              <a:pPr marR="5080" algn="ctr">
                <a:defRPr/>
              </a:pPr>
              <a:endParaRPr lang="ms-MY" sz="1200" spc="-5" dirty="0">
                <a:solidFill>
                  <a:srgbClr val="FF0000"/>
                </a:solidFill>
                <a:cs typeface="Calibri"/>
              </a:endParaRPr>
            </a:p>
            <a:p>
              <a:pPr marL="0" marR="0" lvl="0" indent="0" algn="ctr" defTabSz="800100" rtl="0" eaLnBrk="1" fontAlgn="auto" latinLnBrk="0" hangingPunct="1">
                <a:lnSpc>
                  <a:spcPct val="90000"/>
                </a:lnSpc>
                <a:spcBef>
                  <a:spcPts val="0"/>
                </a:spcBef>
                <a:spcAft>
                  <a:spcPct val="35000"/>
                </a:spcAft>
                <a:buClrTx/>
                <a:buSzTx/>
                <a:buFontTx/>
                <a:buNone/>
                <a:tabLst/>
                <a:defRPr/>
              </a:pPr>
              <a:endParaRPr kumimoji="0" lang="en-AU"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9" name="Straight Connector 38">
              <a:extLst>
                <a:ext uri="{FF2B5EF4-FFF2-40B4-BE49-F238E27FC236}">
                  <a16:creationId xmlns:a16="http://schemas.microsoft.com/office/drawing/2014/main" id="{99C37429-3987-4E65-AE31-FCD7DA49B4C2}"/>
                </a:ext>
              </a:extLst>
            </p:cNvPr>
            <p:cNvCxnSpPr/>
            <p:nvPr/>
          </p:nvCxnSpPr>
          <p:spPr>
            <a:xfrm flipH="1">
              <a:off x="9203823" y="4859379"/>
              <a:ext cx="542326" cy="0"/>
            </a:xfrm>
            <a:prstGeom prst="line">
              <a:avLst/>
            </a:prstGeom>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515488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02920"/>
          </a:xfrm>
          <a:solidFill>
            <a:schemeClr val="accent1">
              <a:lumMod val="40000"/>
              <a:lumOff val="60000"/>
            </a:schemeClr>
          </a:solidFill>
        </p:spPr>
        <p:txBody>
          <a:bodyPr>
            <a:normAutofit/>
          </a:bodyPr>
          <a:lstStyle/>
          <a:p>
            <a:r>
              <a:rPr lang="en-MY" sz="2800" dirty="0">
                <a:solidFill>
                  <a:srgbClr val="000000"/>
                </a:solidFill>
                <a:latin typeface="Arial"/>
                <a:cs typeface="Arial"/>
              </a:rPr>
              <a:t>ARAHAN BERKUATKUASA</a:t>
            </a:r>
          </a:p>
        </p:txBody>
      </p:sp>
      <p:pic>
        <p:nvPicPr>
          <p:cNvPr id="8" name="Picture 7">
            <a:extLst>
              <a:ext uri="{FF2B5EF4-FFF2-40B4-BE49-F238E27FC236}">
                <a16:creationId xmlns:a16="http://schemas.microsoft.com/office/drawing/2014/main" id="{AEBC6101-E9BC-4404-9BBF-F0E4880BC4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0" y="860292"/>
            <a:ext cx="3597055" cy="5659777"/>
          </a:xfrm>
          <a:prstGeom prst="rect">
            <a:avLst/>
          </a:prstGeom>
        </p:spPr>
      </p:pic>
      <p:pic>
        <p:nvPicPr>
          <p:cNvPr id="10" name="Picture 9">
            <a:extLst>
              <a:ext uri="{FF2B5EF4-FFF2-40B4-BE49-F238E27FC236}">
                <a16:creationId xmlns:a16="http://schemas.microsoft.com/office/drawing/2014/main" id="{EEAC265B-E30B-4AD4-9E65-2B009855F2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7175" y="1009389"/>
            <a:ext cx="3670379" cy="5659777"/>
          </a:xfrm>
          <a:prstGeom prst="rect">
            <a:avLst/>
          </a:prstGeom>
        </p:spPr>
      </p:pic>
      <p:pic>
        <p:nvPicPr>
          <p:cNvPr id="12" name="Picture 11">
            <a:extLst>
              <a:ext uri="{FF2B5EF4-FFF2-40B4-BE49-F238E27FC236}">
                <a16:creationId xmlns:a16="http://schemas.microsoft.com/office/drawing/2014/main" id="{E23D0348-C2B1-4B2F-8549-18F25FD276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8104" y="917177"/>
            <a:ext cx="3843679" cy="5751989"/>
          </a:xfrm>
          <a:prstGeom prst="rect">
            <a:avLst/>
          </a:prstGeom>
        </p:spPr>
      </p:pic>
    </p:spTree>
    <p:extLst>
      <p:ext uri="{BB962C8B-B14F-4D97-AF65-F5344CB8AC3E}">
        <p14:creationId xmlns:p14="http://schemas.microsoft.com/office/powerpoint/2010/main" val="41395917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28750"/>
          </a:xfrm>
          <a:solidFill>
            <a:schemeClr val="accent1">
              <a:lumMod val="40000"/>
              <a:lumOff val="60000"/>
            </a:schemeClr>
          </a:solidFill>
        </p:spPr>
        <p:txBody>
          <a:bodyPr>
            <a:noAutofit/>
          </a:bodyPr>
          <a:lstStyle/>
          <a:p>
            <a:pPr marL="0" marR="0" lvl="0" indent="0" algn="l" rtl="0">
              <a:lnSpc>
                <a:spcPct val="100000"/>
              </a:lnSpc>
              <a:spcBef>
                <a:spcPts val="0"/>
              </a:spcBef>
              <a:spcAft>
                <a:spcPts val="0"/>
              </a:spcAft>
              <a:buClr>
                <a:srgbClr val="000000"/>
              </a:buClr>
              <a:buSzPts val="2400"/>
              <a:buFont typeface="Arial"/>
              <a:buNone/>
            </a:pPr>
            <a:r>
              <a:rPr lang="en-US" sz="2800" i="0" u="none" strike="noStrike" cap="none" dirty="0">
                <a:solidFill>
                  <a:srgbClr val="000000"/>
                </a:solidFill>
                <a:latin typeface="Arial"/>
                <a:ea typeface="Arial"/>
                <a:cs typeface="Arial"/>
                <a:sym typeface="Arial"/>
              </a:rPr>
              <a:t>TADBIR URUS PROJEK</a:t>
            </a:r>
            <a:endParaRPr lang="en-US" sz="240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519341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959888-B484-4FE8-9EE9-CBA1F4729847}"/>
              </a:ext>
            </a:extLst>
          </p:cNvPr>
          <p:cNvSpPr txBox="1">
            <a:spLocks/>
          </p:cNvSpPr>
          <p:nvPr/>
        </p:nvSpPr>
        <p:spPr>
          <a:xfrm>
            <a:off x="0" y="1"/>
            <a:ext cx="12192000" cy="450062"/>
          </a:xfrm>
          <a:prstGeom prst="rect">
            <a:avLst/>
          </a:prstGeom>
          <a:solidFill>
            <a:schemeClr val="accent1">
              <a:lumMod val="40000"/>
              <a:lumOff val="60000"/>
            </a:schemeClr>
          </a:solidFill>
        </p:spPr>
        <p:txBody>
          <a:bodyPr vert="horz" lIns="91440" tIns="45720" rIns="91440" bIns="45720" rtlCol="0" anchor="ctr">
            <a:normAutofit fontScale="97500"/>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dirty="0">
                <a:solidFill>
                  <a:srgbClr val="000000"/>
                </a:solidFill>
                <a:latin typeface="Arial"/>
                <a:cs typeface="Arial"/>
              </a:rPr>
              <a:t>ENTERPRISE ARCHITECTURE AGENSI (CONTOH)</a:t>
            </a:r>
          </a:p>
        </p:txBody>
      </p:sp>
      <p:pic>
        <p:nvPicPr>
          <p:cNvPr id="365" name="Picture 364">
            <a:extLst>
              <a:ext uri="{FF2B5EF4-FFF2-40B4-BE49-F238E27FC236}">
                <a16:creationId xmlns:a16="http://schemas.microsoft.com/office/drawing/2014/main" id="{E56E007E-CDB6-4C02-A351-C10DA33B43EB}"/>
              </a:ext>
            </a:extLst>
          </p:cNvPr>
          <p:cNvPicPr>
            <a:picLocks noChangeAspect="1"/>
          </p:cNvPicPr>
          <p:nvPr/>
        </p:nvPicPr>
        <p:blipFill>
          <a:blip r:embed="rId2"/>
          <a:stretch>
            <a:fillRect/>
          </a:stretch>
        </p:blipFill>
        <p:spPr>
          <a:xfrm>
            <a:off x="0" y="450063"/>
            <a:ext cx="12070079" cy="6407936"/>
          </a:xfrm>
          <a:prstGeom prst="rect">
            <a:avLst/>
          </a:prstGeom>
        </p:spPr>
      </p:pic>
    </p:spTree>
    <p:extLst>
      <p:ext uri="{BB962C8B-B14F-4D97-AF65-F5344CB8AC3E}">
        <p14:creationId xmlns:p14="http://schemas.microsoft.com/office/powerpoint/2010/main" val="1944446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959888-B484-4FE8-9EE9-CBA1F4729847}"/>
              </a:ext>
            </a:extLst>
          </p:cNvPr>
          <p:cNvSpPr txBox="1">
            <a:spLocks/>
          </p:cNvSpPr>
          <p:nvPr/>
        </p:nvSpPr>
        <p:spPr>
          <a:xfrm>
            <a:off x="0" y="1"/>
            <a:ext cx="12192000" cy="450062"/>
          </a:xfrm>
          <a:prstGeom prst="rect">
            <a:avLst/>
          </a:prstGeom>
          <a:solidFill>
            <a:schemeClr val="accent1">
              <a:lumMod val="40000"/>
              <a:lumOff val="60000"/>
            </a:schemeClr>
          </a:solidFill>
        </p:spPr>
        <p:txBody>
          <a:bodyPr vert="horz" lIns="91440" tIns="45720" rIns="91440" bIns="45720" rtlCol="0" anchor="ctr">
            <a:normAutofit fontScale="97500"/>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dirty="0">
                <a:solidFill>
                  <a:srgbClr val="000000"/>
                </a:solidFill>
                <a:latin typeface="Arial"/>
                <a:cs typeface="Arial"/>
              </a:rPr>
              <a:t>ENTERPRISE ARCHITECTURE AGENSI</a:t>
            </a:r>
          </a:p>
        </p:txBody>
      </p:sp>
    </p:spTree>
    <p:extLst>
      <p:ext uri="{BB962C8B-B14F-4D97-AF65-F5344CB8AC3E}">
        <p14:creationId xmlns:p14="http://schemas.microsoft.com/office/powerpoint/2010/main" val="32896986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30352"/>
          </a:xfrm>
          <a:solidFill>
            <a:schemeClr val="accent1">
              <a:lumMod val="40000"/>
              <a:lumOff val="60000"/>
            </a:schemeClr>
          </a:solidFill>
        </p:spPr>
        <p:txBody>
          <a:bodyPr>
            <a:normAutofit/>
          </a:bodyPr>
          <a:lstStyle/>
          <a:p>
            <a:r>
              <a:rPr lang="en-MY" sz="2800" dirty="0">
                <a:solidFill>
                  <a:srgbClr val="000000"/>
                </a:solidFill>
                <a:latin typeface="Arial"/>
                <a:cs typeface="Arial"/>
              </a:rPr>
              <a:t>ARKITEKTUR RANGKAIAN, PUSAT DATA &amp; DRC (CONTOH)</a:t>
            </a:r>
          </a:p>
        </p:txBody>
      </p:sp>
      <p:pic>
        <p:nvPicPr>
          <p:cNvPr id="5" name="Picture 4">
            <a:extLst>
              <a:ext uri="{FF2B5EF4-FFF2-40B4-BE49-F238E27FC236}">
                <a16:creationId xmlns:a16="http://schemas.microsoft.com/office/drawing/2014/main" id="{57C0BB57-87DB-40EC-B6BF-B2D565A60F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296" y="846020"/>
            <a:ext cx="11323407" cy="5626342"/>
          </a:xfrm>
          <a:prstGeom prst="rect">
            <a:avLst/>
          </a:prstGeom>
        </p:spPr>
      </p:pic>
    </p:spTree>
    <p:extLst>
      <p:ext uri="{BB962C8B-B14F-4D97-AF65-F5344CB8AC3E}">
        <p14:creationId xmlns:p14="http://schemas.microsoft.com/office/powerpoint/2010/main" val="218407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30352"/>
          </a:xfrm>
          <a:solidFill>
            <a:schemeClr val="accent1">
              <a:lumMod val="40000"/>
              <a:lumOff val="60000"/>
            </a:schemeClr>
          </a:solidFill>
        </p:spPr>
        <p:txBody>
          <a:bodyPr>
            <a:normAutofit/>
          </a:bodyPr>
          <a:lstStyle/>
          <a:p>
            <a:r>
              <a:rPr lang="en-MY" sz="2800" dirty="0">
                <a:solidFill>
                  <a:srgbClr val="000000"/>
                </a:solidFill>
                <a:latin typeface="Arial"/>
                <a:cs typeface="Arial"/>
              </a:rPr>
              <a:t>ARKITEKTUR RANGKAIAN, PUSAT DATA &amp; DRC</a:t>
            </a:r>
          </a:p>
        </p:txBody>
      </p:sp>
      <p:sp>
        <p:nvSpPr>
          <p:cNvPr id="3" name="Content Placeholder 2">
            <a:extLst>
              <a:ext uri="{FF2B5EF4-FFF2-40B4-BE49-F238E27FC236}">
                <a16:creationId xmlns:a16="http://schemas.microsoft.com/office/drawing/2014/main" id="{279C8204-4B95-4899-A29D-844AF708016F}"/>
              </a:ext>
            </a:extLst>
          </p:cNvPr>
          <p:cNvSpPr>
            <a:spLocks noGrp="1"/>
          </p:cNvSpPr>
          <p:nvPr>
            <p:ph idx="1"/>
          </p:nvPr>
        </p:nvSpPr>
        <p:spPr>
          <a:xfrm>
            <a:off x="0" y="530353"/>
            <a:ext cx="10753725" cy="365759"/>
          </a:xfrm>
        </p:spPr>
        <p:txBody>
          <a:bodyPr>
            <a:normAutofit/>
          </a:bodyPr>
          <a:lstStyle/>
          <a:p>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Nyatakan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alamat</a:t>
            </a:r>
            <a:r>
              <a:rPr lang="en-MY" sz="1400" dirty="0">
                <a:solidFill>
                  <a:srgbClr val="FF0000"/>
                </a:solidFill>
                <a:latin typeface="Arial" panose="020B0604020202020204" pitchFamily="34" charset="0"/>
                <a:cs typeface="Arial" panose="020B0604020202020204" pitchFamily="34" charset="0"/>
              </a:rPr>
              <a:t> DC dan DRC </a:t>
            </a:r>
            <a:r>
              <a:rPr lang="en-MY" sz="1400" dirty="0" err="1">
                <a:solidFill>
                  <a:srgbClr val="FF0000"/>
                </a:solidFill>
                <a:latin typeface="Arial" panose="020B0604020202020204" pitchFamily="34" charset="0"/>
                <a:cs typeface="Arial" panose="020B0604020202020204" pitchFamily="34" charset="0"/>
              </a:rPr>
              <a:t>dalam</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gambarajah</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arkitektur</a:t>
            </a:r>
            <a:r>
              <a:rPr lang="en-MY" sz="1400" dirty="0">
                <a:solidFill>
                  <a:srgbClr val="FF000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856490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659958"/>
          </a:xfrm>
          <a:solidFill>
            <a:schemeClr val="accent1">
              <a:lumMod val="40000"/>
              <a:lumOff val="60000"/>
            </a:schemeClr>
          </a:solidFill>
        </p:spPr>
        <p:txBody>
          <a:bodyPr>
            <a:normAutofit fontScale="90000"/>
          </a:bodyPr>
          <a:lstStyle/>
          <a:p>
            <a:r>
              <a:rPr lang="en-MY" sz="2800" dirty="0">
                <a:solidFill>
                  <a:srgbClr val="000000"/>
                </a:solidFill>
                <a:latin typeface="Arial"/>
                <a:cs typeface="Arial"/>
              </a:rPr>
              <a:t>PENILAIAN (DUE DILIGENCE) KEPERLUAN MENGGUNAKAN PENGKOMPUTERAN AWAN (CONTOH)</a:t>
            </a:r>
          </a:p>
        </p:txBody>
      </p:sp>
      <p:pic>
        <p:nvPicPr>
          <p:cNvPr id="7" name="Picture 6">
            <a:extLst>
              <a:ext uri="{FF2B5EF4-FFF2-40B4-BE49-F238E27FC236}">
                <a16:creationId xmlns:a16="http://schemas.microsoft.com/office/drawing/2014/main" id="{142B444A-0FBF-4F82-B375-54AC03A53C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154" y="1566407"/>
            <a:ext cx="3227787" cy="4206240"/>
          </a:xfrm>
          <a:prstGeom prst="rect">
            <a:avLst/>
          </a:prstGeom>
        </p:spPr>
      </p:pic>
      <p:pic>
        <p:nvPicPr>
          <p:cNvPr id="9" name="Picture 8">
            <a:extLst>
              <a:ext uri="{FF2B5EF4-FFF2-40B4-BE49-F238E27FC236}">
                <a16:creationId xmlns:a16="http://schemas.microsoft.com/office/drawing/2014/main" id="{E10BBD96-A004-4AA5-A00B-2178E1F525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2883" y="723569"/>
            <a:ext cx="2978205" cy="3746693"/>
          </a:xfrm>
          <a:prstGeom prst="rect">
            <a:avLst/>
          </a:prstGeom>
        </p:spPr>
      </p:pic>
      <p:pic>
        <p:nvPicPr>
          <p:cNvPr id="11" name="Picture 10">
            <a:extLst>
              <a:ext uri="{FF2B5EF4-FFF2-40B4-BE49-F238E27FC236}">
                <a16:creationId xmlns:a16="http://schemas.microsoft.com/office/drawing/2014/main" id="{7FBC2641-3CC3-4E5B-9AC5-DFC3F37353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6934" y="2825633"/>
            <a:ext cx="3067705" cy="3714941"/>
          </a:xfrm>
          <a:prstGeom prst="rect">
            <a:avLst/>
          </a:prstGeom>
        </p:spPr>
      </p:pic>
      <p:pic>
        <p:nvPicPr>
          <p:cNvPr id="13" name="Picture 12">
            <a:extLst>
              <a:ext uri="{FF2B5EF4-FFF2-40B4-BE49-F238E27FC236}">
                <a16:creationId xmlns:a16="http://schemas.microsoft.com/office/drawing/2014/main" id="{31A97AF5-CEFE-4920-91AE-B7A6D341AE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4639" y="872801"/>
            <a:ext cx="2894051" cy="3448227"/>
          </a:xfrm>
          <a:prstGeom prst="rect">
            <a:avLst/>
          </a:prstGeom>
        </p:spPr>
      </p:pic>
    </p:spTree>
    <p:extLst>
      <p:ext uri="{BB962C8B-B14F-4D97-AF65-F5344CB8AC3E}">
        <p14:creationId xmlns:p14="http://schemas.microsoft.com/office/powerpoint/2010/main" val="15702367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659958"/>
          </a:xfrm>
          <a:solidFill>
            <a:schemeClr val="accent1">
              <a:lumMod val="40000"/>
              <a:lumOff val="60000"/>
            </a:schemeClr>
          </a:solidFill>
        </p:spPr>
        <p:txBody>
          <a:bodyPr>
            <a:normAutofit fontScale="90000"/>
          </a:bodyPr>
          <a:lstStyle/>
          <a:p>
            <a:r>
              <a:rPr lang="en-MY" sz="2800" dirty="0">
                <a:solidFill>
                  <a:srgbClr val="000000"/>
                </a:solidFill>
                <a:latin typeface="Arial"/>
                <a:cs typeface="Arial"/>
              </a:rPr>
              <a:t>PENILAIAN (DUE DILIGENCE) KEPERLUAN MENGGUNAKAN PENGKOMPUTERAN AWAN</a:t>
            </a:r>
          </a:p>
        </p:txBody>
      </p:sp>
      <p:sp>
        <p:nvSpPr>
          <p:cNvPr id="6" name="Content Placeholder 5">
            <a:extLst>
              <a:ext uri="{FF2B5EF4-FFF2-40B4-BE49-F238E27FC236}">
                <a16:creationId xmlns:a16="http://schemas.microsoft.com/office/drawing/2014/main" id="{D46066B8-E265-4CB2-9BE1-6C8A9BD600EF}"/>
              </a:ext>
            </a:extLst>
          </p:cNvPr>
          <p:cNvSpPr>
            <a:spLocks noGrp="1"/>
          </p:cNvSpPr>
          <p:nvPr>
            <p:ph idx="1"/>
          </p:nvPr>
        </p:nvSpPr>
        <p:spPr>
          <a:xfrm>
            <a:off x="302945" y="763325"/>
            <a:ext cx="10753725" cy="3766185"/>
          </a:xfrm>
        </p:spPr>
        <p:txBody>
          <a:bodyPr/>
          <a:lstStyle/>
          <a:p>
            <a:r>
              <a:rPr lang="en-MY" sz="1200" i="1" dirty="0" err="1">
                <a:solidFill>
                  <a:srgbClr val="FF0000"/>
                </a:solidFill>
                <a:effectLst/>
                <a:latin typeface="Arial" panose="020B0604020202020204" pitchFamily="34" charset="0"/>
                <a:ea typeface="Calibri" panose="020F0502020204030204" pitchFamily="34" charset="0"/>
              </a:rPr>
              <a:t>Penggunaan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pengkomputeran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awan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adalah</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terdedah</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kepada</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risiko</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ancaman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seperti</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ketirisan</a:t>
            </a:r>
            <a:r>
              <a:rPr lang="en-MY" sz="1200" i="1" dirty="0">
                <a:solidFill>
                  <a:srgbClr val="FF0000"/>
                </a:solidFill>
                <a:effectLst/>
                <a:latin typeface="Arial" panose="020B0604020202020204" pitchFamily="34" charset="0"/>
                <a:ea typeface="Calibri" panose="020F0502020204030204" pitchFamily="34" charset="0"/>
              </a:rPr>
              <a:t> data, vendor lock-in, </a:t>
            </a:r>
            <a:r>
              <a:rPr lang="en-MY" sz="1200" i="1" dirty="0" err="1">
                <a:solidFill>
                  <a:srgbClr val="FF0000"/>
                </a:solidFill>
                <a:effectLst/>
                <a:latin typeface="Arial" panose="020B0604020202020204" pitchFamily="34" charset="0"/>
                <a:ea typeface="Calibri" panose="020F0502020204030204" pitchFamily="34" charset="0"/>
              </a:rPr>
              <a:t>kebergantungan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kepada</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pihak</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ketiga</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perundangan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kedaulatan</a:t>
            </a:r>
            <a:r>
              <a:rPr lang="en-MY" sz="1200" i="1" dirty="0">
                <a:solidFill>
                  <a:srgbClr val="FF0000"/>
                </a:solidFill>
                <a:effectLst/>
                <a:latin typeface="Arial" panose="020B0604020202020204" pitchFamily="34" charset="0"/>
                <a:ea typeface="Calibri" panose="020F0502020204030204" pitchFamily="34" charset="0"/>
              </a:rPr>
              <a:t> data, </a:t>
            </a:r>
            <a:r>
              <a:rPr lang="en-MY" sz="1200" i="1" dirty="0" err="1">
                <a:solidFill>
                  <a:srgbClr val="FF0000"/>
                </a:solidFill>
                <a:effectLst/>
                <a:latin typeface="Arial" panose="020B0604020202020204" pitchFamily="34" charset="0"/>
                <a:ea typeface="Calibri" panose="020F0502020204030204" pitchFamily="34" charset="0"/>
              </a:rPr>
              <a:t>perubahan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bidang</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kuasa</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terikat</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dengan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polisi</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keselamatan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penyedia</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perkhidmatan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serta</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peningkatan</a:t>
            </a:r>
            <a:r>
              <a:rPr lang="en-MY" sz="1200" i="1" dirty="0">
                <a:solidFill>
                  <a:srgbClr val="FF0000"/>
                </a:solidFill>
                <a:effectLst/>
                <a:latin typeface="Arial" panose="020B0604020202020204" pitchFamily="34" charset="0"/>
                <a:ea typeface="Calibri" panose="020F0502020204030204" pitchFamily="34" charset="0"/>
              </a:rPr>
              <a:t> kos.</a:t>
            </a:r>
            <a:endParaRPr lang="en-MY" sz="1200" i="1" dirty="0">
              <a:solidFill>
                <a:srgbClr val="FF0000"/>
              </a:solidFill>
              <a:latin typeface="Arial" panose="020B0604020202020204" pitchFamily="34" charset="0"/>
              <a:ea typeface="Calibri" panose="020F0502020204030204" pitchFamily="34" charset="0"/>
            </a:endParaRPr>
          </a:p>
          <a:p>
            <a:r>
              <a:rPr lang="en-MY" sz="1200" i="1" dirty="0" err="1">
                <a:solidFill>
                  <a:srgbClr val="FF0000"/>
                </a:solidFill>
                <a:latin typeface="Arial" panose="020B0604020202020204" pitchFamily="34" charset="0"/>
                <a:ea typeface="Calibri" panose="020F0502020204030204" pitchFamily="34" charset="0"/>
              </a:rPr>
              <a:t>P</a:t>
            </a:r>
            <a:r>
              <a:rPr lang="en-MY" sz="1200" i="1" dirty="0" err="1">
                <a:solidFill>
                  <a:srgbClr val="FF0000"/>
                </a:solidFill>
                <a:effectLst/>
                <a:latin typeface="Arial" panose="020B0604020202020204" pitchFamily="34" charset="0"/>
                <a:ea typeface="Calibri" panose="020F0502020204030204" pitchFamily="34" charset="0"/>
              </a:rPr>
              <a:t>enilaian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pengurusan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risiko</a:t>
            </a:r>
            <a:r>
              <a:rPr lang="en-MY" sz="1200" i="1" dirty="0">
                <a:solidFill>
                  <a:srgbClr val="FF0000"/>
                </a:solidFill>
                <a:effectLst/>
                <a:latin typeface="Arial" panose="020B0604020202020204" pitchFamily="34" charset="0"/>
                <a:ea typeface="Calibri" panose="020F0502020204030204" pitchFamily="34" charset="0"/>
              </a:rPr>
              <a:t> (due diligence) </a:t>
            </a:r>
            <a:r>
              <a:rPr lang="en-MY" sz="1200" i="1" dirty="0" err="1">
                <a:solidFill>
                  <a:srgbClr val="FF0000"/>
                </a:solidFill>
                <a:effectLst/>
                <a:latin typeface="Arial" panose="020B0604020202020204" pitchFamily="34" charset="0"/>
                <a:ea typeface="Calibri" panose="020F0502020204030204" pitchFamily="34" charset="0"/>
              </a:rPr>
              <a:t>penggunaan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pengkomputeran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awan</a:t>
            </a:r>
            <a:r>
              <a:rPr lang="en-MY" sz="1200" i="1" dirty="0">
                <a:solidFill>
                  <a:srgbClr val="FF0000"/>
                </a:solidFill>
                <a:effectLst/>
                <a:latin typeface="Arial" panose="020B0604020202020204" pitchFamily="34" charset="0"/>
                <a:ea typeface="Calibri" panose="020F0502020204030204" pitchFamily="34" charset="0"/>
              </a:rPr>
              <a:t> yang </a:t>
            </a:r>
            <a:r>
              <a:rPr lang="en-MY" sz="1200" i="1" dirty="0" err="1">
                <a:solidFill>
                  <a:srgbClr val="FF0000"/>
                </a:solidFill>
                <a:effectLst/>
                <a:latin typeface="Arial" panose="020B0604020202020204" pitchFamily="34" charset="0"/>
                <a:ea typeface="Calibri" panose="020F0502020204030204" pitchFamily="34" charset="0"/>
              </a:rPr>
              <a:t>menyeluruh</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terlebih</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dahulu</a:t>
            </a:r>
            <a:r>
              <a:rPr lang="en-MY" sz="1200" i="1" dirty="0">
                <a:solidFill>
                  <a:srgbClr val="FF0000"/>
                </a:solidFill>
                <a:effectLst/>
                <a:latin typeface="Arial" panose="020B0604020202020204" pitchFamily="34" charset="0"/>
                <a:ea typeface="Calibri" panose="020F0502020204030204" pitchFamily="34" charset="0"/>
              </a:rPr>
              <a:t> yang </a:t>
            </a:r>
            <a:r>
              <a:rPr lang="en-MY" sz="1200" i="1" dirty="0" err="1">
                <a:solidFill>
                  <a:srgbClr val="FF0000"/>
                </a:solidFill>
                <a:effectLst/>
                <a:latin typeface="Arial" panose="020B0604020202020204" pitchFamily="34" charset="0"/>
                <a:ea typeface="Calibri" panose="020F0502020204030204" pitchFamily="34" charset="0"/>
              </a:rPr>
              <a:t>merangkumi</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kawalan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teknikal</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pengurusan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pengoperasian</a:t>
            </a:r>
            <a:r>
              <a:rPr lang="en-MY" sz="1200" i="1" dirty="0">
                <a:solidFill>
                  <a:srgbClr val="FF0000"/>
                </a:solidFill>
                <a:effectLst/>
                <a:latin typeface="Arial" panose="020B0604020202020204" pitchFamily="34" charset="0"/>
                <a:ea typeface="Calibri" panose="020F0502020204030204" pitchFamily="34" charset="0"/>
              </a:rPr>
              <a:t>, Cost Benefit Analysis (CBA) dan </a:t>
            </a:r>
            <a:r>
              <a:rPr lang="en-MY" sz="1200" i="1" dirty="0" err="1">
                <a:solidFill>
                  <a:srgbClr val="FF0000"/>
                </a:solidFill>
                <a:effectLst/>
                <a:latin typeface="Arial" panose="020B0604020202020204" pitchFamily="34" charset="0"/>
                <a:ea typeface="Calibri" panose="020F0502020204030204" pitchFamily="34" charset="0"/>
              </a:rPr>
              <a:t>langkah-langkah</a:t>
            </a:r>
            <a:r>
              <a:rPr lang="en-MY" sz="1200" i="1" dirty="0">
                <a:solidFill>
                  <a:srgbClr val="FF0000"/>
                </a:solidFill>
                <a:effectLst/>
                <a:latin typeface="Arial" panose="020B0604020202020204" pitchFamily="34" charset="0"/>
                <a:ea typeface="Calibri" panose="020F0502020204030204" pitchFamily="34" charset="0"/>
              </a:rPr>
              <a:t> yang </a:t>
            </a:r>
            <a:r>
              <a:rPr lang="en-MY" sz="1200" i="1" dirty="0" err="1">
                <a:solidFill>
                  <a:srgbClr val="FF0000"/>
                </a:solidFill>
                <a:effectLst/>
                <a:latin typeface="Arial" panose="020B0604020202020204" pitchFamily="34" charset="0"/>
                <a:ea typeface="Calibri" panose="020F0502020204030204" pitchFamily="34" charset="0"/>
              </a:rPr>
              <a:t>diambil</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untuk</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meminimumkan</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risiko</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ke</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tahap</a:t>
            </a:r>
            <a:r>
              <a:rPr lang="en-MY" sz="1200" i="1" dirty="0">
                <a:solidFill>
                  <a:srgbClr val="FF0000"/>
                </a:solidFill>
                <a:effectLst/>
                <a:latin typeface="Arial" panose="020B0604020202020204" pitchFamily="34" charset="0"/>
                <a:ea typeface="Calibri" panose="020F0502020204030204" pitchFamily="34" charset="0"/>
              </a:rPr>
              <a:t> yang </a:t>
            </a:r>
            <a:r>
              <a:rPr lang="en-MY" sz="1200" i="1" dirty="0" err="1">
                <a:solidFill>
                  <a:srgbClr val="FF0000"/>
                </a:solidFill>
                <a:effectLst/>
                <a:latin typeface="Arial" panose="020B0604020202020204" pitchFamily="34" charset="0"/>
                <a:ea typeface="Calibri" panose="020F0502020204030204" pitchFamily="34" charset="0"/>
              </a:rPr>
              <a:t>boleh</a:t>
            </a:r>
            <a:r>
              <a:rPr lang="en-MY" sz="1200" i="1" dirty="0">
                <a:solidFill>
                  <a:srgbClr val="FF0000"/>
                </a:solidFill>
                <a:effectLst/>
                <a:latin typeface="Arial" panose="020B0604020202020204" pitchFamily="34" charset="0"/>
                <a:ea typeface="Calibri" panose="020F0502020204030204" pitchFamily="34" charset="0"/>
              </a:rPr>
              <a:t> </a:t>
            </a:r>
            <a:r>
              <a:rPr lang="en-MY" sz="1200" i="1" dirty="0" err="1">
                <a:solidFill>
                  <a:srgbClr val="FF0000"/>
                </a:solidFill>
                <a:effectLst/>
                <a:latin typeface="Arial" panose="020B0604020202020204" pitchFamily="34" charset="0"/>
                <a:ea typeface="Calibri" panose="020F0502020204030204" pitchFamily="34" charset="0"/>
              </a:rPr>
              <a:t>diterima</a:t>
            </a:r>
            <a:r>
              <a:rPr lang="en-MY" sz="1200" i="1" dirty="0">
                <a:solidFill>
                  <a:srgbClr val="FF0000"/>
                </a:solidFill>
                <a:effectLst/>
                <a:latin typeface="Arial" panose="020B0604020202020204" pitchFamily="34" charset="0"/>
                <a:ea typeface="Calibri" panose="020F0502020204030204" pitchFamily="34" charset="0"/>
              </a:rPr>
              <a:t>. </a:t>
            </a:r>
          </a:p>
          <a:p>
            <a:r>
              <a:rPr lang="en-MY" sz="1800" i="1" dirty="0">
                <a:latin typeface="Arial" panose="020B0604020202020204" pitchFamily="34" charset="0"/>
                <a:ea typeface="Calibri" panose="020F0502020204030204" pitchFamily="34" charset="0"/>
              </a:rPr>
              <a:t>NYATAKAN DUE DILIGENCE YANG TELAH DILAKSANAKAN DI SLAID INI</a:t>
            </a:r>
            <a:endParaRPr lang="en-MY" i="1" dirty="0"/>
          </a:p>
        </p:txBody>
      </p:sp>
    </p:spTree>
    <p:extLst>
      <p:ext uri="{BB962C8B-B14F-4D97-AF65-F5344CB8AC3E}">
        <p14:creationId xmlns:p14="http://schemas.microsoft.com/office/powerpoint/2010/main" val="2615210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659958"/>
          </a:xfrm>
          <a:solidFill>
            <a:schemeClr val="accent1">
              <a:lumMod val="40000"/>
              <a:lumOff val="60000"/>
            </a:schemeClr>
          </a:solidFill>
        </p:spPr>
        <p:txBody>
          <a:bodyPr>
            <a:normAutofit fontScale="90000"/>
          </a:bodyPr>
          <a:lstStyle/>
          <a:p>
            <a:r>
              <a:rPr lang="en-MY" sz="2800" dirty="0">
                <a:solidFill>
                  <a:srgbClr val="000000"/>
                </a:solidFill>
                <a:latin typeface="Arial"/>
                <a:cs typeface="Arial"/>
              </a:rPr>
              <a:t>MODEL PERKHIDMATAN PENGKOMPUTERAN AWAN</a:t>
            </a:r>
            <a:br>
              <a:rPr lang="en-MY" sz="2800" dirty="0">
                <a:solidFill>
                  <a:srgbClr val="000000"/>
                </a:solidFill>
                <a:latin typeface="Arial"/>
                <a:cs typeface="Arial"/>
              </a:rPr>
            </a:br>
            <a:r>
              <a:rPr lang="en-MY" sz="1600" dirty="0">
                <a:solidFill>
                  <a:srgbClr val="000000"/>
                </a:solidFill>
                <a:latin typeface="Arial"/>
                <a:cs typeface="Arial"/>
              </a:rPr>
              <a:t>(Jika Ada </a:t>
            </a:r>
            <a:r>
              <a:rPr lang="en-MY" sz="1600" dirty="0" err="1">
                <a:solidFill>
                  <a:srgbClr val="000000"/>
                </a:solidFill>
                <a:latin typeface="Arial"/>
                <a:cs typeface="Arial"/>
              </a:rPr>
              <a:t>Dilaksanakan</a:t>
            </a:r>
            <a:r>
              <a:rPr lang="en-MY" sz="1600" dirty="0">
                <a:solidFill>
                  <a:srgbClr val="000000"/>
                </a:solidFill>
                <a:latin typeface="Arial"/>
                <a:cs typeface="Arial"/>
              </a:rPr>
              <a:t>/</a:t>
            </a:r>
            <a:r>
              <a:rPr lang="en-MY" sz="1600" dirty="0" err="1">
                <a:solidFill>
                  <a:srgbClr val="000000"/>
                </a:solidFill>
                <a:latin typeface="Arial"/>
                <a:cs typeface="Arial"/>
              </a:rPr>
              <a:t>Berkaitan</a:t>
            </a:r>
            <a:r>
              <a:rPr lang="en-MY" sz="1600" dirty="0">
                <a:solidFill>
                  <a:srgbClr val="000000"/>
                </a:solidFill>
                <a:latin typeface="Arial"/>
                <a:cs typeface="Arial"/>
              </a:rPr>
              <a:t> Sahaja)</a:t>
            </a:r>
            <a:endParaRPr lang="en-MY" sz="2800" dirty="0">
              <a:solidFill>
                <a:srgbClr val="000000"/>
              </a:solidFill>
              <a:latin typeface="Arial"/>
              <a:cs typeface="Arial"/>
            </a:endParaRPr>
          </a:p>
        </p:txBody>
      </p:sp>
      <p:sp>
        <p:nvSpPr>
          <p:cNvPr id="3" name="Content Placeholder 2">
            <a:extLst>
              <a:ext uri="{FF2B5EF4-FFF2-40B4-BE49-F238E27FC236}">
                <a16:creationId xmlns:a16="http://schemas.microsoft.com/office/drawing/2014/main" id="{279C8204-4B95-4899-A29D-844AF708016F}"/>
              </a:ext>
            </a:extLst>
          </p:cNvPr>
          <p:cNvSpPr>
            <a:spLocks noGrp="1"/>
          </p:cNvSpPr>
          <p:nvPr>
            <p:ph idx="1"/>
          </p:nvPr>
        </p:nvSpPr>
        <p:spPr>
          <a:xfrm>
            <a:off x="56137" y="659959"/>
            <a:ext cx="11421533" cy="524785"/>
          </a:xfrm>
        </p:spPr>
        <p:txBody>
          <a:bodyPr>
            <a:normAutofit/>
          </a:bodyPr>
          <a:lstStyle/>
          <a:p>
            <a:r>
              <a:rPr lang="en-MY" sz="1600" dirty="0" err="1">
                <a:solidFill>
                  <a:srgbClr val="FF0000"/>
                </a:solidFill>
                <a:latin typeface="Arial" panose="020B0604020202020204" pitchFamily="34" charset="0"/>
                <a:cs typeface="Arial" panose="020B0604020202020204" pitchFamily="34" charset="0"/>
              </a:rPr>
              <a:t>Mohon</a:t>
            </a:r>
            <a:r>
              <a:rPr lang="en-MY" sz="1600" dirty="0">
                <a:solidFill>
                  <a:srgbClr val="FF0000"/>
                </a:solidFill>
                <a:latin typeface="Arial" panose="020B0604020202020204" pitchFamily="34" charset="0"/>
                <a:cs typeface="Arial" panose="020B0604020202020204" pitchFamily="34" charset="0"/>
              </a:rPr>
              <a:t> </a:t>
            </a:r>
            <a:r>
              <a:rPr lang="en-MY" sz="1600" dirty="0" err="1">
                <a:solidFill>
                  <a:srgbClr val="FF0000"/>
                </a:solidFill>
                <a:latin typeface="Arial" panose="020B0604020202020204" pitchFamily="34" charset="0"/>
                <a:cs typeface="Arial" panose="020B0604020202020204" pitchFamily="34" charset="0"/>
              </a:rPr>
              <a:t>rujuk</a:t>
            </a:r>
            <a:r>
              <a:rPr lang="en-MY" sz="1600" dirty="0">
                <a:solidFill>
                  <a:srgbClr val="FF0000"/>
                </a:solidFill>
                <a:latin typeface="Arial" panose="020B0604020202020204" pitchFamily="34" charset="0"/>
                <a:cs typeface="Arial" panose="020B0604020202020204" pitchFamily="34" charset="0"/>
              </a:rPr>
              <a:t> </a:t>
            </a:r>
            <a:r>
              <a:rPr lang="ms-MY" sz="1600" dirty="0">
                <a:solidFill>
                  <a:srgbClr val="FF0000"/>
                </a:solidFill>
                <a:latin typeface="Arial" panose="020B0604020202020204" pitchFamily="34" charset="0"/>
                <a:cs typeface="Arial" panose="020B0604020202020204" pitchFamily="34" charset="0"/>
              </a:rPr>
              <a:t>Surat Pekeliling Am Bilangan 2 Tahun 2021 - </a:t>
            </a:r>
            <a:r>
              <a:rPr lang="en-MY" sz="1600" dirty="0">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Garis Panduan </a:t>
            </a:r>
            <a:r>
              <a:rPr lang="en-MY" sz="1600" dirty="0" err="1">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Pengurusan</a:t>
            </a:r>
            <a:r>
              <a:rPr lang="en-MY" sz="1600" dirty="0">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MY" sz="1600" dirty="0" err="1">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Keselamatan</a:t>
            </a:r>
            <a:r>
              <a:rPr lang="en-MY" sz="1600" dirty="0">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Maklumat </a:t>
            </a:r>
            <a:r>
              <a:rPr lang="en-MY" sz="1600" dirty="0" err="1">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Melalui</a:t>
            </a:r>
            <a:r>
              <a:rPr lang="en-MY" sz="1600" dirty="0">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MY" sz="1600" dirty="0" err="1">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Pengkomputeran</a:t>
            </a:r>
            <a:r>
              <a:rPr lang="en-MY" sz="1600" dirty="0">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Awan (Cloud Computing) </a:t>
            </a:r>
            <a:r>
              <a:rPr lang="en-MY" sz="1600" dirty="0" err="1">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Dalam</a:t>
            </a:r>
            <a:r>
              <a:rPr lang="en-MY" sz="1600" dirty="0">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MY" sz="1600" dirty="0" err="1">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Perkhidmatan</a:t>
            </a:r>
            <a:r>
              <a:rPr lang="en-MY" sz="1600" dirty="0">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MY" sz="1600" dirty="0" err="1">
                <a:solidFill>
                  <a:srgbClr val="FF0000"/>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Awam</a:t>
            </a:r>
            <a:endParaRPr lang="en-MY" sz="1600" dirty="0">
              <a:solidFill>
                <a:srgbClr val="FF0000"/>
              </a:solidFill>
              <a:latin typeface="Arial" panose="020B0604020202020204" pitchFamily="34" charset="0"/>
              <a:cs typeface="Arial" panose="020B0604020202020204" pitchFamily="34" charset="0"/>
            </a:endParaRPr>
          </a:p>
          <a:p>
            <a:endParaRPr lang="en-MY" sz="1600" dirty="0">
              <a:solidFill>
                <a:srgbClr val="FF0000"/>
              </a:solidFill>
              <a:latin typeface="Arial" panose="020B0604020202020204" pitchFamily="34" charset="0"/>
              <a:cs typeface="Arial" panose="020B0604020202020204" pitchFamily="34" charset="0"/>
            </a:endParaRPr>
          </a:p>
          <a:p>
            <a:endParaRPr lang="en-MY" sz="16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p:txBody>
      </p:sp>
      <p:graphicFrame>
        <p:nvGraphicFramePr>
          <p:cNvPr id="4" name="Table 4">
            <a:extLst>
              <a:ext uri="{FF2B5EF4-FFF2-40B4-BE49-F238E27FC236}">
                <a16:creationId xmlns:a16="http://schemas.microsoft.com/office/drawing/2014/main" id="{855C1372-54DF-4E91-BC8E-B22A29226A66}"/>
              </a:ext>
            </a:extLst>
          </p:cNvPr>
          <p:cNvGraphicFramePr>
            <a:graphicFrameLocks noGrp="1"/>
          </p:cNvGraphicFramePr>
          <p:nvPr/>
        </p:nvGraphicFramePr>
        <p:xfrm>
          <a:off x="473542" y="1464826"/>
          <a:ext cx="11079701" cy="4206240"/>
        </p:xfrm>
        <a:graphic>
          <a:graphicData uri="http://schemas.openxmlformats.org/drawingml/2006/table">
            <a:tbl>
              <a:tblPr firstRow="1" bandRow="1">
                <a:tableStyleId>{5C22544A-7EE6-4342-B048-85BDC9FD1C3A}</a:tableStyleId>
              </a:tblPr>
              <a:tblGrid>
                <a:gridCol w="1402965">
                  <a:extLst>
                    <a:ext uri="{9D8B030D-6E8A-4147-A177-3AD203B41FA5}">
                      <a16:colId xmlns:a16="http://schemas.microsoft.com/office/drawing/2014/main" val="2754644638"/>
                    </a:ext>
                  </a:extLst>
                </a:gridCol>
                <a:gridCol w="2695493">
                  <a:extLst>
                    <a:ext uri="{9D8B030D-6E8A-4147-A177-3AD203B41FA5}">
                      <a16:colId xmlns:a16="http://schemas.microsoft.com/office/drawing/2014/main" val="3083064547"/>
                    </a:ext>
                  </a:extLst>
                </a:gridCol>
                <a:gridCol w="6981243">
                  <a:extLst>
                    <a:ext uri="{9D8B030D-6E8A-4147-A177-3AD203B41FA5}">
                      <a16:colId xmlns:a16="http://schemas.microsoft.com/office/drawing/2014/main" val="288487162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err="1">
                          <a:latin typeface="Arial" panose="020B0604020202020204" pitchFamily="34" charset="0"/>
                          <a:cs typeface="Arial" panose="020B0604020202020204" pitchFamily="34" charset="0"/>
                        </a:rPr>
                        <a:t>Tandakan</a:t>
                      </a:r>
                      <a:r>
                        <a:rPr lang="en-MY" sz="1400" dirty="0">
                          <a:latin typeface="Arial" panose="020B0604020202020204" pitchFamily="34" charset="0"/>
                          <a:cs typeface="Arial" panose="020B0604020202020204" pitchFamily="34" charset="0"/>
                        </a:rPr>
                        <a:t> (√ ) </a:t>
                      </a:r>
                      <a:endParaRPr lang="en-MY" sz="1400" dirty="0"/>
                    </a:p>
                    <a:p>
                      <a:endParaRPr lang="en-MY" sz="1400" dirty="0">
                        <a:latin typeface="Arial" panose="020B0604020202020204" pitchFamily="34" charset="0"/>
                        <a:cs typeface="Arial" panose="020B0604020202020204" pitchFamily="34" charset="0"/>
                      </a:endParaRPr>
                    </a:p>
                  </a:txBody>
                  <a:tcPr/>
                </a:tc>
                <a:tc>
                  <a:txBody>
                    <a:bodyPr/>
                    <a:lstStyle/>
                    <a:p>
                      <a:r>
                        <a:rPr lang="en-MY" sz="1400" dirty="0">
                          <a:latin typeface="Arial" panose="020B0604020202020204" pitchFamily="34" charset="0"/>
                          <a:cs typeface="Arial" panose="020B0604020202020204" pitchFamily="34" charset="0"/>
                        </a:rPr>
                        <a:t>MODEL</a:t>
                      </a:r>
                    </a:p>
                  </a:txBody>
                  <a:tcPr/>
                </a:tc>
                <a:tc>
                  <a:txBody>
                    <a:bodyPr/>
                    <a:lstStyle/>
                    <a:p>
                      <a:r>
                        <a:rPr lang="en-MY" sz="1400" dirty="0">
                          <a:latin typeface="Arial" panose="020B0604020202020204" pitchFamily="34" charset="0"/>
                          <a:cs typeface="Arial" panose="020B0604020202020204" pitchFamily="34" charset="0"/>
                        </a:rPr>
                        <a:t>KETERANGAN</a:t>
                      </a:r>
                    </a:p>
                  </a:txBody>
                  <a:tcPr/>
                </a:tc>
                <a:extLst>
                  <a:ext uri="{0D108BD9-81ED-4DB2-BD59-A6C34878D82A}">
                    <a16:rowId xmlns:a16="http://schemas.microsoft.com/office/drawing/2014/main" val="2033759967"/>
                  </a:ext>
                </a:extLst>
              </a:tr>
              <a:tr h="370840">
                <a:tc>
                  <a:txBody>
                    <a:bodyPr/>
                    <a:lstStyle/>
                    <a:p>
                      <a:endParaRPr lang="en-MY" sz="1400" b="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err="1">
                          <a:solidFill>
                            <a:schemeClr val="tx1"/>
                          </a:solidFill>
                          <a:latin typeface="Arial" panose="020B0604020202020204" pitchFamily="34" charset="0"/>
                          <a:cs typeface="Arial" panose="020B0604020202020204" pitchFamily="34" charset="0"/>
                        </a:rPr>
                        <a:t>Perisian</a:t>
                      </a:r>
                      <a:r>
                        <a:rPr lang="en-US" sz="1400" b="0" dirty="0">
                          <a:solidFill>
                            <a:schemeClr val="tx1"/>
                          </a:solidFill>
                          <a:latin typeface="Arial" panose="020B0604020202020204" pitchFamily="34" charset="0"/>
                          <a:cs typeface="Arial" panose="020B0604020202020204" pitchFamily="34" charset="0"/>
                        </a:rPr>
                        <a:t> </a:t>
                      </a:r>
                      <a:r>
                        <a:rPr lang="en-US" sz="1400" b="0" dirty="0" err="1">
                          <a:solidFill>
                            <a:schemeClr val="tx1"/>
                          </a:solidFill>
                          <a:latin typeface="Arial" panose="020B0604020202020204" pitchFamily="34" charset="0"/>
                          <a:cs typeface="Arial" panose="020B0604020202020204" pitchFamily="34" charset="0"/>
                        </a:rPr>
                        <a:t>Sebagai</a:t>
                      </a:r>
                      <a:r>
                        <a:rPr lang="en-US" sz="1400" b="0" dirty="0">
                          <a:solidFill>
                            <a:schemeClr val="tx1"/>
                          </a:solidFill>
                          <a:latin typeface="Arial" panose="020B0604020202020204" pitchFamily="34" charset="0"/>
                          <a:cs typeface="Arial" panose="020B0604020202020204" pitchFamily="34" charset="0"/>
                        </a:rPr>
                        <a:t> </a:t>
                      </a:r>
                      <a:r>
                        <a:rPr lang="en-US" sz="1400" b="0" dirty="0" err="1">
                          <a:solidFill>
                            <a:schemeClr val="tx1"/>
                          </a:solidFill>
                          <a:latin typeface="Arial" panose="020B0604020202020204" pitchFamily="34" charset="0"/>
                          <a:cs typeface="Arial" panose="020B0604020202020204" pitchFamily="34" charset="0"/>
                        </a:rPr>
                        <a:t>Perkhidmatan</a:t>
                      </a:r>
                      <a:r>
                        <a:rPr lang="en-US" sz="1400" b="0" dirty="0">
                          <a:solidFill>
                            <a:schemeClr val="tx1"/>
                          </a:solidFill>
                          <a:latin typeface="Arial" panose="020B0604020202020204" pitchFamily="34" charset="0"/>
                          <a:cs typeface="Arial" panose="020B0604020202020204" pitchFamily="34" charset="0"/>
                        </a:rPr>
                        <a:t> (Software-as-a-Service - SaaS)</a:t>
                      </a:r>
                      <a:endParaRPr lang="en-MY" sz="1800" b="0" dirty="0">
                        <a:solidFill>
                          <a:schemeClr val="tx1"/>
                        </a:solidFill>
                        <a:latin typeface="Arial" panose="020B0604020202020204" pitchFamily="34" charset="0"/>
                        <a:cs typeface="Arial" panose="020B0604020202020204" pitchFamily="34" charset="0"/>
                      </a:endParaRPr>
                    </a:p>
                    <a:p>
                      <a:endParaRPr lang="en-MY" sz="1400" b="0" dirty="0">
                        <a:latin typeface="Arial" panose="020B0604020202020204" pitchFamily="34" charset="0"/>
                        <a:cs typeface="Arial" panose="020B0604020202020204" pitchFamily="34" charset="0"/>
                      </a:endParaRPr>
                    </a:p>
                  </a:txBody>
                  <a:tcPr/>
                </a:tc>
                <a:tc>
                  <a:txBody>
                    <a:bodyPr/>
                    <a:lstStyle/>
                    <a:p>
                      <a:r>
                        <a:rPr lang="en-MY" sz="1400" b="0" dirty="0">
                          <a:latin typeface="Arial" panose="020B0604020202020204" pitchFamily="34" charset="0"/>
                          <a:cs typeface="Arial" panose="020B0604020202020204" pitchFamily="34" charset="0"/>
                        </a:rPr>
                        <a:t>Model </a:t>
                      </a:r>
                      <a:r>
                        <a:rPr lang="en-MY" sz="1400" b="0" dirty="0" err="1">
                          <a:latin typeface="Arial" panose="020B0604020202020204" pitchFamily="34" charset="0"/>
                          <a:cs typeface="Arial" panose="020B0604020202020204" pitchFamily="34" charset="0"/>
                        </a:rPr>
                        <a:t>perkhidmatan</a:t>
                      </a:r>
                      <a:r>
                        <a:rPr lang="en-MY" sz="1400" b="0" dirty="0">
                          <a:latin typeface="Arial" panose="020B0604020202020204" pitchFamily="34" charset="0"/>
                          <a:cs typeface="Arial" panose="020B0604020202020204" pitchFamily="34" charset="0"/>
                        </a:rPr>
                        <a:t> yang </a:t>
                      </a:r>
                      <a:r>
                        <a:rPr lang="en-MY" sz="1400" b="0" dirty="0" err="1">
                          <a:latin typeface="Arial" panose="020B0604020202020204" pitchFamily="34" charset="0"/>
                          <a:cs typeface="Arial" panose="020B0604020202020204" pitchFamily="34" charset="0"/>
                        </a:rPr>
                        <a:t>membenarkan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Jabatan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untuk</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menggunakan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aplikasi</a:t>
                      </a:r>
                      <a:r>
                        <a:rPr lang="en-MY" sz="1400" b="0" dirty="0">
                          <a:latin typeface="Arial" panose="020B0604020202020204" pitchFamily="34" charset="0"/>
                          <a:cs typeface="Arial" panose="020B0604020202020204" pitchFamily="34" charset="0"/>
                        </a:rPr>
                        <a:t> dan </a:t>
                      </a:r>
                      <a:r>
                        <a:rPr lang="en-MY" sz="1400" b="0" dirty="0" err="1">
                          <a:latin typeface="Arial" panose="020B0604020202020204" pitchFamily="34" charset="0"/>
                          <a:cs typeface="Arial" panose="020B0604020202020204" pitchFamily="34" charset="0"/>
                        </a:rPr>
                        <a:t>kemudahan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infrastruktur</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pengkomputeran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awan</a:t>
                      </a:r>
                      <a:r>
                        <a:rPr lang="en-MY" sz="1400" b="0" dirty="0">
                          <a:latin typeface="Arial" panose="020B0604020202020204" pitchFamily="34" charset="0"/>
                          <a:cs typeface="Arial" panose="020B0604020202020204" pitchFamily="34" charset="0"/>
                        </a:rPr>
                        <a:t> yang </a:t>
                      </a:r>
                      <a:r>
                        <a:rPr lang="en-MY" sz="1400" b="0" dirty="0" err="1">
                          <a:latin typeface="Arial" panose="020B0604020202020204" pitchFamily="34" charset="0"/>
                          <a:cs typeface="Arial" panose="020B0604020202020204" pitchFamily="34" charset="0"/>
                        </a:rPr>
                        <a:t>dibangunkan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atau</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disediakan</a:t>
                      </a:r>
                      <a:r>
                        <a:rPr lang="en-MY" sz="1400" b="0" dirty="0">
                          <a:latin typeface="Arial" panose="020B0604020202020204" pitchFamily="34" charset="0"/>
                          <a:cs typeface="Arial" panose="020B0604020202020204" pitchFamily="34" charset="0"/>
                        </a:rPr>
                        <a:t> oleh </a:t>
                      </a:r>
                      <a:r>
                        <a:rPr lang="en-MY" sz="1400" b="0" dirty="0" err="1">
                          <a:latin typeface="Arial" panose="020B0604020202020204" pitchFamily="34" charset="0"/>
                          <a:cs typeface="Arial" panose="020B0604020202020204" pitchFamily="34" charset="0"/>
                        </a:rPr>
                        <a:t>penyedia</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perkhidmatan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Aplikasi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tersebut</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boleh</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diakses</a:t>
                      </a:r>
                      <a:r>
                        <a:rPr lang="en-MY" sz="1400" b="0" dirty="0">
                          <a:latin typeface="Arial" panose="020B0604020202020204" pitchFamily="34" charset="0"/>
                          <a:cs typeface="Arial" panose="020B0604020202020204" pitchFamily="34" charset="0"/>
                        </a:rPr>
                        <a:t> oleh </a:t>
                      </a:r>
                      <a:r>
                        <a:rPr lang="en-MY" sz="1400" b="0" dirty="0" err="1">
                          <a:latin typeface="Arial" panose="020B0604020202020204" pitchFamily="34" charset="0"/>
                          <a:cs typeface="Arial" panose="020B0604020202020204" pitchFamily="34" charset="0"/>
                        </a:rPr>
                        <a:t>peranti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pengguna</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melalui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pelbagai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saluran</a:t>
                      </a:r>
                      <a:r>
                        <a:rPr lang="en-MY" sz="1400" b="0" dirty="0">
                          <a:latin typeface="Arial" panose="020B0604020202020204" pitchFamily="34" charset="0"/>
                          <a:cs typeface="Arial" panose="020B0604020202020204" pitchFamily="34" charset="0"/>
                        </a:rPr>
                        <a:t> web (</a:t>
                      </a:r>
                      <a:r>
                        <a:rPr lang="en-MY" sz="1400" b="0" i="1" dirty="0">
                          <a:latin typeface="Arial" panose="020B0604020202020204" pitchFamily="34" charset="0"/>
                          <a:cs typeface="Arial" panose="020B0604020202020204" pitchFamily="34" charset="0"/>
                        </a:rPr>
                        <a:t>web browser, web-based email</a:t>
                      </a:r>
                      <a:r>
                        <a:rPr lang="en-MY" sz="1400" b="0" dirty="0">
                          <a:latin typeface="Arial" panose="020B0604020202020204" pitchFamily="34" charset="0"/>
                          <a:cs typeface="Arial" panose="020B0604020202020204" pitchFamily="34" charset="0"/>
                        </a:rPr>
                        <a:t>)</a:t>
                      </a:r>
                    </a:p>
                    <a:p>
                      <a:endParaRPr lang="en-MY"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32832697"/>
                  </a:ext>
                </a:extLst>
              </a:tr>
              <a:tr h="370840">
                <a:tc>
                  <a:txBody>
                    <a:bodyPr/>
                    <a:lstStyle/>
                    <a:p>
                      <a:endParaRPr lang="en-MY" sz="1400" b="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b="0" dirty="0">
                          <a:solidFill>
                            <a:schemeClr val="tx1"/>
                          </a:solidFill>
                          <a:latin typeface="Arial" panose="020B0604020202020204" pitchFamily="34" charset="0"/>
                          <a:cs typeface="Arial" panose="020B0604020202020204" pitchFamily="34" charset="0"/>
                        </a:rPr>
                        <a:t>Platform </a:t>
                      </a:r>
                      <a:r>
                        <a:rPr lang="en-MY" sz="1400" b="0" dirty="0" err="1">
                          <a:solidFill>
                            <a:schemeClr val="tx1"/>
                          </a:solidFill>
                          <a:latin typeface="Arial" panose="020B0604020202020204" pitchFamily="34" charset="0"/>
                          <a:cs typeface="Arial" panose="020B0604020202020204" pitchFamily="34" charset="0"/>
                        </a:rPr>
                        <a:t>Sebagai</a:t>
                      </a:r>
                      <a:r>
                        <a:rPr lang="en-MY" sz="1400" b="0" dirty="0">
                          <a:solidFill>
                            <a:schemeClr val="tx1"/>
                          </a:solidFill>
                          <a:latin typeface="Arial" panose="020B0604020202020204" pitchFamily="34" charset="0"/>
                          <a:cs typeface="Arial" panose="020B0604020202020204" pitchFamily="34" charset="0"/>
                        </a:rPr>
                        <a:t> </a:t>
                      </a:r>
                      <a:r>
                        <a:rPr lang="en-MY" sz="1400" b="0" dirty="0" err="1">
                          <a:solidFill>
                            <a:schemeClr val="tx1"/>
                          </a:solidFill>
                          <a:latin typeface="Arial" panose="020B0604020202020204" pitchFamily="34" charset="0"/>
                          <a:cs typeface="Arial" panose="020B0604020202020204" pitchFamily="34" charset="0"/>
                        </a:rPr>
                        <a:t>Perkhidmatan</a:t>
                      </a:r>
                      <a:r>
                        <a:rPr lang="en-MY" sz="1400" b="0" dirty="0">
                          <a:solidFill>
                            <a:schemeClr val="tx1"/>
                          </a:solidFill>
                          <a:latin typeface="Arial" panose="020B0604020202020204" pitchFamily="34" charset="0"/>
                          <a:cs typeface="Arial" panose="020B0604020202020204" pitchFamily="34" charset="0"/>
                        </a:rPr>
                        <a:t> (Platform-as-a-Services - PaaS)</a:t>
                      </a:r>
                      <a:endParaRPr lang="en-MY" sz="1800" b="0" dirty="0">
                        <a:solidFill>
                          <a:schemeClr val="tx1"/>
                        </a:solidFill>
                        <a:latin typeface="Arial" panose="020B0604020202020204" pitchFamily="34" charset="0"/>
                        <a:cs typeface="Arial" panose="020B0604020202020204" pitchFamily="34" charset="0"/>
                      </a:endParaRPr>
                    </a:p>
                    <a:p>
                      <a:endParaRPr lang="en-MY" sz="1400" b="0" dirty="0">
                        <a:latin typeface="Arial" panose="020B0604020202020204" pitchFamily="34" charset="0"/>
                        <a:cs typeface="Arial" panose="020B0604020202020204" pitchFamily="34" charset="0"/>
                      </a:endParaRPr>
                    </a:p>
                  </a:txBody>
                  <a:tcPr/>
                </a:tc>
                <a:tc>
                  <a:txBody>
                    <a:bodyPr/>
                    <a:lstStyle/>
                    <a:p>
                      <a:r>
                        <a:rPr lang="en-MY" sz="1400" b="0" dirty="0">
                          <a:latin typeface="Arial" panose="020B0604020202020204" pitchFamily="34" charset="0"/>
                          <a:cs typeface="Arial" panose="020B0604020202020204" pitchFamily="34" charset="0"/>
                        </a:rPr>
                        <a:t>Model </a:t>
                      </a:r>
                      <a:r>
                        <a:rPr lang="en-MY" sz="1400" b="0" dirty="0" err="1">
                          <a:latin typeface="Arial" panose="020B0604020202020204" pitchFamily="34" charset="0"/>
                          <a:cs typeface="Arial" panose="020B0604020202020204" pitchFamily="34" charset="0"/>
                        </a:rPr>
                        <a:t>perkhidmatan</a:t>
                      </a:r>
                      <a:r>
                        <a:rPr lang="en-MY" sz="1400" b="0" dirty="0">
                          <a:latin typeface="Arial" panose="020B0604020202020204" pitchFamily="34" charset="0"/>
                          <a:cs typeface="Arial" panose="020B0604020202020204" pitchFamily="34" charset="0"/>
                        </a:rPr>
                        <a:t> yang </a:t>
                      </a:r>
                      <a:r>
                        <a:rPr lang="en-MY" sz="1400" b="0" dirty="0" err="1">
                          <a:latin typeface="Arial" panose="020B0604020202020204" pitchFamily="34" charset="0"/>
                          <a:cs typeface="Arial" panose="020B0604020202020204" pitchFamily="34" charset="0"/>
                        </a:rPr>
                        <a:t>menyediakan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satu</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platdorm</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kepada</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Jabatn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untuk</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membangunkan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sesebuah</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aplikasi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atau</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perisian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diuji</a:t>
                      </a:r>
                      <a:r>
                        <a:rPr lang="en-MY" sz="1400" b="0" dirty="0">
                          <a:latin typeface="Arial" panose="020B0604020202020204" pitchFamily="34" charset="0"/>
                          <a:cs typeface="Arial" panose="020B0604020202020204" pitchFamily="34" charset="0"/>
                        </a:rPr>
                        <a:t> dan </a:t>
                      </a:r>
                      <a:r>
                        <a:rPr lang="en-MY" sz="1400" b="0" dirty="0" err="1">
                          <a:latin typeface="Arial" panose="020B0604020202020204" pitchFamily="34" charset="0"/>
                          <a:cs typeface="Arial" panose="020B0604020202020204" pitchFamily="34" charset="0"/>
                        </a:rPr>
                        <a:t>digunapakai</a:t>
                      </a:r>
                      <a:r>
                        <a:rPr lang="en-MY" sz="1400" b="0" dirty="0">
                          <a:latin typeface="Arial" panose="020B0604020202020204" pitchFamily="34" charset="0"/>
                          <a:cs typeface="Arial" panose="020B0604020202020204" pitchFamily="34" charset="0"/>
                        </a:rPr>
                        <a:t> di </a:t>
                      </a:r>
                      <a:r>
                        <a:rPr lang="en-MY" sz="1400" b="0" dirty="0" err="1">
                          <a:latin typeface="Arial" panose="020B0604020202020204" pitchFamily="34" charset="0"/>
                          <a:cs typeface="Arial" panose="020B0604020202020204" pitchFamily="34" charset="0"/>
                        </a:rPr>
                        <a:t>dalam</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persekitaran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pengkomputeran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awan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Kitar</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hayat</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pembangunan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aplikasi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menggunakan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kaedah</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peralatan</a:t>
                      </a:r>
                      <a:r>
                        <a:rPr lang="en-MY" sz="1400" b="0" dirty="0">
                          <a:latin typeface="Arial" panose="020B0604020202020204" pitchFamily="34" charset="0"/>
                          <a:cs typeface="Arial" panose="020B0604020202020204" pitchFamily="34" charset="0"/>
                        </a:rPr>
                        <a:t> dan </a:t>
                      </a:r>
                      <a:r>
                        <a:rPr lang="en-MY" sz="1400" b="0" dirty="0" err="1">
                          <a:latin typeface="Arial" panose="020B0604020202020204" pitchFamily="34" charset="0"/>
                          <a:cs typeface="Arial" panose="020B0604020202020204" pitchFamily="34" charset="0"/>
                        </a:rPr>
                        <a:t>kaedah</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pengaturcaraan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tertentu</a:t>
                      </a:r>
                      <a:r>
                        <a:rPr lang="en-MY" sz="1400" b="0" dirty="0">
                          <a:latin typeface="Arial" panose="020B0604020202020204" pitchFamily="34" charset="0"/>
                          <a:cs typeface="Arial" panose="020B0604020202020204" pitchFamily="34" charset="0"/>
                        </a:rPr>
                        <a:t>.</a:t>
                      </a:r>
                    </a:p>
                    <a:p>
                      <a:endParaRPr lang="en-MY"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03932580"/>
                  </a:ext>
                </a:extLst>
              </a:tr>
              <a:tr h="370840">
                <a:tc>
                  <a:txBody>
                    <a:bodyPr/>
                    <a:lstStyle/>
                    <a:p>
                      <a:endParaRPr lang="en-MY" sz="1400" b="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b="0" dirty="0" err="1">
                          <a:solidFill>
                            <a:schemeClr val="tx1"/>
                          </a:solidFill>
                          <a:latin typeface="Arial" panose="020B0604020202020204" pitchFamily="34" charset="0"/>
                          <a:cs typeface="Arial" panose="020B0604020202020204" pitchFamily="34" charset="0"/>
                        </a:rPr>
                        <a:t>Infrastruktur</a:t>
                      </a:r>
                      <a:r>
                        <a:rPr lang="en-MY" sz="1400" b="0" dirty="0">
                          <a:solidFill>
                            <a:schemeClr val="tx1"/>
                          </a:solidFill>
                          <a:latin typeface="Arial" panose="020B0604020202020204" pitchFamily="34" charset="0"/>
                          <a:cs typeface="Arial" panose="020B0604020202020204" pitchFamily="34" charset="0"/>
                        </a:rPr>
                        <a:t> </a:t>
                      </a:r>
                      <a:r>
                        <a:rPr lang="en-MY" sz="1400" b="0" dirty="0" err="1">
                          <a:solidFill>
                            <a:schemeClr val="tx1"/>
                          </a:solidFill>
                          <a:latin typeface="Arial" panose="020B0604020202020204" pitchFamily="34" charset="0"/>
                          <a:cs typeface="Arial" panose="020B0604020202020204" pitchFamily="34" charset="0"/>
                        </a:rPr>
                        <a:t>Sebagai</a:t>
                      </a:r>
                      <a:r>
                        <a:rPr lang="en-MY" sz="1400" b="0" dirty="0">
                          <a:solidFill>
                            <a:schemeClr val="tx1"/>
                          </a:solidFill>
                          <a:latin typeface="Arial" panose="020B0604020202020204" pitchFamily="34" charset="0"/>
                          <a:cs typeface="Arial" panose="020B0604020202020204" pitchFamily="34" charset="0"/>
                        </a:rPr>
                        <a:t> </a:t>
                      </a:r>
                      <a:r>
                        <a:rPr lang="en-MY" sz="1400" b="0" dirty="0" err="1">
                          <a:solidFill>
                            <a:schemeClr val="tx1"/>
                          </a:solidFill>
                          <a:latin typeface="Arial" panose="020B0604020202020204" pitchFamily="34" charset="0"/>
                          <a:cs typeface="Arial" panose="020B0604020202020204" pitchFamily="34" charset="0"/>
                        </a:rPr>
                        <a:t>Perkhidmatan</a:t>
                      </a:r>
                      <a:r>
                        <a:rPr lang="en-MY" sz="1400" b="0" dirty="0">
                          <a:solidFill>
                            <a:schemeClr val="tx1"/>
                          </a:solidFill>
                          <a:latin typeface="Arial" panose="020B0604020202020204" pitchFamily="34" charset="0"/>
                          <a:cs typeface="Arial" panose="020B0604020202020204" pitchFamily="34" charset="0"/>
                        </a:rPr>
                        <a:t> (Infrastructure-as-</a:t>
                      </a:r>
                      <a:r>
                        <a:rPr lang="en-MY" sz="1400" b="0" dirty="0" err="1">
                          <a:solidFill>
                            <a:schemeClr val="tx1"/>
                          </a:solidFill>
                          <a:latin typeface="Arial" panose="020B0604020202020204" pitchFamily="34" charset="0"/>
                          <a:cs typeface="Arial" panose="020B0604020202020204" pitchFamily="34" charset="0"/>
                        </a:rPr>
                        <a:t>aServices</a:t>
                      </a:r>
                      <a:r>
                        <a:rPr lang="en-MY" sz="1400" b="0" dirty="0">
                          <a:solidFill>
                            <a:schemeClr val="tx1"/>
                          </a:solidFill>
                          <a:latin typeface="Arial" panose="020B0604020202020204" pitchFamily="34" charset="0"/>
                          <a:cs typeface="Arial" panose="020B0604020202020204" pitchFamily="34" charset="0"/>
                        </a:rPr>
                        <a:t> - IaaS) </a:t>
                      </a:r>
                      <a:endParaRPr lang="en-MY" sz="1800" b="0" dirty="0">
                        <a:solidFill>
                          <a:schemeClr val="tx1"/>
                        </a:solidFill>
                        <a:latin typeface="Arial" panose="020B0604020202020204" pitchFamily="34" charset="0"/>
                        <a:cs typeface="Arial" panose="020B0604020202020204" pitchFamily="34" charset="0"/>
                      </a:endParaRPr>
                    </a:p>
                    <a:p>
                      <a:endParaRPr lang="en-MY" sz="1400" b="0" dirty="0">
                        <a:latin typeface="Arial" panose="020B0604020202020204" pitchFamily="34" charset="0"/>
                        <a:cs typeface="Arial" panose="020B0604020202020204" pitchFamily="34" charset="0"/>
                      </a:endParaRPr>
                    </a:p>
                  </a:txBody>
                  <a:tcPr/>
                </a:tc>
                <a:tc>
                  <a:txBody>
                    <a:bodyPr/>
                    <a:lstStyle/>
                    <a:p>
                      <a:r>
                        <a:rPr lang="en-MY" sz="1400" b="0" dirty="0">
                          <a:latin typeface="Arial" panose="020B0604020202020204" pitchFamily="34" charset="0"/>
                          <a:cs typeface="Arial" panose="020B0604020202020204" pitchFamily="34" charset="0"/>
                        </a:rPr>
                        <a:t>Model </a:t>
                      </a:r>
                      <a:r>
                        <a:rPr lang="en-MY" sz="1400" b="0" dirty="0" err="1">
                          <a:latin typeface="Arial" panose="020B0604020202020204" pitchFamily="34" charset="0"/>
                          <a:cs typeface="Arial" panose="020B0604020202020204" pitchFamily="34" charset="0"/>
                        </a:rPr>
                        <a:t>perkhidmatan</a:t>
                      </a:r>
                      <a:r>
                        <a:rPr lang="en-MY" sz="1400" b="0" dirty="0">
                          <a:latin typeface="Arial" panose="020B0604020202020204" pitchFamily="34" charset="0"/>
                          <a:cs typeface="Arial" panose="020B0604020202020204" pitchFamily="34" charset="0"/>
                        </a:rPr>
                        <a:t> yang </a:t>
                      </a:r>
                      <a:r>
                        <a:rPr lang="en-MY" sz="1400" b="0" dirty="0" err="1">
                          <a:latin typeface="Arial" panose="020B0604020202020204" pitchFamily="34" charset="0"/>
                          <a:cs typeface="Arial" panose="020B0604020202020204" pitchFamily="34" charset="0"/>
                        </a:rPr>
                        <a:t>menyediakan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sumber</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asas</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pengkomputeran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seperti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storan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rangkaian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pelayan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secara</a:t>
                      </a:r>
                      <a:r>
                        <a:rPr lang="en-MY" sz="1400" b="0" dirty="0">
                          <a:latin typeface="Arial" panose="020B0604020202020204" pitchFamily="34" charset="0"/>
                          <a:cs typeface="Arial" panose="020B0604020202020204" pitchFamily="34" charset="0"/>
                        </a:rPr>
                        <a:t> maya </a:t>
                      </a:r>
                      <a:r>
                        <a:rPr lang="en-MY" sz="1400" b="0" dirty="0" err="1">
                          <a:latin typeface="Arial" panose="020B0604020202020204" pitchFamily="34" charset="0"/>
                          <a:cs typeface="Arial" panose="020B0604020202020204" pitchFamily="34" charset="0"/>
                        </a:rPr>
                        <a:t>bagi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menyokong</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operasi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aplikasi</a:t>
                      </a:r>
                      <a:r>
                        <a:rPr lang="en-MY" sz="1400" b="0" dirty="0">
                          <a:latin typeface="Arial" panose="020B0604020202020204" pitchFamily="34" charset="0"/>
                          <a:cs typeface="Arial" panose="020B0604020202020204" pitchFamily="34" charset="0"/>
                        </a:rPr>
                        <a:t> dan </a:t>
                      </a:r>
                      <a:r>
                        <a:rPr lang="en-MY" sz="1400" b="0" dirty="0" err="1">
                          <a:latin typeface="Arial" panose="020B0604020202020204" pitchFamily="34" charset="0"/>
                          <a:cs typeface="Arial" panose="020B0604020202020204" pitchFamily="34" charset="0"/>
                        </a:rPr>
                        <a:t>perisian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Jabatan</a:t>
                      </a:r>
                      <a:r>
                        <a:rPr lang="en-MY" sz="1400" b="0" dirty="0">
                          <a:latin typeface="Arial" panose="020B0604020202020204" pitchFamily="34" charset="0"/>
                          <a:cs typeface="Arial" panose="020B0604020202020204" pitchFamily="34" charset="0"/>
                        </a:rPr>
                        <a:t>. Model </a:t>
                      </a:r>
                      <a:r>
                        <a:rPr lang="en-MY" sz="1400" b="0" dirty="0" err="1">
                          <a:latin typeface="Arial" panose="020B0604020202020204" pitchFamily="34" charset="0"/>
                          <a:cs typeface="Arial" panose="020B0604020202020204" pitchFamily="34" charset="0"/>
                        </a:rPr>
                        <a:t>ini</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hanya</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membenarkan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Jabatan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mengurus</a:t>
                      </a:r>
                      <a:r>
                        <a:rPr lang="en-MY" sz="1400" b="0" dirty="0">
                          <a:latin typeface="Arial" panose="020B0604020202020204" pitchFamily="34" charset="0"/>
                          <a:cs typeface="Arial" panose="020B0604020202020204" pitchFamily="34" charset="0"/>
                        </a:rPr>
                        <a:t> dan </a:t>
                      </a:r>
                      <a:r>
                        <a:rPr lang="en-MY" sz="1400" b="0" dirty="0" err="1">
                          <a:latin typeface="Arial" panose="020B0604020202020204" pitchFamily="34" charset="0"/>
                          <a:cs typeface="Arial" panose="020B0604020202020204" pitchFamily="34" charset="0"/>
                        </a:rPr>
                        <a:t>mengawal</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sistem</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pengoperaian</a:t>
                      </a:r>
                      <a:r>
                        <a:rPr lang="en-MY" sz="1400" b="0" dirty="0">
                          <a:latin typeface="Arial" panose="020B0604020202020204" pitchFamily="34" charset="0"/>
                          <a:cs typeface="Arial" panose="020B0604020202020204" pitchFamily="34" charset="0"/>
                        </a:rPr>
                        <a:t> (OS), </a:t>
                      </a:r>
                      <a:r>
                        <a:rPr lang="en-MY" sz="1400" b="0" dirty="0" err="1">
                          <a:latin typeface="Arial" panose="020B0604020202020204" pitchFamily="34" charset="0"/>
                          <a:cs typeface="Arial" panose="020B0604020202020204" pitchFamily="34" charset="0"/>
                        </a:rPr>
                        <a:t>storan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aplikasi</a:t>
                      </a:r>
                      <a:r>
                        <a:rPr lang="en-MY" sz="1400" b="0" dirty="0">
                          <a:latin typeface="Arial" panose="020B0604020202020204" pitchFamily="34" charset="0"/>
                          <a:cs typeface="Arial" panose="020B0604020202020204" pitchFamily="34" charset="0"/>
                        </a:rPr>
                        <a:t> dan </a:t>
                      </a:r>
                      <a:r>
                        <a:rPr lang="en-MY" sz="1400" b="0" dirty="0" err="1">
                          <a:latin typeface="Arial" panose="020B0604020202020204" pitchFamily="34" charset="0"/>
                          <a:cs typeface="Arial" panose="020B0604020202020204" pitchFamily="34" charset="0"/>
                        </a:rPr>
                        <a:t>komponen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rangkaian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tertentu</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Struktur</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asas</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seperti</a:t>
                      </a:r>
                      <a:r>
                        <a:rPr lang="en-MY" sz="1400" b="0" dirty="0">
                          <a:latin typeface="Arial" panose="020B0604020202020204" pitchFamily="34" charset="0"/>
                          <a:cs typeface="Arial" panose="020B0604020202020204" pitchFamily="34" charset="0"/>
                        </a:rPr>
                        <a:t> server, </a:t>
                      </a:r>
                      <a:r>
                        <a:rPr lang="en-MY" sz="1400" b="0" dirty="0" err="1">
                          <a:latin typeface="Arial" panose="020B0604020202020204" pitchFamily="34" charset="0"/>
                          <a:cs typeface="Arial" panose="020B0604020202020204" pitchFamily="34" charset="0"/>
                        </a:rPr>
                        <a:t>sistem</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operasi</a:t>
                      </a:r>
                      <a:r>
                        <a:rPr lang="en-MY" sz="1400" b="0" dirty="0">
                          <a:latin typeface="Arial" panose="020B0604020202020204" pitchFamily="34" charset="0"/>
                          <a:cs typeface="Arial" panose="020B0604020202020204" pitchFamily="34" charset="0"/>
                        </a:rPr>
                        <a:t> dan </a:t>
                      </a:r>
                      <a:r>
                        <a:rPr lang="en-MY" sz="1400" b="0" dirty="0" err="1">
                          <a:latin typeface="Arial" panose="020B0604020202020204" pitchFamily="34" charset="0"/>
                          <a:cs typeface="Arial" panose="020B0604020202020204" pitchFamily="34" charset="0"/>
                        </a:rPr>
                        <a:t>peralatan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rangkaian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disediakan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mengikut</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permintaan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atau</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keperluan</a:t>
                      </a:r>
                      <a:r>
                        <a:rPr lang="en-MY" sz="1400" b="0" dirty="0">
                          <a:latin typeface="Arial" panose="020B0604020202020204" pitchFamily="34" charset="0"/>
                          <a:cs typeface="Arial" panose="020B0604020202020204" pitchFamily="34" charset="0"/>
                        </a:rPr>
                        <a:t> </a:t>
                      </a:r>
                      <a:r>
                        <a:rPr lang="en-MY" sz="1400" b="0" dirty="0" err="1">
                          <a:latin typeface="Arial" panose="020B0604020202020204" pitchFamily="34" charset="0"/>
                          <a:cs typeface="Arial" panose="020B0604020202020204" pitchFamily="34" charset="0"/>
                        </a:rPr>
                        <a:t>Jabatan</a:t>
                      </a:r>
                      <a:r>
                        <a:rPr lang="en-MY" sz="1400" b="0" dirty="0">
                          <a:latin typeface="Arial" panose="020B0604020202020204" pitchFamily="34" charset="0"/>
                          <a:cs typeface="Arial" panose="020B0604020202020204" pitchFamily="34" charset="0"/>
                        </a:rPr>
                        <a:t>.</a:t>
                      </a:r>
                    </a:p>
                  </a:txBody>
                  <a:tcPr/>
                </a:tc>
                <a:extLst>
                  <a:ext uri="{0D108BD9-81ED-4DB2-BD59-A6C34878D82A}">
                    <a16:rowId xmlns:a16="http://schemas.microsoft.com/office/drawing/2014/main" val="3108483397"/>
                  </a:ext>
                </a:extLst>
              </a:tr>
            </a:tbl>
          </a:graphicData>
        </a:graphic>
      </p:graphicFrame>
    </p:spTree>
    <p:extLst>
      <p:ext uri="{BB962C8B-B14F-4D97-AF65-F5344CB8AC3E}">
        <p14:creationId xmlns:p14="http://schemas.microsoft.com/office/powerpoint/2010/main" val="502240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0"/>
            <a:ext cx="12192000" cy="833119"/>
          </a:xfrm>
          <a:solidFill>
            <a:schemeClr val="accent1">
              <a:lumMod val="40000"/>
              <a:lumOff val="60000"/>
            </a:schemeClr>
          </a:solidFill>
        </p:spPr>
        <p:txBody>
          <a:bodyPr>
            <a:normAutofit/>
          </a:bodyPr>
          <a:lstStyle/>
          <a:p>
            <a:r>
              <a:rPr lang="en-MY" sz="2800" dirty="0">
                <a:solidFill>
                  <a:srgbClr val="000000"/>
                </a:solidFill>
                <a:latin typeface="Arial"/>
                <a:cs typeface="Arial"/>
              </a:rPr>
              <a:t>MODEL PELAKSANAAN PENGKOMPUTERAN AWAN</a:t>
            </a:r>
            <a:br>
              <a:rPr lang="en-MY" sz="2800" dirty="0">
                <a:solidFill>
                  <a:srgbClr val="000000"/>
                </a:solidFill>
                <a:latin typeface="Arial"/>
                <a:cs typeface="Arial"/>
              </a:rPr>
            </a:br>
            <a:r>
              <a:rPr lang="en-MY" sz="1400" dirty="0">
                <a:solidFill>
                  <a:srgbClr val="000000"/>
                </a:solidFill>
                <a:latin typeface="Arial"/>
                <a:cs typeface="Arial"/>
              </a:rPr>
              <a:t>(Jika Ada </a:t>
            </a:r>
            <a:r>
              <a:rPr lang="en-MY" sz="1400" dirty="0" err="1">
                <a:solidFill>
                  <a:srgbClr val="000000"/>
                </a:solidFill>
                <a:latin typeface="Arial"/>
                <a:cs typeface="Arial"/>
              </a:rPr>
              <a:t>Dilaksanakan</a:t>
            </a:r>
            <a:r>
              <a:rPr lang="en-MY" sz="1400" dirty="0">
                <a:solidFill>
                  <a:srgbClr val="000000"/>
                </a:solidFill>
                <a:latin typeface="Arial"/>
                <a:cs typeface="Arial"/>
              </a:rPr>
              <a:t>/</a:t>
            </a:r>
            <a:r>
              <a:rPr lang="en-MY" sz="1400" dirty="0" err="1">
                <a:solidFill>
                  <a:srgbClr val="000000"/>
                </a:solidFill>
                <a:latin typeface="Arial"/>
                <a:cs typeface="Arial"/>
              </a:rPr>
              <a:t>Berkaitan</a:t>
            </a:r>
            <a:r>
              <a:rPr lang="en-MY" sz="1400" dirty="0">
                <a:solidFill>
                  <a:srgbClr val="000000"/>
                </a:solidFill>
                <a:latin typeface="Arial"/>
                <a:cs typeface="Arial"/>
              </a:rPr>
              <a:t> Sahaja)</a:t>
            </a:r>
          </a:p>
        </p:txBody>
      </p:sp>
      <p:sp>
        <p:nvSpPr>
          <p:cNvPr id="3" name="Content Placeholder 2">
            <a:extLst>
              <a:ext uri="{FF2B5EF4-FFF2-40B4-BE49-F238E27FC236}">
                <a16:creationId xmlns:a16="http://schemas.microsoft.com/office/drawing/2014/main" id="{279C8204-4B95-4899-A29D-844AF708016F}"/>
              </a:ext>
            </a:extLst>
          </p:cNvPr>
          <p:cNvSpPr>
            <a:spLocks noGrp="1"/>
          </p:cNvSpPr>
          <p:nvPr>
            <p:ph idx="1"/>
          </p:nvPr>
        </p:nvSpPr>
        <p:spPr>
          <a:xfrm>
            <a:off x="148534" y="920434"/>
            <a:ext cx="11524379" cy="833119"/>
          </a:xfrm>
        </p:spPr>
        <p:txBody>
          <a:bodyPr>
            <a:normAutofit/>
          </a:bodyPr>
          <a:lstStyle/>
          <a:p>
            <a:r>
              <a:rPr lang="en-MY" sz="1200" dirty="0">
                <a:solidFill>
                  <a:srgbClr val="FF0000"/>
                </a:solidFill>
                <a:latin typeface="Arial" panose="020B0604020202020204" pitchFamily="34" charset="0"/>
                <a:cs typeface="Arial" panose="020B0604020202020204" pitchFamily="34" charset="0"/>
              </a:rPr>
              <a:t>** Mohon </a:t>
            </a:r>
            <a:r>
              <a:rPr lang="en-MY" sz="1200" dirty="0" err="1">
                <a:solidFill>
                  <a:srgbClr val="FF0000"/>
                </a:solidFill>
                <a:latin typeface="Arial" panose="020B0604020202020204" pitchFamily="34" charset="0"/>
                <a:cs typeface="Arial" panose="020B0604020202020204" pitchFamily="34" charset="0"/>
              </a:rPr>
              <a:t>rujuk</a:t>
            </a:r>
            <a:r>
              <a:rPr lang="en-MY" sz="1200" dirty="0">
                <a:solidFill>
                  <a:srgbClr val="FF0000"/>
                </a:solidFill>
                <a:latin typeface="Arial" panose="020B0604020202020204" pitchFamily="34" charset="0"/>
                <a:cs typeface="Arial" panose="020B0604020202020204" pitchFamily="34" charset="0"/>
              </a:rPr>
              <a:t> </a:t>
            </a:r>
            <a:r>
              <a:rPr lang="ms-MY" sz="1200" dirty="0">
                <a:solidFill>
                  <a:srgbClr val="FF0000"/>
                </a:solidFill>
                <a:latin typeface="Arial" panose="020B0604020202020204" pitchFamily="34" charset="0"/>
                <a:cs typeface="Arial" panose="020B0604020202020204" pitchFamily="34" charset="0"/>
              </a:rPr>
              <a:t>Surat Pekeliling Am Bilangan 2 Tahun 2021 - </a:t>
            </a:r>
            <a:r>
              <a:rPr lang="en-MY" sz="1200" dirty="0" err="1">
                <a:latin typeface="Arial" panose="020B0604020202020204" pitchFamily="34" charset="0"/>
                <a:cs typeface="Arial" panose="020B0604020202020204" pitchFamily="34" charset="0"/>
                <a:hlinkClick r:id="rId2"/>
              </a:rPr>
              <a:t>Garis</a:t>
            </a:r>
            <a:r>
              <a:rPr lang="en-MY" sz="1200" dirty="0">
                <a:latin typeface="Arial" panose="020B0604020202020204" pitchFamily="34" charset="0"/>
                <a:cs typeface="Arial" panose="020B0604020202020204" pitchFamily="34" charset="0"/>
                <a:hlinkClick r:id="rId2"/>
              </a:rPr>
              <a:t> Panduan </a:t>
            </a:r>
            <a:r>
              <a:rPr lang="en-MY" sz="1200" dirty="0" err="1">
                <a:latin typeface="Arial" panose="020B0604020202020204" pitchFamily="34" charset="0"/>
                <a:cs typeface="Arial" panose="020B0604020202020204" pitchFamily="34" charset="0"/>
                <a:hlinkClick r:id="rId2"/>
              </a:rPr>
              <a:t>Pengurusan</a:t>
            </a:r>
            <a:r>
              <a:rPr lang="en-MY" sz="1200" dirty="0">
                <a:latin typeface="Arial" panose="020B0604020202020204" pitchFamily="34" charset="0"/>
                <a:cs typeface="Arial" panose="020B0604020202020204" pitchFamily="34" charset="0"/>
                <a:hlinkClick r:id="rId2"/>
              </a:rPr>
              <a:t> </a:t>
            </a:r>
            <a:r>
              <a:rPr lang="en-MY" sz="1200" dirty="0" err="1">
                <a:latin typeface="Arial" panose="020B0604020202020204" pitchFamily="34" charset="0"/>
                <a:cs typeface="Arial" panose="020B0604020202020204" pitchFamily="34" charset="0"/>
                <a:hlinkClick r:id="rId2"/>
              </a:rPr>
              <a:t>Keselamatan</a:t>
            </a:r>
            <a:r>
              <a:rPr lang="en-MY" sz="1200" dirty="0">
                <a:latin typeface="Arial" panose="020B0604020202020204" pitchFamily="34" charset="0"/>
                <a:cs typeface="Arial" panose="020B0604020202020204" pitchFamily="34" charset="0"/>
                <a:hlinkClick r:id="rId2"/>
              </a:rPr>
              <a:t> Maklumat </a:t>
            </a:r>
            <a:r>
              <a:rPr lang="en-MY" sz="1200" dirty="0" err="1">
                <a:latin typeface="Arial" panose="020B0604020202020204" pitchFamily="34" charset="0"/>
                <a:cs typeface="Arial" panose="020B0604020202020204" pitchFamily="34" charset="0"/>
                <a:hlinkClick r:id="rId2"/>
              </a:rPr>
              <a:t>Melalui</a:t>
            </a:r>
            <a:r>
              <a:rPr lang="en-MY" sz="1200" dirty="0">
                <a:latin typeface="Arial" panose="020B0604020202020204" pitchFamily="34" charset="0"/>
                <a:cs typeface="Arial" panose="020B0604020202020204" pitchFamily="34" charset="0"/>
                <a:hlinkClick r:id="rId2"/>
              </a:rPr>
              <a:t> </a:t>
            </a:r>
            <a:r>
              <a:rPr lang="en-MY" sz="1200" dirty="0" err="1">
                <a:latin typeface="Arial" panose="020B0604020202020204" pitchFamily="34" charset="0"/>
                <a:cs typeface="Arial" panose="020B0604020202020204" pitchFamily="34" charset="0"/>
                <a:hlinkClick r:id="rId2"/>
              </a:rPr>
              <a:t>Pengkomputeran</a:t>
            </a:r>
            <a:r>
              <a:rPr lang="en-MY" sz="1200" dirty="0">
                <a:latin typeface="Arial" panose="020B0604020202020204" pitchFamily="34" charset="0"/>
                <a:cs typeface="Arial" panose="020B0604020202020204" pitchFamily="34" charset="0"/>
                <a:hlinkClick r:id="rId2"/>
              </a:rPr>
              <a:t> Awan (Cloud Computing) </a:t>
            </a:r>
            <a:r>
              <a:rPr lang="en-MY" sz="1200" dirty="0" err="1">
                <a:latin typeface="Arial" panose="020B0604020202020204" pitchFamily="34" charset="0"/>
                <a:cs typeface="Arial" panose="020B0604020202020204" pitchFamily="34" charset="0"/>
                <a:hlinkClick r:id="rId2"/>
              </a:rPr>
              <a:t>Dalam</a:t>
            </a:r>
            <a:r>
              <a:rPr lang="en-MY" sz="1200" dirty="0">
                <a:latin typeface="Arial" panose="020B0604020202020204" pitchFamily="34" charset="0"/>
                <a:cs typeface="Arial" panose="020B0604020202020204" pitchFamily="34" charset="0"/>
                <a:hlinkClick r:id="rId2"/>
              </a:rPr>
              <a:t> </a:t>
            </a:r>
            <a:r>
              <a:rPr lang="en-MY" sz="1200" dirty="0" err="1">
                <a:latin typeface="Arial" panose="020B0604020202020204" pitchFamily="34" charset="0"/>
                <a:cs typeface="Arial" panose="020B0604020202020204" pitchFamily="34" charset="0"/>
                <a:hlinkClick r:id="rId2"/>
              </a:rPr>
              <a:t>Perkhidmatan</a:t>
            </a:r>
            <a:r>
              <a:rPr lang="en-MY" sz="1200" dirty="0">
                <a:latin typeface="Arial" panose="020B0604020202020204" pitchFamily="34" charset="0"/>
                <a:cs typeface="Arial" panose="020B0604020202020204" pitchFamily="34" charset="0"/>
                <a:hlinkClick r:id="rId2"/>
              </a:rPr>
              <a:t> </a:t>
            </a:r>
            <a:r>
              <a:rPr lang="en-MY" sz="1200" dirty="0" err="1">
                <a:latin typeface="Arial" panose="020B0604020202020204" pitchFamily="34" charset="0"/>
                <a:cs typeface="Arial" panose="020B0604020202020204" pitchFamily="34" charset="0"/>
                <a:hlinkClick r:id="rId2"/>
              </a:rPr>
              <a:t>Awam</a:t>
            </a:r>
            <a:endParaRPr lang="en-MY" sz="1200" dirty="0">
              <a:latin typeface="Arial" panose="020B0604020202020204" pitchFamily="34" charset="0"/>
              <a:cs typeface="Arial" panose="020B0604020202020204" pitchFamily="34" charset="0"/>
            </a:endParaRPr>
          </a:p>
          <a:p>
            <a:r>
              <a:rPr lang="en-MY" sz="1200" dirty="0" err="1">
                <a:solidFill>
                  <a:srgbClr val="FF0000"/>
                </a:solidFill>
                <a:latin typeface="Arial" panose="020B0604020202020204" pitchFamily="34" charset="0"/>
                <a:cs typeface="Arial" panose="020B0604020202020204" pitchFamily="34" charset="0"/>
              </a:rPr>
              <a:t>Huraian</a:t>
            </a:r>
            <a:r>
              <a:rPr lang="en-MY" sz="1200" dirty="0">
                <a:solidFill>
                  <a:srgbClr val="FF0000"/>
                </a:solidFill>
                <a:latin typeface="Arial" panose="020B0604020202020204" pitchFamily="34" charset="0"/>
                <a:cs typeface="Arial" panose="020B0604020202020204" pitchFamily="34" charset="0"/>
              </a:rPr>
              <a:t> </a:t>
            </a:r>
            <a:r>
              <a:rPr lang="en-MY" sz="1200" dirty="0" err="1">
                <a:solidFill>
                  <a:srgbClr val="FF0000"/>
                </a:solidFill>
                <a:latin typeface="Arial" panose="020B0604020202020204" pitchFamily="34" charset="0"/>
                <a:cs typeface="Arial" panose="020B0604020202020204" pitchFamily="34" charset="0"/>
              </a:rPr>
              <a:t>mengenai</a:t>
            </a:r>
            <a:r>
              <a:rPr lang="en-MY" sz="1200" dirty="0">
                <a:solidFill>
                  <a:srgbClr val="FF0000"/>
                </a:solidFill>
                <a:latin typeface="Arial" panose="020B0604020202020204" pitchFamily="34" charset="0"/>
                <a:cs typeface="Arial" panose="020B0604020202020204" pitchFamily="34" charset="0"/>
              </a:rPr>
              <a:t> Cloud Services. </a:t>
            </a:r>
            <a:r>
              <a:rPr lang="en-MY" sz="1200" dirty="0" err="1">
                <a:solidFill>
                  <a:srgbClr val="FF0000"/>
                </a:solidFill>
                <a:latin typeface="Arial" panose="020B0604020202020204" pitchFamily="34" charset="0"/>
                <a:cs typeface="Arial" panose="020B0604020202020204" pitchFamily="34" charset="0"/>
              </a:rPr>
              <a:t>Sila</a:t>
            </a:r>
            <a:r>
              <a:rPr lang="en-MY" sz="1200" dirty="0">
                <a:solidFill>
                  <a:srgbClr val="FF0000"/>
                </a:solidFill>
                <a:latin typeface="Arial" panose="020B0604020202020204" pitchFamily="34" charset="0"/>
                <a:cs typeface="Arial" panose="020B0604020202020204" pitchFamily="34" charset="0"/>
              </a:rPr>
              <a:t> </a:t>
            </a:r>
            <a:r>
              <a:rPr lang="en-MY" sz="1200" dirty="0" err="1">
                <a:solidFill>
                  <a:srgbClr val="FF0000"/>
                </a:solidFill>
                <a:latin typeface="Arial" panose="020B0604020202020204" pitchFamily="34" charset="0"/>
                <a:cs typeface="Arial" panose="020B0604020202020204" pitchFamily="34" charset="0"/>
              </a:rPr>
              <a:t>pastikan</a:t>
            </a:r>
            <a:r>
              <a:rPr lang="en-MY" sz="1200" dirty="0">
                <a:solidFill>
                  <a:srgbClr val="FF0000"/>
                </a:solidFill>
                <a:latin typeface="Arial" panose="020B0604020202020204" pitchFamily="34" charset="0"/>
                <a:cs typeface="Arial" panose="020B0604020202020204" pitchFamily="34" charset="0"/>
              </a:rPr>
              <a:t> </a:t>
            </a:r>
            <a:r>
              <a:rPr lang="en-MY" sz="1200" dirty="0" err="1">
                <a:solidFill>
                  <a:srgbClr val="FF0000"/>
                </a:solidFill>
                <a:latin typeface="Arial" panose="020B0604020202020204" pitchFamily="34" charset="0"/>
                <a:cs typeface="Arial" panose="020B0604020202020204" pitchFamily="34" charset="0"/>
              </a:rPr>
              <a:t>pelaksanaan</a:t>
            </a:r>
            <a:r>
              <a:rPr lang="en-MY" sz="1200" dirty="0">
                <a:solidFill>
                  <a:srgbClr val="FF0000"/>
                </a:solidFill>
                <a:latin typeface="Arial" panose="020B0604020202020204" pitchFamily="34" charset="0"/>
                <a:cs typeface="Arial" panose="020B0604020202020204" pitchFamily="34" charset="0"/>
              </a:rPr>
              <a:t> </a:t>
            </a:r>
            <a:r>
              <a:rPr lang="en-MY" sz="1200" i="1" dirty="0">
                <a:solidFill>
                  <a:srgbClr val="FF0000"/>
                </a:solidFill>
                <a:latin typeface="Arial" panose="020B0604020202020204" pitchFamily="34" charset="0"/>
                <a:cs typeface="Arial" panose="020B0604020202020204" pitchFamily="34" charset="0"/>
              </a:rPr>
              <a:t>cloud services </a:t>
            </a:r>
            <a:r>
              <a:rPr lang="en-MY" sz="1200" dirty="0" err="1">
                <a:solidFill>
                  <a:srgbClr val="FF0000"/>
                </a:solidFill>
                <a:latin typeface="Arial" panose="020B0604020202020204" pitchFamily="34" charset="0"/>
                <a:cs typeface="Arial" panose="020B0604020202020204" pitchFamily="34" charset="0"/>
              </a:rPr>
              <a:t>mematuhi</a:t>
            </a:r>
            <a:r>
              <a:rPr lang="en-MY" sz="1200" dirty="0">
                <a:solidFill>
                  <a:srgbClr val="FF0000"/>
                </a:solidFill>
                <a:latin typeface="Arial" panose="020B0604020202020204" pitchFamily="34" charset="0"/>
                <a:cs typeface="Arial" panose="020B0604020202020204" pitchFamily="34" charset="0"/>
              </a:rPr>
              <a:t> </a:t>
            </a:r>
            <a:r>
              <a:rPr lang="en-MY" sz="1200" dirty="0" err="1">
                <a:solidFill>
                  <a:srgbClr val="FF0000"/>
                </a:solidFill>
                <a:latin typeface="Arial" panose="020B0604020202020204" pitchFamily="34" charset="0"/>
                <a:cs typeface="Arial" panose="020B0604020202020204" pitchFamily="34" charset="0"/>
              </a:rPr>
              <a:t>matriks</a:t>
            </a:r>
            <a:r>
              <a:rPr lang="en-MY" sz="1200" dirty="0">
                <a:solidFill>
                  <a:srgbClr val="FF0000"/>
                </a:solidFill>
                <a:latin typeface="Arial" panose="020B0604020202020204" pitchFamily="34" charset="0"/>
                <a:cs typeface="Arial" panose="020B0604020202020204" pitchFamily="34" charset="0"/>
              </a:rPr>
              <a:t> di </a:t>
            </a:r>
            <a:r>
              <a:rPr lang="en-MY" sz="1200" dirty="0" err="1">
                <a:solidFill>
                  <a:srgbClr val="FF0000"/>
                </a:solidFill>
                <a:latin typeface="Arial" panose="020B0604020202020204" pitchFamily="34" charset="0"/>
                <a:cs typeface="Arial" panose="020B0604020202020204" pitchFamily="34" charset="0"/>
              </a:rPr>
              <a:t>bawah</a:t>
            </a:r>
            <a:endParaRPr lang="en-MY" sz="1200" dirty="0">
              <a:solidFill>
                <a:srgbClr val="FF0000"/>
              </a:solidFill>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3191C7FE-EB6B-4A76-8498-415C0A7AA3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40868"/>
            <a:ext cx="8181892" cy="4647246"/>
          </a:xfrm>
          <a:prstGeom prst="rect">
            <a:avLst/>
          </a:prstGeom>
        </p:spPr>
      </p:pic>
      <p:pic>
        <p:nvPicPr>
          <p:cNvPr id="5" name="Picture 4">
            <a:extLst>
              <a:ext uri="{FF2B5EF4-FFF2-40B4-BE49-F238E27FC236}">
                <a16:creationId xmlns:a16="http://schemas.microsoft.com/office/drawing/2014/main" id="{827483A2-7542-408B-A2FD-9E23090F7016}"/>
              </a:ext>
            </a:extLst>
          </p:cNvPr>
          <p:cNvPicPr/>
          <p:nvPr/>
        </p:nvPicPr>
        <p:blipFill>
          <a:blip r:embed="rId4">
            <a:extLst>
              <a:ext uri="{28A0092B-C50C-407E-A947-70E740481C1C}">
                <a14:useLocalDpi xmlns:a14="http://schemas.microsoft.com/office/drawing/2010/main" val="0"/>
              </a:ext>
            </a:extLst>
          </a:blip>
          <a:stretch>
            <a:fillRect/>
          </a:stretch>
        </p:blipFill>
        <p:spPr>
          <a:xfrm>
            <a:off x="8227059" y="1753553"/>
            <a:ext cx="3816407" cy="4300482"/>
          </a:xfrm>
          <a:prstGeom prst="rect">
            <a:avLst/>
          </a:prstGeom>
          <a:ln w="3175">
            <a:solidFill>
              <a:schemeClr val="tx1"/>
            </a:solidFill>
          </a:ln>
        </p:spPr>
      </p:pic>
    </p:spTree>
    <p:extLst>
      <p:ext uri="{BB962C8B-B14F-4D97-AF65-F5344CB8AC3E}">
        <p14:creationId xmlns:p14="http://schemas.microsoft.com/office/powerpoint/2010/main" val="14141600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0"/>
            <a:ext cx="12192000" cy="755373"/>
          </a:xfrm>
          <a:solidFill>
            <a:schemeClr val="accent1">
              <a:lumMod val="40000"/>
              <a:lumOff val="60000"/>
            </a:schemeClr>
          </a:solidFill>
        </p:spPr>
        <p:txBody>
          <a:bodyPr>
            <a:normAutofit/>
          </a:bodyPr>
          <a:lstStyle/>
          <a:p>
            <a:r>
              <a:rPr lang="en-MY" sz="2800" dirty="0">
                <a:solidFill>
                  <a:srgbClr val="000000"/>
                </a:solidFill>
                <a:latin typeface="Arial"/>
                <a:cs typeface="Arial"/>
              </a:rPr>
              <a:t>ARKITEKTUR CLOUD COMPUTING</a:t>
            </a:r>
            <a:br>
              <a:rPr lang="en-MY" sz="2800" dirty="0">
                <a:solidFill>
                  <a:srgbClr val="000000"/>
                </a:solidFill>
                <a:latin typeface="Arial"/>
                <a:cs typeface="Arial"/>
              </a:rPr>
            </a:br>
            <a:r>
              <a:rPr lang="en-MY" sz="1600" dirty="0">
                <a:solidFill>
                  <a:srgbClr val="000000"/>
                </a:solidFill>
                <a:latin typeface="Arial"/>
                <a:cs typeface="Arial"/>
              </a:rPr>
              <a:t>(Jika Ada </a:t>
            </a:r>
            <a:r>
              <a:rPr lang="en-MY" sz="1600" dirty="0" err="1">
                <a:solidFill>
                  <a:srgbClr val="000000"/>
                </a:solidFill>
                <a:latin typeface="Arial"/>
                <a:cs typeface="Arial"/>
              </a:rPr>
              <a:t>Dilaksanakan</a:t>
            </a:r>
            <a:r>
              <a:rPr lang="en-MY" sz="1600" dirty="0">
                <a:solidFill>
                  <a:srgbClr val="000000"/>
                </a:solidFill>
                <a:latin typeface="Arial"/>
                <a:cs typeface="Arial"/>
              </a:rPr>
              <a:t>/</a:t>
            </a:r>
            <a:r>
              <a:rPr lang="en-MY" sz="1600" dirty="0" err="1">
                <a:solidFill>
                  <a:srgbClr val="000000"/>
                </a:solidFill>
                <a:latin typeface="Arial"/>
                <a:cs typeface="Arial"/>
              </a:rPr>
              <a:t>Berkaitan</a:t>
            </a:r>
            <a:r>
              <a:rPr lang="en-MY" sz="1600" dirty="0">
                <a:solidFill>
                  <a:srgbClr val="000000"/>
                </a:solidFill>
                <a:latin typeface="Arial"/>
                <a:cs typeface="Arial"/>
              </a:rPr>
              <a:t> Sahaja)</a:t>
            </a:r>
          </a:p>
        </p:txBody>
      </p:sp>
      <p:sp>
        <p:nvSpPr>
          <p:cNvPr id="3" name="Content Placeholder 2">
            <a:extLst>
              <a:ext uri="{FF2B5EF4-FFF2-40B4-BE49-F238E27FC236}">
                <a16:creationId xmlns:a16="http://schemas.microsoft.com/office/drawing/2014/main" id="{279C8204-4B95-4899-A29D-844AF708016F}"/>
              </a:ext>
            </a:extLst>
          </p:cNvPr>
          <p:cNvSpPr>
            <a:spLocks noGrp="1"/>
          </p:cNvSpPr>
          <p:nvPr>
            <p:ph idx="1"/>
          </p:nvPr>
        </p:nvSpPr>
        <p:spPr>
          <a:xfrm>
            <a:off x="0" y="755373"/>
            <a:ext cx="10753725" cy="304067"/>
          </a:xfrm>
        </p:spPr>
        <p:txBody>
          <a:bodyPr>
            <a:normAutofit/>
          </a:bodyPr>
          <a:lstStyle/>
          <a:p>
            <a:r>
              <a:rPr lang="en-MY" sz="1200" i="1" dirty="0">
                <a:solidFill>
                  <a:srgbClr val="FF0000"/>
                </a:solidFill>
                <a:latin typeface="Arial" panose="020B0604020202020204" pitchFamily="34" charset="0"/>
                <a:cs typeface="Arial" panose="020B0604020202020204" pitchFamily="34" charset="0"/>
              </a:rPr>
              <a:t>**</a:t>
            </a:r>
            <a:r>
              <a:rPr lang="en-MY" sz="1200" i="1" dirty="0" err="1">
                <a:solidFill>
                  <a:srgbClr val="FF0000"/>
                </a:solidFill>
                <a:latin typeface="Arial" panose="020B0604020202020204" pitchFamily="34" charset="0"/>
                <a:cs typeface="Arial" panose="020B0604020202020204" pitchFamily="34" charset="0"/>
              </a:rPr>
              <a:t>Wajib</a:t>
            </a:r>
            <a:r>
              <a:rPr lang="en-MY" sz="1200" i="1" dirty="0">
                <a:solidFill>
                  <a:srgbClr val="FF0000"/>
                </a:solidFill>
                <a:latin typeface="Arial" panose="020B0604020202020204" pitchFamily="34" charset="0"/>
                <a:cs typeface="Arial" panose="020B0604020202020204" pitchFamily="34" charset="0"/>
              </a:rPr>
              <a:t> </a:t>
            </a:r>
            <a:r>
              <a:rPr lang="en-MY" sz="1200" i="1" dirty="0" err="1">
                <a:solidFill>
                  <a:srgbClr val="FF0000"/>
                </a:solidFill>
                <a:latin typeface="Arial" panose="020B0604020202020204" pitchFamily="34" charset="0"/>
                <a:cs typeface="Arial" panose="020B0604020202020204" pitchFamily="34" charset="0"/>
              </a:rPr>
              <a:t>isi</a:t>
            </a:r>
            <a:r>
              <a:rPr lang="en-MY" sz="1200" i="1" dirty="0">
                <a:solidFill>
                  <a:srgbClr val="FF0000"/>
                </a:solidFill>
                <a:latin typeface="Arial" panose="020B0604020202020204" pitchFamily="34" charset="0"/>
                <a:cs typeface="Arial" panose="020B0604020202020204" pitchFamily="34" charset="0"/>
              </a:rPr>
              <a:t> </a:t>
            </a:r>
            <a:r>
              <a:rPr lang="en-MY" sz="1200" i="1" dirty="0" err="1">
                <a:solidFill>
                  <a:srgbClr val="FF0000"/>
                </a:solidFill>
                <a:latin typeface="Arial" panose="020B0604020202020204" pitchFamily="34" charset="0"/>
                <a:cs typeface="Arial" panose="020B0604020202020204" pitchFamily="34" charset="0"/>
              </a:rPr>
              <a:t>sekiranya</a:t>
            </a:r>
            <a:r>
              <a:rPr lang="en-MY" sz="1200" i="1" dirty="0">
                <a:solidFill>
                  <a:srgbClr val="FF0000"/>
                </a:solidFill>
                <a:latin typeface="Arial" panose="020B0604020202020204" pitchFamily="34" charset="0"/>
                <a:cs typeface="Arial" panose="020B0604020202020204" pitchFamily="34" charset="0"/>
              </a:rPr>
              <a:t> </a:t>
            </a:r>
            <a:r>
              <a:rPr lang="en-MY" sz="1200" i="1" dirty="0" err="1">
                <a:solidFill>
                  <a:srgbClr val="FF0000"/>
                </a:solidFill>
                <a:latin typeface="Arial" panose="020B0604020202020204" pitchFamily="34" charset="0"/>
                <a:cs typeface="Arial" panose="020B0604020202020204" pitchFamily="34" charset="0"/>
              </a:rPr>
              <a:t>Jabatan</a:t>
            </a:r>
            <a:r>
              <a:rPr lang="en-MY" sz="1200" i="1" dirty="0">
                <a:solidFill>
                  <a:srgbClr val="FF0000"/>
                </a:solidFill>
                <a:latin typeface="Arial" panose="020B0604020202020204" pitchFamily="34" charset="0"/>
                <a:cs typeface="Arial" panose="020B0604020202020204" pitchFamily="34" charset="0"/>
              </a:rPr>
              <a:t> </a:t>
            </a:r>
            <a:r>
              <a:rPr lang="en-MY" sz="1200" i="1" dirty="0" err="1">
                <a:solidFill>
                  <a:srgbClr val="FF0000"/>
                </a:solidFill>
                <a:latin typeface="Arial" panose="020B0604020202020204" pitchFamily="34" charset="0"/>
                <a:cs typeface="Arial" panose="020B0604020202020204" pitchFamily="34" charset="0"/>
              </a:rPr>
              <a:t>melanggan</a:t>
            </a:r>
            <a:r>
              <a:rPr lang="en-MY" sz="1200" i="1" dirty="0">
                <a:solidFill>
                  <a:srgbClr val="FF0000"/>
                </a:solidFill>
                <a:latin typeface="Arial" panose="020B0604020202020204" pitchFamily="34" charset="0"/>
                <a:cs typeface="Arial" panose="020B0604020202020204" pitchFamily="34" charset="0"/>
              </a:rPr>
              <a:t> Cloud Computing</a:t>
            </a:r>
          </a:p>
        </p:txBody>
      </p:sp>
    </p:spTree>
    <p:extLst>
      <p:ext uri="{BB962C8B-B14F-4D97-AF65-F5344CB8AC3E}">
        <p14:creationId xmlns:p14="http://schemas.microsoft.com/office/powerpoint/2010/main" val="957977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02920"/>
          </a:xfrm>
          <a:solidFill>
            <a:schemeClr val="accent1">
              <a:lumMod val="40000"/>
              <a:lumOff val="60000"/>
            </a:schemeClr>
          </a:solidFill>
        </p:spPr>
        <p:txBody>
          <a:bodyPr>
            <a:normAutofit/>
          </a:bodyPr>
          <a:lstStyle/>
          <a:p>
            <a:r>
              <a:rPr lang="en-US" sz="2800" dirty="0">
                <a:solidFill>
                  <a:srgbClr val="000000"/>
                </a:solidFill>
                <a:latin typeface="Arial"/>
                <a:cs typeface="Arial"/>
              </a:rPr>
              <a:t>A</a:t>
            </a:r>
            <a:r>
              <a:rPr lang="en-MY" sz="2800" dirty="0">
                <a:solidFill>
                  <a:srgbClr val="000000"/>
                </a:solidFill>
                <a:latin typeface="Arial"/>
                <a:cs typeface="Arial"/>
              </a:rPr>
              <a:t>RAHAN PENGISIAN TEMPLET PENILAIAN RISIKO</a:t>
            </a:r>
          </a:p>
        </p:txBody>
      </p:sp>
      <p:sp>
        <p:nvSpPr>
          <p:cNvPr id="3" name="TextBox 2">
            <a:extLst>
              <a:ext uri="{FF2B5EF4-FFF2-40B4-BE49-F238E27FC236}">
                <a16:creationId xmlns:a16="http://schemas.microsoft.com/office/drawing/2014/main" id="{9D2EDF07-9B68-4A40-B9EF-27FD1699D3DF}"/>
              </a:ext>
            </a:extLst>
          </p:cNvPr>
          <p:cNvSpPr txBox="1"/>
          <p:nvPr/>
        </p:nvSpPr>
        <p:spPr>
          <a:xfrm>
            <a:off x="132521" y="502921"/>
            <a:ext cx="11926957" cy="6513578"/>
          </a:xfrm>
          <a:prstGeom prst="rect">
            <a:avLst/>
          </a:prstGeom>
          <a:noFill/>
        </p:spPr>
        <p:txBody>
          <a:bodyPr wrap="square" rtlCol="0">
            <a:spAutoFit/>
          </a:bodyPr>
          <a:lstStyle/>
          <a:p>
            <a:pPr marL="457200" indent="-457200" algn="just">
              <a:buAutoNum type="arabicPeriod"/>
            </a:pPr>
            <a:r>
              <a:rPr lang="en-US" sz="1300" dirty="0">
                <a:latin typeface="Arial" panose="020B0604020202020204" pitchFamily="34" charset="0"/>
                <a:cs typeface="Arial" panose="020B0604020202020204" pitchFamily="34" charset="0"/>
              </a:rPr>
              <a:t>Templet </a:t>
            </a:r>
            <a:r>
              <a:rPr lang="en-US" sz="1300" dirty="0" err="1">
                <a:latin typeface="Arial" panose="020B0604020202020204" pitchFamily="34" charset="0"/>
                <a:cs typeface="Arial" panose="020B0604020202020204" pitchFamily="34" charset="0"/>
              </a:rPr>
              <a:t>ini</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wajib</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diisi</a:t>
            </a:r>
            <a:r>
              <a:rPr lang="en-US" sz="1300" dirty="0">
                <a:latin typeface="Arial" panose="020B0604020202020204" pitchFamily="34" charset="0"/>
                <a:cs typeface="Arial" panose="020B0604020202020204" pitchFamily="34" charset="0"/>
              </a:rPr>
              <a:t> oleh </a:t>
            </a:r>
            <a:r>
              <a:rPr lang="en-US" sz="1300" dirty="0" err="1">
                <a:latin typeface="Arial" panose="020B0604020202020204" pitchFamily="34" charset="0"/>
                <a:cs typeface="Arial" panose="020B0604020202020204" pitchFamily="34" charset="0"/>
              </a:rPr>
              <a:t>Agensi</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sebelum</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mesyuarat</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penilaian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risiko</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dilaksanakan</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bersama</a:t>
            </a:r>
            <a:r>
              <a:rPr lang="en-US" sz="1300" dirty="0">
                <a:latin typeface="Arial" panose="020B0604020202020204" pitchFamily="34" charset="0"/>
                <a:cs typeface="Arial" panose="020B0604020202020204" pitchFamily="34" charset="0"/>
              </a:rPr>
              <a:t> CGSO.</a:t>
            </a:r>
          </a:p>
          <a:p>
            <a:pPr marL="457200" indent="-457200" algn="just">
              <a:buAutoNum type="arabicPeriod"/>
            </a:pPr>
            <a:r>
              <a:rPr lang="en-MY" sz="1300" dirty="0" err="1">
                <a:latin typeface="Arial" panose="020B0604020202020204" pitchFamily="34" charset="0"/>
                <a:cs typeface="Arial" panose="020B0604020202020204" pitchFamily="34" charset="0"/>
              </a:rPr>
              <a:t>Pastikan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semua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maklumat</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adalah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lengkap</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bagi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membolehkan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penilaian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keselamatan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dapat</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dilaksanakan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secara</a:t>
            </a:r>
            <a:r>
              <a:rPr lang="en-MY" sz="1300" dirty="0">
                <a:latin typeface="Arial" panose="020B0604020202020204" pitchFamily="34" charset="0"/>
                <a:cs typeface="Arial" panose="020B0604020202020204" pitchFamily="34" charset="0"/>
              </a:rPr>
              <a:t> optimum. </a:t>
            </a:r>
          </a:p>
          <a:p>
            <a:pPr marL="457200" indent="-457200" algn="just">
              <a:buAutoNum type="arabicPeriod"/>
            </a:pPr>
            <a:r>
              <a:rPr lang="en-MY" sz="1300" dirty="0" err="1">
                <a:latin typeface="Arial" panose="020B0604020202020204" pitchFamily="34" charset="0"/>
                <a:cs typeface="Arial" panose="020B0604020202020204" pitchFamily="34" charset="0"/>
              </a:rPr>
              <a:t>Kandungan</a:t>
            </a:r>
            <a:r>
              <a:rPr lang="en-MY" sz="1300" dirty="0">
                <a:latin typeface="Arial" panose="020B0604020202020204" pitchFamily="34" charset="0"/>
                <a:cs typeface="Arial" panose="020B0604020202020204" pitchFamily="34" charset="0"/>
              </a:rPr>
              <a:t> yang </a:t>
            </a:r>
            <a:r>
              <a:rPr lang="en-MY" sz="1300" dirty="0" err="1">
                <a:latin typeface="Arial" panose="020B0604020202020204" pitchFamily="34" charset="0"/>
                <a:cs typeface="Arial" panose="020B0604020202020204" pitchFamily="34" charset="0"/>
              </a:rPr>
              <a:t>ditunjukkan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adalah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sebagai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contoh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sahaja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Sila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ubah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mengikut</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skop</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projek</a:t>
            </a:r>
            <a:r>
              <a:rPr lang="en-MY" sz="1300" dirty="0">
                <a:latin typeface="Arial" panose="020B0604020202020204" pitchFamily="34" charset="0"/>
                <a:cs typeface="Arial" panose="020B0604020202020204" pitchFamily="34" charset="0"/>
              </a:rPr>
              <a:t> yang </a:t>
            </a:r>
            <a:r>
              <a:rPr lang="en-MY" sz="1300" dirty="0" err="1">
                <a:latin typeface="Arial" panose="020B0604020202020204" pitchFamily="34" charset="0"/>
                <a:cs typeface="Arial" panose="020B0604020202020204" pitchFamily="34" charset="0"/>
              </a:rPr>
              <a:t>dikemukakan</a:t>
            </a:r>
            <a:r>
              <a:rPr lang="en-MY" sz="1300" dirty="0">
                <a:latin typeface="Arial" panose="020B0604020202020204" pitchFamily="34" charset="0"/>
                <a:cs typeface="Arial" panose="020B0604020202020204" pitchFamily="34" charset="0"/>
              </a:rPr>
              <a:t>.</a:t>
            </a:r>
          </a:p>
          <a:p>
            <a:pPr marL="457200" indent="-457200" algn="just">
              <a:buAutoNum type="arabicPeriod"/>
            </a:pPr>
            <a:r>
              <a:rPr lang="en-MY" sz="1300" dirty="0">
                <a:latin typeface="Arial" panose="020B0604020202020204" pitchFamily="34" charset="0"/>
                <a:cs typeface="Arial" panose="020B0604020202020204" pitchFamily="34" charset="0"/>
              </a:rPr>
              <a:t>Slaid </a:t>
            </a:r>
            <a:r>
              <a:rPr lang="en-MY" sz="1300" dirty="0" err="1">
                <a:latin typeface="Arial" panose="020B0604020202020204" pitchFamily="34" charset="0"/>
                <a:cs typeface="Arial" panose="020B0604020202020204" pitchFamily="34" charset="0"/>
              </a:rPr>
              <a:t>Contoh</a:t>
            </a:r>
            <a:r>
              <a:rPr lang="en-MY" sz="1300" dirty="0">
                <a:latin typeface="Arial" panose="020B0604020202020204" pitchFamily="34" charset="0"/>
                <a:cs typeface="Arial" panose="020B0604020202020204" pitchFamily="34" charset="0"/>
              </a:rPr>
              <a:t> dan </a:t>
            </a:r>
            <a:r>
              <a:rPr lang="en-MY" sz="1300" dirty="0" err="1">
                <a:latin typeface="Arial" panose="020B0604020202020204" pitchFamily="34" charset="0"/>
                <a:cs typeface="Arial" panose="020B0604020202020204" pitchFamily="34" charset="0"/>
              </a:rPr>
              <a:t>Untuk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Rujukan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Agensi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boleh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digunakan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sebagai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panduan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untuk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mengisi</a:t>
            </a:r>
            <a:r>
              <a:rPr lang="en-MY" sz="1300" dirty="0">
                <a:latin typeface="Arial" panose="020B0604020202020204" pitchFamily="34" charset="0"/>
                <a:cs typeface="Arial" panose="020B0604020202020204" pitchFamily="34" charset="0"/>
              </a:rPr>
              <a:t> templet </a:t>
            </a:r>
            <a:r>
              <a:rPr lang="en-MY" sz="1300" dirty="0" err="1">
                <a:latin typeface="Arial" panose="020B0604020202020204" pitchFamily="34" charset="0"/>
                <a:cs typeface="Arial" panose="020B0604020202020204" pitchFamily="34" charset="0"/>
              </a:rPr>
              <a:t>sahaja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Agensi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boleh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menyediakan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maklumat</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berkaitan</a:t>
            </a:r>
            <a:r>
              <a:rPr lang="en-MY" sz="1300" dirty="0">
                <a:latin typeface="Arial" panose="020B0604020202020204" pitchFamily="34" charset="0"/>
                <a:cs typeface="Arial" panose="020B0604020202020204" pitchFamily="34" charset="0"/>
              </a:rPr>
              <a:t> di slaid </a:t>
            </a:r>
            <a:r>
              <a:rPr lang="en-MY" sz="1300" dirty="0" err="1">
                <a:latin typeface="Arial" panose="020B0604020202020204" pitchFamily="34" charset="0"/>
                <a:cs typeface="Arial" panose="020B0604020202020204" pitchFamily="34" charset="0"/>
              </a:rPr>
              <a:t>kosong</a:t>
            </a:r>
            <a:r>
              <a:rPr lang="en-MY" sz="1300" dirty="0">
                <a:latin typeface="Arial" panose="020B0604020202020204" pitchFamily="34" charset="0"/>
                <a:cs typeface="Arial" panose="020B0604020202020204" pitchFamily="34" charset="0"/>
              </a:rPr>
              <a:t> yang </a:t>
            </a:r>
            <a:r>
              <a:rPr lang="en-MY" sz="1300" dirty="0" err="1">
                <a:latin typeface="Arial" panose="020B0604020202020204" pitchFamily="34" charset="0"/>
                <a:cs typeface="Arial" panose="020B0604020202020204" pitchFamily="34" charset="0"/>
              </a:rPr>
              <a:t>disediakan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atau</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menambah</a:t>
            </a:r>
            <a:r>
              <a:rPr lang="en-MY" sz="1300" dirty="0">
                <a:latin typeface="Arial" panose="020B0604020202020204" pitchFamily="34" charset="0"/>
                <a:cs typeface="Arial" panose="020B0604020202020204" pitchFamily="34" charset="0"/>
              </a:rPr>
              <a:t> slaid </a:t>
            </a:r>
            <a:r>
              <a:rPr lang="en-MY" sz="1300" dirty="0" err="1">
                <a:latin typeface="Arial" panose="020B0604020202020204" pitchFamily="34" charset="0"/>
                <a:cs typeface="Arial" panose="020B0604020202020204" pitchFamily="34" charset="0"/>
              </a:rPr>
              <a:t>baharu</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mengikut</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keperluan</a:t>
            </a:r>
            <a:r>
              <a:rPr lang="en-MY" sz="1300" dirty="0">
                <a:latin typeface="Arial" panose="020B0604020202020204" pitchFamily="34" charset="0"/>
                <a:cs typeface="Arial" panose="020B0604020202020204" pitchFamily="34" charset="0"/>
              </a:rPr>
              <a:t>).</a:t>
            </a:r>
          </a:p>
          <a:p>
            <a:pPr marL="457200" indent="-457200" algn="just">
              <a:buAutoNum type="arabicPeriod"/>
            </a:pPr>
            <a:r>
              <a:rPr lang="en-MY" sz="1300" dirty="0" err="1">
                <a:latin typeface="Arial" panose="020B0604020202020204" pitchFamily="34" charset="0"/>
                <a:cs typeface="Arial" panose="020B0604020202020204" pitchFamily="34" charset="0"/>
              </a:rPr>
              <a:t>Bagi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mengelakkan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kekeliruan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Agensi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tidak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digalakkan</a:t>
            </a:r>
            <a:r>
              <a:rPr lang="en-MY" sz="1300" dirty="0">
                <a:latin typeface="Arial" panose="020B0604020202020204" pitchFamily="34" charset="0"/>
                <a:cs typeface="Arial" panose="020B0604020202020204" pitchFamily="34" charset="0"/>
              </a:rPr>
              <a:t> delete mana-mana slide </a:t>
            </a:r>
            <a:r>
              <a:rPr lang="en-MY" sz="1300" dirty="0" err="1">
                <a:latin typeface="Arial" panose="020B0604020202020204" pitchFamily="34" charset="0"/>
                <a:cs typeface="Arial" panose="020B0604020202020204" pitchFamily="34" charset="0"/>
              </a:rPr>
              <a:t>sebaliknya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sila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tambah</a:t>
            </a:r>
            <a:r>
              <a:rPr lang="en-MY" sz="1300" dirty="0">
                <a:latin typeface="Arial" panose="020B0604020202020204" pitchFamily="34" charset="0"/>
                <a:cs typeface="Arial" panose="020B0604020202020204" pitchFamily="34" charset="0"/>
              </a:rPr>
              <a:t> slide </a:t>
            </a:r>
            <a:r>
              <a:rPr lang="en-MY" sz="1300" dirty="0" err="1">
                <a:latin typeface="Arial" panose="020B0604020202020204" pitchFamily="34" charset="0"/>
                <a:cs typeface="Arial" panose="020B0604020202020204" pitchFamily="34" charset="0"/>
              </a:rPr>
              <a:t>baharu</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untuk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sebarang</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penambahan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maklumat</a:t>
            </a:r>
            <a:endParaRPr lang="en-MY" sz="1300" dirty="0">
              <a:latin typeface="Arial" panose="020B0604020202020204" pitchFamily="34" charset="0"/>
              <a:cs typeface="Arial" panose="020B0604020202020204" pitchFamily="34" charset="0"/>
            </a:endParaRPr>
          </a:p>
          <a:p>
            <a:pPr marL="457200" indent="-457200" algn="just">
              <a:buAutoNum type="arabicPeriod"/>
            </a:pPr>
            <a:r>
              <a:rPr lang="en-MY" sz="1300" dirty="0" err="1">
                <a:latin typeface="Arial" panose="020B0604020202020204" pitchFamily="34" charset="0"/>
                <a:cs typeface="Arial" panose="020B0604020202020204" pitchFamily="34" charset="0"/>
              </a:rPr>
              <a:t>Agensi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digalakkan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merujuk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kepada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Arahan-arahan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keselamatan</a:t>
            </a:r>
            <a:r>
              <a:rPr lang="en-MY" sz="1300" dirty="0">
                <a:latin typeface="Arial" panose="020B0604020202020204" pitchFamily="34" charset="0"/>
                <a:cs typeface="Arial" panose="020B0604020202020204" pitchFamily="34" charset="0"/>
              </a:rPr>
              <a:t> yang </a:t>
            </a:r>
            <a:r>
              <a:rPr lang="en-MY" sz="1300" dirty="0" err="1">
                <a:latin typeface="Arial" panose="020B0604020202020204" pitchFamily="34" charset="0"/>
                <a:cs typeface="Arial" panose="020B0604020202020204" pitchFamily="34" charset="0"/>
              </a:rPr>
              <a:t>berkuatkuasa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dalam</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memastikan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maklumat-maklumat</a:t>
            </a:r>
            <a:r>
              <a:rPr lang="en-MY" sz="1300" dirty="0">
                <a:latin typeface="Arial" panose="020B0604020202020204" pitchFamily="34" charset="0"/>
                <a:cs typeface="Arial" panose="020B0604020202020204" pitchFamily="34" charset="0"/>
              </a:rPr>
              <a:t> yang </a:t>
            </a:r>
            <a:r>
              <a:rPr lang="en-MY" sz="1300" dirty="0" err="1">
                <a:latin typeface="Arial" panose="020B0604020202020204" pitchFamily="34" charset="0"/>
                <a:cs typeface="Arial" panose="020B0604020202020204" pitchFamily="34" charset="0"/>
              </a:rPr>
              <a:t>dibekalkan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adalah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selaras</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dengan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dasar</a:t>
            </a:r>
            <a:r>
              <a:rPr lang="en-MY" sz="1300" dirty="0">
                <a:latin typeface="Arial" panose="020B0604020202020204" pitchFamily="34" charset="0"/>
                <a:cs typeface="Arial" panose="020B0604020202020204" pitchFamily="34" charset="0"/>
              </a:rPr>
              <a:t> Kerajaan.</a:t>
            </a:r>
          </a:p>
          <a:p>
            <a:pPr marL="457200" indent="-457200" algn="just">
              <a:buAutoNum type="arabicPeriod"/>
            </a:pPr>
            <a:r>
              <a:rPr lang="en-MY" sz="1300" dirty="0" err="1">
                <a:latin typeface="Arial" panose="020B0604020202020204" pitchFamily="34" charset="0"/>
                <a:cs typeface="Arial" panose="020B0604020202020204" pitchFamily="34" charset="0"/>
              </a:rPr>
              <a:t>Pastikan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pembentangan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untuk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penilaian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sistem</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adalah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berdasarkan</a:t>
            </a:r>
            <a:r>
              <a:rPr lang="en-MY" sz="1300" dirty="0">
                <a:latin typeface="Arial" panose="020B0604020202020204" pitchFamily="34" charset="0"/>
                <a:cs typeface="Arial" panose="020B0604020202020204" pitchFamily="34" charset="0"/>
              </a:rPr>
              <a:t> </a:t>
            </a:r>
            <a:r>
              <a:rPr lang="en-MY" sz="1300" b="1" dirty="0" err="1">
                <a:latin typeface="Arial" panose="020B0604020202020204" pitchFamily="34" charset="0"/>
                <a:cs typeface="Arial" panose="020B0604020202020204" pitchFamily="34" charset="0"/>
              </a:rPr>
              <a:t>skop</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untuk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dinilai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keselamatannya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Contohnya</a:t>
            </a:r>
            <a:r>
              <a:rPr lang="en-MY" sz="1300" dirty="0">
                <a:latin typeface="Arial" panose="020B0604020202020204" pitchFamily="34" charset="0"/>
                <a:cs typeface="Arial" panose="020B0604020202020204" pitchFamily="34" charset="0"/>
              </a:rPr>
              <a:t>: </a:t>
            </a:r>
          </a:p>
          <a:p>
            <a:pPr marL="800100" lvl="1" indent="-342900" algn="just">
              <a:buFont typeface="Arial" panose="020B0604020202020204" pitchFamily="34" charset="0"/>
              <a:buChar char="•"/>
            </a:pPr>
            <a:r>
              <a:rPr lang="en-MY" sz="1300" dirty="0">
                <a:latin typeface="Arial" panose="020B0604020202020204" pitchFamily="34" charset="0"/>
                <a:cs typeface="Arial" panose="020B0604020202020204" pitchFamily="34" charset="0"/>
              </a:rPr>
              <a:t>Jika </a:t>
            </a:r>
            <a:r>
              <a:rPr lang="en-MY" sz="1300" dirty="0" err="1">
                <a:latin typeface="Arial" panose="020B0604020202020204" pitchFamily="34" charset="0"/>
                <a:cs typeface="Arial" panose="020B0604020202020204" pitchFamily="34" charset="0"/>
              </a:rPr>
              <a:t>hanya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melibatkan</a:t>
            </a:r>
            <a:r>
              <a:rPr lang="en-MY" sz="1300" dirty="0">
                <a:latin typeface="Arial" panose="020B0604020202020204" pitchFamily="34" charset="0"/>
                <a:cs typeface="Arial" panose="020B0604020202020204" pitchFamily="34" charset="0"/>
              </a:rPr>
              <a:t> Modul </a:t>
            </a:r>
            <a:r>
              <a:rPr lang="en-MY" sz="1300" dirty="0" err="1">
                <a:latin typeface="Arial" panose="020B0604020202020204" pitchFamily="34" charset="0"/>
                <a:cs typeface="Arial" panose="020B0604020202020204" pitchFamily="34" charset="0"/>
              </a:rPr>
              <a:t>Kewangan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sahaja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maka</a:t>
            </a:r>
            <a:r>
              <a:rPr lang="en-MY" sz="1300" dirty="0">
                <a:latin typeface="Arial" panose="020B0604020202020204" pitchFamily="34" charset="0"/>
                <a:cs typeface="Arial" panose="020B0604020202020204" pitchFamily="34" charset="0"/>
              </a:rPr>
              <a:t> slaid </a:t>
            </a:r>
            <a:r>
              <a:rPr lang="en-MY" sz="1300" dirty="0" err="1">
                <a:latin typeface="Arial" panose="020B0604020202020204" pitchFamily="34" charset="0"/>
                <a:cs typeface="Arial" panose="020B0604020202020204" pitchFamily="34" charset="0"/>
              </a:rPr>
              <a:t>perlu</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menerangkan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perincian</a:t>
            </a:r>
            <a:r>
              <a:rPr lang="en-MY" sz="1300" dirty="0">
                <a:latin typeface="Arial" panose="020B0604020202020204" pitchFamily="34" charset="0"/>
                <a:cs typeface="Arial" panose="020B0604020202020204" pitchFamily="34" charset="0"/>
              </a:rPr>
              <a:t> dan </a:t>
            </a:r>
            <a:r>
              <a:rPr lang="en-MY" sz="1300" dirty="0" err="1">
                <a:latin typeface="Arial" panose="020B0604020202020204" pitchFamily="34" charset="0"/>
                <a:cs typeface="Arial" panose="020B0604020202020204" pitchFamily="34" charset="0"/>
              </a:rPr>
              <a:t>keselamatan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berkaitan</a:t>
            </a:r>
            <a:r>
              <a:rPr lang="en-MY" sz="1300" dirty="0">
                <a:latin typeface="Arial" panose="020B0604020202020204" pitchFamily="34" charset="0"/>
                <a:cs typeface="Arial" panose="020B0604020202020204" pitchFamily="34" charset="0"/>
              </a:rPr>
              <a:t> Modul </a:t>
            </a:r>
            <a:r>
              <a:rPr lang="en-MY" sz="1300" dirty="0" err="1">
                <a:latin typeface="Arial" panose="020B0604020202020204" pitchFamily="34" charset="0"/>
                <a:cs typeface="Arial" panose="020B0604020202020204" pitchFamily="34" charset="0"/>
              </a:rPr>
              <a:t>Kewangan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sahaja</a:t>
            </a:r>
            <a:r>
              <a:rPr lang="en-MY" sz="1300" dirty="0">
                <a:latin typeface="Arial" panose="020B0604020202020204" pitchFamily="34" charset="0"/>
                <a:cs typeface="Arial" panose="020B0604020202020204" pitchFamily="34" charset="0"/>
              </a:rPr>
              <a:t>. </a:t>
            </a:r>
          </a:p>
          <a:p>
            <a:pPr marL="800100" lvl="1" indent="-342900" algn="just">
              <a:buFont typeface="Arial" panose="020B0604020202020204" pitchFamily="34" charset="0"/>
              <a:buChar char="•"/>
            </a:pPr>
            <a:r>
              <a:rPr lang="en-MY" sz="1300" dirty="0">
                <a:latin typeface="Arial" panose="020B0604020202020204" pitchFamily="34" charset="0"/>
                <a:cs typeface="Arial" panose="020B0604020202020204" pitchFamily="34" charset="0"/>
              </a:rPr>
              <a:t>Jika </a:t>
            </a:r>
            <a:r>
              <a:rPr lang="en-MY" sz="1300" dirty="0" err="1">
                <a:latin typeface="Arial" panose="020B0604020202020204" pitchFamily="34" charset="0"/>
                <a:cs typeface="Arial" panose="020B0604020202020204" pitchFamily="34" charset="0"/>
              </a:rPr>
              <a:t>melibatkan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keseluruhan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sistem</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maka</a:t>
            </a:r>
            <a:r>
              <a:rPr lang="en-MY" sz="1300" dirty="0">
                <a:latin typeface="Arial" panose="020B0604020202020204" pitchFamily="34" charset="0"/>
                <a:cs typeface="Arial" panose="020B0604020202020204" pitchFamily="34" charset="0"/>
              </a:rPr>
              <a:t> slaid </a:t>
            </a:r>
            <a:r>
              <a:rPr lang="en-MY" sz="1300" dirty="0" err="1">
                <a:latin typeface="Arial" panose="020B0604020202020204" pitchFamily="34" charset="0"/>
                <a:cs typeface="Arial" panose="020B0604020202020204" pitchFamily="34" charset="0"/>
              </a:rPr>
              <a:t>perlu</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menerangkan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menerangkan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perincian</a:t>
            </a:r>
            <a:r>
              <a:rPr lang="en-MY" sz="1300" dirty="0">
                <a:latin typeface="Arial" panose="020B0604020202020204" pitchFamily="34" charset="0"/>
                <a:cs typeface="Arial" panose="020B0604020202020204" pitchFamily="34" charset="0"/>
              </a:rPr>
              <a:t> dan </a:t>
            </a:r>
            <a:r>
              <a:rPr lang="en-MY" sz="1300" dirty="0" err="1">
                <a:latin typeface="Arial" panose="020B0604020202020204" pitchFamily="34" charset="0"/>
                <a:cs typeface="Arial" panose="020B0604020202020204" pitchFamily="34" charset="0"/>
              </a:rPr>
              <a:t>keselamatan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sistem</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secara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menyeluruh</a:t>
            </a:r>
            <a:endParaRPr lang="en-MY" sz="1300" dirty="0">
              <a:latin typeface="Arial" panose="020B0604020202020204" pitchFamily="34" charset="0"/>
              <a:cs typeface="Arial" panose="020B0604020202020204" pitchFamily="34" charset="0"/>
            </a:endParaRPr>
          </a:p>
          <a:p>
            <a:pPr marL="457200" indent="-457200" algn="just">
              <a:buAutoNum type="arabicPeriod"/>
            </a:pPr>
            <a:r>
              <a:rPr lang="en-MY" sz="1300" dirty="0" err="1">
                <a:latin typeface="Arial" panose="020B0604020202020204" pitchFamily="34" charset="0"/>
                <a:cs typeface="Arial" panose="020B0604020202020204" pitchFamily="34" charset="0"/>
              </a:rPr>
              <a:t>Untuk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permohonan</a:t>
            </a:r>
            <a:r>
              <a:rPr lang="en-MY" sz="1300" dirty="0">
                <a:latin typeface="Arial" panose="020B0604020202020204" pitchFamily="34" charset="0"/>
                <a:cs typeface="Arial" panose="020B0604020202020204" pitchFamily="34" charset="0"/>
              </a:rPr>
              <a:t> yang </a:t>
            </a:r>
            <a:r>
              <a:rPr lang="en-MY" sz="1300" dirty="0" err="1">
                <a:latin typeface="Arial" panose="020B0604020202020204" pitchFamily="34" charset="0"/>
                <a:cs typeface="Arial" panose="020B0604020202020204" pitchFamily="34" charset="0"/>
              </a:rPr>
              <a:t>melibatkan</a:t>
            </a:r>
            <a:r>
              <a:rPr lang="en-MY" sz="1300" dirty="0">
                <a:latin typeface="Arial" panose="020B0604020202020204" pitchFamily="34" charset="0"/>
                <a:cs typeface="Arial" panose="020B0604020202020204" pitchFamily="34" charset="0"/>
              </a:rPr>
              <a:t> Cloud Computing, </a:t>
            </a:r>
            <a:r>
              <a:rPr lang="en-MY" sz="1300" dirty="0" err="1">
                <a:latin typeface="Arial" panose="020B0604020202020204" pitchFamily="34" charset="0"/>
                <a:cs typeface="Arial" panose="020B0604020202020204" pitchFamily="34" charset="0"/>
              </a:rPr>
              <a:t>Agensi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digalakkan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merujuk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kepada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Jabatan</a:t>
            </a:r>
            <a:r>
              <a:rPr lang="en-MY" sz="1300" dirty="0">
                <a:latin typeface="Arial" panose="020B0604020202020204" pitchFamily="34" charset="0"/>
                <a:cs typeface="Arial" panose="020B0604020202020204" pitchFamily="34" charset="0"/>
              </a:rPr>
              <a:t> Digital Negara (MAMPU) </a:t>
            </a:r>
            <a:r>
              <a:rPr lang="en-MY" sz="1300" dirty="0" err="1">
                <a:latin typeface="Arial" panose="020B0604020202020204" pitchFamily="34" charset="0"/>
                <a:cs typeface="Arial" panose="020B0604020202020204" pitchFamily="34" charset="0"/>
              </a:rPr>
              <a:t>bagi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mengenalpasti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perkhidmatan</a:t>
            </a:r>
            <a:r>
              <a:rPr lang="en-MY" sz="1300" dirty="0">
                <a:latin typeface="Arial" panose="020B0604020202020204" pitchFamily="34" charset="0"/>
                <a:cs typeface="Arial" panose="020B0604020202020204" pitchFamily="34" charset="0"/>
              </a:rPr>
              <a:t> cloud computing </a:t>
            </a:r>
            <a:r>
              <a:rPr lang="en-MY" sz="1300" dirty="0" err="1">
                <a:latin typeface="Arial" panose="020B0604020202020204" pitchFamily="34" charset="0"/>
                <a:cs typeface="Arial" panose="020B0604020202020204" pitchFamily="34" charset="0"/>
              </a:rPr>
              <a:t>sebenar</a:t>
            </a:r>
            <a:r>
              <a:rPr lang="en-MY" sz="1300" dirty="0">
                <a:latin typeface="Arial" panose="020B0604020202020204" pitchFamily="34" charset="0"/>
                <a:cs typeface="Arial" panose="020B0604020202020204" pitchFamily="34" charset="0"/>
              </a:rPr>
              <a:t>(SaaS/PaaS/IaaS) yang </a:t>
            </a:r>
            <a:r>
              <a:rPr lang="en-MY" sz="1300" dirty="0" err="1">
                <a:latin typeface="Arial" panose="020B0604020202020204" pitchFamily="34" charset="0"/>
                <a:cs typeface="Arial" panose="020B0604020202020204" pitchFamily="34" charset="0"/>
              </a:rPr>
              <a:t>boleh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digunakan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untuk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projek</a:t>
            </a:r>
            <a:r>
              <a:rPr lang="en-MY" sz="1300" dirty="0">
                <a:latin typeface="Arial" panose="020B0604020202020204" pitchFamily="34" charset="0"/>
                <a:cs typeface="Arial" panose="020B0604020202020204" pitchFamily="34" charset="0"/>
              </a:rPr>
              <a:t> yang </a:t>
            </a:r>
            <a:r>
              <a:rPr lang="en-MY" sz="1300" dirty="0" err="1">
                <a:latin typeface="Arial" panose="020B0604020202020204" pitchFamily="34" charset="0"/>
                <a:cs typeface="Arial" panose="020B0604020202020204" pitchFamily="34" charset="0"/>
              </a:rPr>
              <a:t>ingin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dilaksanakan</a:t>
            </a:r>
            <a:r>
              <a:rPr lang="en-MY" sz="1300" dirty="0">
                <a:latin typeface="Arial" panose="020B0604020202020204" pitchFamily="34" charset="0"/>
                <a:cs typeface="Arial" panose="020B0604020202020204" pitchFamily="34" charset="0"/>
              </a:rPr>
              <a:t>.</a:t>
            </a:r>
          </a:p>
          <a:p>
            <a:pPr marL="457200" indent="-457200" algn="just">
              <a:buFont typeface="+mj-lt"/>
              <a:buAutoNum type="arabicPeriod" startAt="9"/>
            </a:pPr>
            <a:r>
              <a:rPr lang="en-MY" sz="1300" dirty="0" err="1">
                <a:latin typeface="Arial" panose="020B0604020202020204" pitchFamily="34" charset="0"/>
                <a:cs typeface="Arial" panose="020B0604020202020204" pitchFamily="34" charset="0"/>
              </a:rPr>
              <a:t>Akta</a:t>
            </a:r>
            <a:r>
              <a:rPr lang="en-MY" sz="1300" dirty="0">
                <a:latin typeface="Arial" panose="020B0604020202020204" pitchFamily="34" charset="0"/>
                <a:cs typeface="Arial" panose="020B0604020202020204" pitchFamily="34" charset="0"/>
              </a:rPr>
              <a:t>/</a:t>
            </a:r>
            <a:r>
              <a:rPr lang="en-MY" sz="1300" dirty="0" err="1">
                <a:latin typeface="Arial" panose="020B0604020202020204" pitchFamily="34" charset="0"/>
                <a:cs typeface="Arial" panose="020B0604020202020204" pitchFamily="34" charset="0"/>
              </a:rPr>
              <a:t>Arahan</a:t>
            </a:r>
            <a:r>
              <a:rPr lang="en-MY" sz="1300" dirty="0">
                <a:latin typeface="Arial" panose="020B0604020202020204" pitchFamily="34" charset="0"/>
                <a:cs typeface="Arial" panose="020B0604020202020204" pitchFamily="34" charset="0"/>
              </a:rPr>
              <a:t>/</a:t>
            </a:r>
            <a:r>
              <a:rPr lang="en-MY" sz="1300" dirty="0" err="1">
                <a:latin typeface="Arial" panose="020B0604020202020204" pitchFamily="34" charset="0"/>
                <a:cs typeface="Arial" panose="020B0604020202020204" pitchFamily="34" charset="0"/>
              </a:rPr>
              <a:t>Pekeliling</a:t>
            </a:r>
            <a:r>
              <a:rPr lang="en-MY" sz="1300" dirty="0">
                <a:latin typeface="Arial" panose="020B0604020202020204" pitchFamily="34" charset="0"/>
                <a:cs typeface="Arial" panose="020B0604020202020204" pitchFamily="34" charset="0"/>
              </a:rPr>
              <a:t>/Garis Panduan </a:t>
            </a:r>
            <a:r>
              <a:rPr lang="en-MY" sz="1300" dirty="0" err="1">
                <a:latin typeface="Arial" panose="020B0604020202020204" pitchFamily="34" charset="0"/>
                <a:cs typeface="Arial" panose="020B0604020202020204" pitchFamily="34" charset="0"/>
              </a:rPr>
              <a:t>untuk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rujukan</a:t>
            </a:r>
            <a:r>
              <a:rPr lang="en-MY" sz="1300" dirty="0">
                <a:latin typeface="Arial" panose="020B0604020202020204" pitchFamily="34" charset="0"/>
                <a:cs typeface="Arial" panose="020B0604020202020204" pitchFamily="34" charset="0"/>
              </a:rPr>
              <a:t> :</a:t>
            </a:r>
          </a:p>
          <a:p>
            <a:pPr marL="800100" lvl="1" indent="-342900">
              <a:lnSpc>
                <a:spcPct val="107000"/>
              </a:lnSpc>
              <a:buFont typeface="+mj-lt"/>
              <a:buAutoNum type="alphaLcParenR"/>
            </a:pP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Akta</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Rahsia</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Rasmi 1972</a:t>
            </a:r>
          </a:p>
          <a:p>
            <a:pPr marL="800100" lvl="1" indent="-342900">
              <a:lnSpc>
                <a:spcPct val="107000"/>
              </a:lnSpc>
              <a:buFont typeface="+mj-lt"/>
              <a:buAutoNum type="alphaLcParenR"/>
            </a:pP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Arahan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Keselamatan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Semakan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dan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Pindaan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2017)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bagi</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mendapatkan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maklumat</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berkenaan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Pengelasan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Data dan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Contoh-Contoh</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Peringkat</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Keselamatan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Garis Panduan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Pengelasan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&amp;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Pengelasan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Semula</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Mengikut</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Akta</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Rahsia</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Rasmi 1972 Dan Surat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Pekeliling</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Am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Bil</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2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Tahun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1987</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Pekeliling</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Am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Bilangan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2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Tahun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2021 Garis Panduan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Pengurusan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Keselamatan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Maklumat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Melalui</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Pengkomputeran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Awan (Cloud Computing)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Dalam</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Perkhidmatan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Awam</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Pekeliling</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Am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Bilangan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4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Tahun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2022 Garis Panduan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Sanitasi</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Media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Elektronik</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Dalam</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Perkhidmatan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Awam</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lphaLcParenR"/>
            </a:pP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Pekeliling</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Kemajuan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Pentadbiran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Awam</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(PKPA)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Bil</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1/2021 – Dasar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Perkhidmatan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Pengkomputeran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Sektor</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Awam</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 MAMPU</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spcAft>
                <a:spcPts val="800"/>
              </a:spcAft>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PK2.6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Perolehan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Perkhidmatan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Pengkomputeran</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Awan (Cloud)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Sektor</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MY" sz="13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Awam</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 MOF</a:t>
            </a:r>
          </a:p>
          <a:p>
            <a:pPr marL="800100" lvl="1" indent="-342900">
              <a:spcAft>
                <a:spcPts val="800"/>
              </a:spcAft>
              <a:buFont typeface="+mj-lt"/>
              <a:buAutoNum type="alphaLcParenR"/>
            </a:pPr>
            <a:r>
              <a:rPr lang="en-US" sz="1300" dirty="0">
                <a:solidFill>
                  <a:srgbClr val="222222"/>
                </a:solidFill>
                <a:effectLst/>
                <a:latin typeface="Arial" panose="020B0604020202020204" pitchFamily="34" charset="0"/>
                <a:ea typeface="Calibri" panose="020F0502020204030204" pitchFamily="34" charset="0"/>
                <a:cs typeface="Arial" panose="020B0604020202020204" pitchFamily="34" charset="0"/>
              </a:rPr>
              <a:t>Garis Panduan </a:t>
            </a:r>
            <a:r>
              <a:rPr lang="en-US" sz="1300" i="1" dirty="0">
                <a:solidFill>
                  <a:srgbClr val="222222"/>
                </a:solidFill>
                <a:effectLst/>
                <a:latin typeface="Arial" panose="020B0604020202020204" pitchFamily="34" charset="0"/>
                <a:ea typeface="Calibri" panose="020F0502020204030204" pitchFamily="34" charset="0"/>
                <a:cs typeface="Arial" panose="020B0604020202020204" pitchFamily="34" charset="0"/>
              </a:rPr>
              <a:t>Open Web Application Security Project (OWASP)</a:t>
            </a:r>
            <a:r>
              <a:rPr lang="en-US" sz="1300" dirty="0">
                <a:solidFill>
                  <a:srgbClr val="222222"/>
                </a:solidFill>
                <a:effectLst/>
                <a:latin typeface="Arial" panose="020B0604020202020204" pitchFamily="34" charset="0"/>
                <a:ea typeface="Calibri" panose="020F0502020204030204" pitchFamily="34" charset="0"/>
                <a:cs typeface="Arial" panose="020B0604020202020204" pitchFamily="34" charset="0"/>
              </a:rPr>
              <a:t> </a:t>
            </a:r>
          </a:p>
          <a:p>
            <a:pPr marL="800100" lvl="1" indent="-342900">
              <a:spcAft>
                <a:spcPts val="800"/>
              </a:spcAft>
              <a:buFont typeface="+mj-lt"/>
              <a:buAutoNum type="alphaLcParenR"/>
            </a:pPr>
            <a:r>
              <a:rPr lang="en-US" sz="1300" dirty="0" err="1">
                <a:solidFill>
                  <a:srgbClr val="222222"/>
                </a:solidFill>
                <a:latin typeface="Arial" panose="020B0604020202020204" pitchFamily="34" charset="0"/>
                <a:ea typeface="Calibri" panose="020F0502020204030204" pitchFamily="34" charset="0"/>
                <a:cs typeface="Arial" panose="020B0604020202020204" pitchFamily="34" charset="0"/>
              </a:rPr>
              <a:t>Akta-akta</a:t>
            </a:r>
            <a:r>
              <a:rPr lang="en-US" sz="1300" dirty="0">
                <a:solidFill>
                  <a:srgbClr val="222222"/>
                </a:solidFill>
                <a:latin typeface="Arial" panose="020B0604020202020204" pitchFamily="34" charset="0"/>
                <a:ea typeface="Calibri" panose="020F0502020204030204" pitchFamily="34" charset="0"/>
                <a:cs typeface="Arial" panose="020B0604020202020204" pitchFamily="34" charset="0"/>
              </a:rPr>
              <a:t> lain yang </a:t>
            </a:r>
            <a:r>
              <a:rPr lang="en-US" sz="1300" dirty="0" err="1">
                <a:solidFill>
                  <a:srgbClr val="222222"/>
                </a:solidFill>
                <a:latin typeface="Arial" panose="020B0604020202020204" pitchFamily="34" charset="0"/>
                <a:ea typeface="Calibri" panose="020F0502020204030204" pitchFamily="34" charset="0"/>
                <a:cs typeface="Arial" panose="020B0604020202020204" pitchFamily="34" charset="0"/>
              </a:rPr>
              <a:t>berkaitan</a:t>
            </a:r>
            <a:r>
              <a:rPr lang="en-US" sz="1300" dirty="0">
                <a:solidFill>
                  <a:srgbClr val="222222"/>
                </a:solidFill>
                <a:latin typeface="Arial" panose="020B0604020202020204" pitchFamily="34" charset="0"/>
                <a:ea typeface="Calibri" panose="020F0502020204030204" pitchFamily="34" charset="0"/>
                <a:cs typeface="Arial" panose="020B0604020202020204" pitchFamily="34" charset="0"/>
              </a:rPr>
              <a:t> – </a:t>
            </a:r>
            <a:r>
              <a:rPr lang="en-US" sz="1300" dirty="0" err="1">
                <a:solidFill>
                  <a:srgbClr val="222222"/>
                </a:solidFill>
                <a:latin typeface="Arial" panose="020B0604020202020204" pitchFamily="34" charset="0"/>
                <a:ea typeface="Calibri" panose="020F0502020204030204" pitchFamily="34" charset="0"/>
                <a:cs typeface="Arial" panose="020B0604020202020204" pitchFamily="34" charset="0"/>
              </a:rPr>
              <a:t>tertakhluk</a:t>
            </a:r>
            <a:r>
              <a:rPr lang="en-US" sz="1300" dirty="0">
                <a:solidFill>
                  <a:srgbClr val="222222"/>
                </a:solidFill>
                <a:latin typeface="Arial" panose="020B0604020202020204" pitchFamily="34" charset="0"/>
                <a:ea typeface="Calibri" panose="020F0502020204030204" pitchFamily="34" charset="0"/>
                <a:cs typeface="Arial" panose="020B0604020202020204" pitchFamily="34" charset="0"/>
              </a:rPr>
              <a:t> </a:t>
            </a:r>
            <a:r>
              <a:rPr lang="en-US" sz="1300" dirty="0" err="1">
                <a:solidFill>
                  <a:srgbClr val="222222"/>
                </a:solidFill>
                <a:latin typeface="Arial" panose="020B0604020202020204" pitchFamily="34" charset="0"/>
                <a:ea typeface="Calibri" panose="020F0502020204030204" pitchFamily="34" charset="0"/>
                <a:cs typeface="Arial" panose="020B0604020202020204" pitchFamily="34" charset="0"/>
              </a:rPr>
              <a:t>kepada</a:t>
            </a:r>
            <a:r>
              <a:rPr lang="en-US" sz="1300" dirty="0">
                <a:solidFill>
                  <a:srgbClr val="222222"/>
                </a:solidFill>
                <a:latin typeface="Arial" panose="020B0604020202020204" pitchFamily="34" charset="0"/>
                <a:ea typeface="Calibri" panose="020F0502020204030204" pitchFamily="34" charset="0"/>
                <a:cs typeface="Arial" panose="020B0604020202020204" pitchFamily="34" charset="0"/>
              </a:rPr>
              <a:t> </a:t>
            </a:r>
            <a:r>
              <a:rPr lang="en-US" sz="1300" dirty="0" err="1">
                <a:solidFill>
                  <a:srgbClr val="222222"/>
                </a:solidFill>
                <a:latin typeface="Arial" panose="020B0604020202020204" pitchFamily="34" charset="0"/>
                <a:ea typeface="Calibri" panose="020F0502020204030204" pitchFamily="34" charset="0"/>
                <a:cs typeface="Arial" panose="020B0604020202020204" pitchFamily="34" charset="0"/>
              </a:rPr>
              <a:t>Agensi</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457200" indent="-457200" algn="just">
              <a:buFont typeface="+mj-lt"/>
              <a:buAutoNum type="arabicPeriod" startAt="10"/>
            </a:pPr>
            <a:r>
              <a:rPr lang="en-MY" sz="1300" dirty="0" err="1">
                <a:latin typeface="Arial" panose="020B0604020202020204" pitchFamily="34" charset="0"/>
                <a:cs typeface="Arial" panose="020B0604020202020204" pitchFamily="34" charset="0"/>
              </a:rPr>
              <a:t>Sila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pastikan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agensi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menghantar</a:t>
            </a:r>
            <a:r>
              <a:rPr lang="en-MY" sz="1300" dirty="0">
                <a:latin typeface="Arial" panose="020B0604020202020204" pitchFamily="34" charset="0"/>
                <a:cs typeface="Arial" panose="020B0604020202020204" pitchFamily="34" charset="0"/>
              </a:rPr>
              <a:t> slaid </a:t>
            </a:r>
            <a:r>
              <a:rPr lang="en-MY" sz="1300" dirty="0" err="1">
                <a:latin typeface="Arial" panose="020B0604020202020204" pitchFamily="34" charset="0"/>
                <a:cs typeface="Arial" panose="020B0604020202020204" pitchFamily="34" charset="0"/>
              </a:rPr>
              <a:t>terkini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sebelum</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pembentangan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Agensi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boleh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merujuk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terlebih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dahulu</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kepada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En</a:t>
            </a:r>
            <a:r>
              <a:rPr lang="en-MY" sz="1300" dirty="0">
                <a:latin typeface="Arial" panose="020B0604020202020204" pitchFamily="34" charset="0"/>
                <a:cs typeface="Arial" panose="020B0604020202020204" pitchFamily="34" charset="0"/>
              </a:rPr>
              <a:t> Azmie </a:t>
            </a:r>
            <a:r>
              <a:rPr lang="en-MY" sz="1300" dirty="0" err="1">
                <a:latin typeface="Arial" panose="020B0604020202020204" pitchFamily="34" charset="0"/>
                <a:cs typeface="Arial" panose="020B0604020202020204" pitchFamily="34" charset="0"/>
              </a:rPr>
              <a:t>cara-cara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pengisian</a:t>
            </a:r>
            <a:r>
              <a:rPr lang="en-MY" sz="1300" dirty="0">
                <a:latin typeface="Arial" panose="020B0604020202020204" pitchFamily="34" charset="0"/>
                <a:cs typeface="Arial" panose="020B0604020202020204" pitchFamily="34" charset="0"/>
              </a:rPr>
              <a:t> slaid. </a:t>
            </a:r>
            <a:r>
              <a:rPr lang="en-MY" sz="1300" dirty="0" err="1">
                <a:latin typeface="Arial" panose="020B0604020202020204" pitchFamily="34" charset="0"/>
                <a:cs typeface="Arial" panose="020B0604020202020204" pitchFamily="34" charset="0"/>
              </a:rPr>
              <a:t>Pembentangan</a:t>
            </a:r>
            <a:r>
              <a:rPr lang="en-MY" sz="1300" dirty="0">
                <a:latin typeface="Arial" panose="020B0604020202020204" pitchFamily="34" charset="0"/>
                <a:cs typeface="Arial" panose="020B0604020202020204" pitchFamily="34" charset="0"/>
              </a:rPr>
              <a:t> slaid </a:t>
            </a:r>
            <a:r>
              <a:rPr lang="en-MY" sz="1300" dirty="0" err="1">
                <a:latin typeface="Arial" panose="020B0604020202020204" pitchFamily="34" charset="0"/>
                <a:cs typeface="Arial" panose="020B0604020202020204" pitchFamily="34" charset="0"/>
              </a:rPr>
              <a:t>adalah</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wajib</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dihadiri</a:t>
            </a:r>
            <a:r>
              <a:rPr lang="en-MY" sz="1300" dirty="0">
                <a:latin typeface="Arial" panose="020B0604020202020204" pitchFamily="34" charset="0"/>
                <a:cs typeface="Arial" panose="020B0604020202020204" pitchFamily="34" charset="0"/>
              </a:rPr>
              <a:t> oleh </a:t>
            </a:r>
            <a:r>
              <a:rPr lang="en-MY" sz="1300" dirty="0" err="1">
                <a:latin typeface="Arial" panose="020B0604020202020204" pitchFamily="34" charset="0"/>
                <a:cs typeface="Arial" panose="020B0604020202020204" pitchFamily="34" charset="0"/>
              </a:rPr>
              <a:t>semua</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pihak</a:t>
            </a:r>
            <a:r>
              <a:rPr lang="en-MY" sz="1300" dirty="0">
                <a:latin typeface="Arial" panose="020B0604020202020204" pitchFamily="34" charset="0"/>
                <a:cs typeface="Arial" panose="020B0604020202020204" pitchFamily="34" charset="0"/>
              </a:rPr>
              <a:t> yang </a:t>
            </a:r>
            <a:r>
              <a:rPr lang="en-MY" sz="1300" dirty="0" err="1">
                <a:latin typeface="Arial" panose="020B0604020202020204" pitchFamily="34" charset="0"/>
                <a:cs typeface="Arial" panose="020B0604020202020204" pitchFamily="34" charset="0"/>
              </a:rPr>
              <a:t>terlibat</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untuk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projek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ini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seperti</a:t>
            </a:r>
            <a:r>
              <a:rPr lang="en-MY" sz="1300" dirty="0">
                <a:latin typeface="Arial" panose="020B0604020202020204" pitchFamily="34" charset="0"/>
                <a:cs typeface="Arial" panose="020B0604020202020204" pitchFamily="34" charset="0"/>
              </a:rPr>
              <a:t> IT, Business Owner, </a:t>
            </a:r>
            <a:r>
              <a:rPr lang="en-MY" sz="1300" dirty="0" err="1">
                <a:latin typeface="Arial" panose="020B0604020202020204" pitchFamily="34" charset="0"/>
                <a:cs typeface="Arial" panose="020B0604020202020204" pitchFamily="34" charset="0"/>
              </a:rPr>
              <a:t>Pihak</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Kewangan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Pegawai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Pengelas</a:t>
            </a:r>
            <a:r>
              <a:rPr lang="en-MY" sz="1300" dirty="0">
                <a:latin typeface="Arial" panose="020B0604020202020204" pitchFamily="34" charset="0"/>
                <a:cs typeface="Arial" panose="020B0604020202020204" pitchFamily="34" charset="0"/>
              </a:rPr>
              <a:t>, dan lain-lain)</a:t>
            </a:r>
          </a:p>
          <a:p>
            <a:pPr marL="457200" indent="-457200" algn="just">
              <a:buAutoNum type="arabicPeriod"/>
            </a:pPr>
            <a:endParaRPr lang="en-MY"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3244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605C201-9A1D-4705-9C01-E2D0C6F809DC}"/>
              </a:ext>
            </a:extLst>
          </p:cNvPr>
          <p:cNvSpPr txBox="1"/>
          <p:nvPr/>
        </p:nvSpPr>
        <p:spPr>
          <a:xfrm>
            <a:off x="0" y="448057"/>
            <a:ext cx="6146358" cy="369332"/>
          </a:xfrm>
          <a:prstGeom prst="rect">
            <a:avLst/>
          </a:prstGeom>
          <a:noFill/>
        </p:spPr>
        <p:txBody>
          <a:bodyPr wrap="square">
            <a:spAutoFit/>
          </a:bodyPr>
          <a:lstStyle/>
          <a:p>
            <a:r>
              <a:rPr lang="en-MY" sz="1800" dirty="0" err="1">
                <a:latin typeface="Arial" panose="020B0604020202020204" pitchFamily="34" charset="0"/>
                <a:cs typeface="Arial" panose="020B0604020202020204" pitchFamily="34" charset="0"/>
              </a:rPr>
              <a:t>Sila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tandakan</a:t>
            </a:r>
            <a:r>
              <a:rPr lang="en-MY" sz="1800" dirty="0">
                <a:latin typeface="Arial" panose="020B0604020202020204" pitchFamily="34" charset="0"/>
                <a:cs typeface="Arial" panose="020B0604020202020204" pitchFamily="34" charset="0"/>
              </a:rPr>
              <a:t> (√ ) </a:t>
            </a:r>
            <a:endParaRPr lang="en-MY" sz="1800" dirty="0"/>
          </a:p>
        </p:txBody>
      </p:sp>
      <p:graphicFrame>
        <p:nvGraphicFramePr>
          <p:cNvPr id="7" name="Table 7">
            <a:extLst>
              <a:ext uri="{FF2B5EF4-FFF2-40B4-BE49-F238E27FC236}">
                <a16:creationId xmlns:a16="http://schemas.microsoft.com/office/drawing/2014/main" id="{AE8B6FA9-23A5-4B80-9B30-7C528D88B1A9}"/>
              </a:ext>
            </a:extLst>
          </p:cNvPr>
          <p:cNvGraphicFramePr>
            <a:graphicFrameLocks noGrp="1"/>
          </p:cNvGraphicFramePr>
          <p:nvPr>
            <p:extLst>
              <p:ext uri="{D42A27DB-BD31-4B8C-83A1-F6EECF244321}">
                <p14:modId xmlns:p14="http://schemas.microsoft.com/office/powerpoint/2010/main" val="3077393521"/>
              </p:ext>
            </p:extLst>
          </p:nvPr>
        </p:nvGraphicFramePr>
        <p:xfrm>
          <a:off x="396714" y="896113"/>
          <a:ext cx="9049436" cy="5186680"/>
        </p:xfrm>
        <a:graphic>
          <a:graphicData uri="http://schemas.openxmlformats.org/drawingml/2006/table">
            <a:tbl>
              <a:tblPr firstRow="1" bandRow="1">
                <a:tableStyleId>{5940675A-B579-460E-94D1-54222C63F5DA}</a:tableStyleId>
              </a:tblPr>
              <a:tblGrid>
                <a:gridCol w="665400">
                  <a:extLst>
                    <a:ext uri="{9D8B030D-6E8A-4147-A177-3AD203B41FA5}">
                      <a16:colId xmlns:a16="http://schemas.microsoft.com/office/drawing/2014/main" val="3217779314"/>
                    </a:ext>
                  </a:extLst>
                </a:gridCol>
                <a:gridCol w="8384036">
                  <a:extLst>
                    <a:ext uri="{9D8B030D-6E8A-4147-A177-3AD203B41FA5}">
                      <a16:colId xmlns:a16="http://schemas.microsoft.com/office/drawing/2014/main" val="2169215197"/>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1. </a:t>
                      </a:r>
                      <a:r>
                        <a:rPr lang="en-MY" sz="1800" b="0" dirty="0" err="1">
                          <a:latin typeface="Arial" panose="020B0604020202020204" pitchFamily="34" charset="0"/>
                          <a:ea typeface="Calibri" panose="020F0502020204030204" pitchFamily="34" charset="0"/>
                          <a:cs typeface="Arial" panose="020B0604020202020204" pitchFamily="34" charset="0"/>
                        </a:rPr>
                        <a:t>N</a:t>
                      </a:r>
                      <a:r>
                        <a:rPr lang="en-MY" sz="1800" dirty="0" err="1">
                          <a:latin typeface="Arial" panose="020B0604020202020204" pitchFamily="34" charset="0"/>
                          <a:ea typeface="Calibri" panose="020F0502020204030204" pitchFamily="34" charset="0"/>
                          <a:cs typeface="Arial" panose="020B0604020202020204" pitchFamily="34" charset="0"/>
                        </a:rPr>
                        <a:t>yatakan</a:t>
                      </a:r>
                      <a:r>
                        <a:rPr lang="en-MY" sz="1800" dirty="0">
                          <a:latin typeface="Arial" panose="020B0604020202020204" pitchFamily="34" charset="0"/>
                          <a:ea typeface="Calibri" panose="020F0502020204030204" pitchFamily="34" charset="0"/>
                          <a:cs typeface="Arial" panose="020B0604020202020204" pitchFamily="34" charset="0"/>
                        </a:rPr>
                        <a:t> model </a:t>
                      </a:r>
                      <a:r>
                        <a:rPr lang="en-MY" sz="1800" dirty="0" err="1">
                          <a:latin typeface="Arial" panose="020B0604020202020204" pitchFamily="34" charset="0"/>
                          <a:ea typeface="Calibri" panose="020F0502020204030204" pitchFamily="34" charset="0"/>
                          <a:cs typeface="Arial" panose="020B0604020202020204" pitchFamily="34" charset="0"/>
                        </a:rPr>
                        <a:t>pelaksanaan</a:t>
                      </a:r>
                      <a:r>
                        <a:rPr lang="en-MY" sz="1800" dirty="0">
                          <a:latin typeface="Arial" panose="020B0604020202020204" pitchFamily="34" charset="0"/>
                          <a:ea typeface="Calibri" panose="020F0502020204030204" pitchFamily="34" charset="0"/>
                          <a:cs typeface="Arial" panose="020B0604020202020204" pitchFamily="34" charset="0"/>
                        </a:rPr>
                        <a:t> </a:t>
                      </a:r>
                      <a:r>
                        <a:rPr lang="en-MY" sz="1800" dirty="0" err="1">
                          <a:latin typeface="Arial" panose="020B0604020202020204" pitchFamily="34" charset="0"/>
                          <a:ea typeface="Calibri" panose="020F0502020204030204" pitchFamily="34" charset="0"/>
                          <a:cs typeface="Arial" panose="020B0604020202020204" pitchFamily="34" charset="0"/>
                        </a:rPr>
                        <a:t>pengkomputeran</a:t>
                      </a:r>
                      <a:r>
                        <a:rPr lang="en-MY" sz="1800" dirty="0">
                          <a:latin typeface="Arial" panose="020B0604020202020204" pitchFamily="34" charset="0"/>
                          <a:ea typeface="Calibri" panose="020F0502020204030204" pitchFamily="34" charset="0"/>
                          <a:cs typeface="Arial" panose="020B0604020202020204" pitchFamily="34" charset="0"/>
                        </a:rPr>
                        <a:t> </a:t>
                      </a:r>
                      <a:r>
                        <a:rPr lang="en-MY" sz="1800" dirty="0" err="1">
                          <a:latin typeface="Arial" panose="020B0604020202020204" pitchFamily="34" charset="0"/>
                          <a:ea typeface="Calibri" panose="020F0502020204030204" pitchFamily="34" charset="0"/>
                          <a:cs typeface="Arial" panose="020B0604020202020204" pitchFamily="34" charset="0"/>
                        </a:rPr>
                        <a:t>awan</a:t>
                      </a:r>
                      <a:r>
                        <a:rPr lang="en-MY" sz="1800" dirty="0">
                          <a:latin typeface="Arial" panose="020B0604020202020204" pitchFamily="34" charset="0"/>
                          <a:ea typeface="Calibri" panose="020F0502020204030204" pitchFamily="34" charset="0"/>
                          <a:cs typeface="Arial" panose="020B0604020202020204" pitchFamily="34" charset="0"/>
                        </a:rPr>
                        <a:t> yang </a:t>
                      </a:r>
                      <a:r>
                        <a:rPr lang="en-MY" sz="1800" dirty="0" err="1">
                          <a:latin typeface="Arial" panose="020B0604020202020204" pitchFamily="34" charset="0"/>
                          <a:ea typeface="Calibri" panose="020F0502020204030204" pitchFamily="34" charset="0"/>
                          <a:cs typeface="Arial" panose="020B0604020202020204" pitchFamily="34" charset="0"/>
                        </a:rPr>
                        <a:t>dipilih</a:t>
                      </a:r>
                      <a:r>
                        <a:rPr lang="en-MY" sz="1800" dirty="0">
                          <a:latin typeface="Arial" panose="020B0604020202020204" pitchFamily="34" charset="0"/>
                          <a:ea typeface="Calibri" panose="020F0502020204030204" pitchFamily="34" charset="0"/>
                          <a:cs typeface="Arial" panose="020B0604020202020204" pitchFamily="34" charset="0"/>
                        </a:rPr>
                        <a:t>/</a:t>
                      </a:r>
                      <a:r>
                        <a:rPr lang="en-MY" sz="1800" dirty="0" err="1">
                          <a:latin typeface="Arial" panose="020B0604020202020204" pitchFamily="34" charset="0"/>
                          <a:ea typeface="Calibri" panose="020F0502020204030204" pitchFamily="34" charset="0"/>
                          <a:cs typeface="Arial" panose="020B0604020202020204" pitchFamily="34" charset="0"/>
                        </a:rPr>
                        <a:t>dicadangkan</a:t>
                      </a:r>
                      <a:r>
                        <a:rPr lang="en-MY" sz="1800" dirty="0">
                          <a:latin typeface="Arial" panose="020B0604020202020204" pitchFamily="34" charset="0"/>
                          <a:ea typeface="Calibri" panose="020F0502020204030204" pitchFamily="34" charset="0"/>
                          <a:cs typeface="Arial" panose="020B0604020202020204" pitchFamily="34" charset="0"/>
                        </a:rPr>
                        <a:t>:</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1" dirty="0" err="1">
                          <a:latin typeface="Arial" panose="020B0604020202020204" pitchFamily="34" charset="0"/>
                          <a:cs typeface="Arial" panose="020B0604020202020204" pitchFamily="34" charset="0"/>
                        </a:rPr>
                        <a:t>Jenis</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permohonan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khidmat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nasihat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untuk</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ulasan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penilaian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risiko</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Sila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pilih</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satu</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sahaja</a:t>
                      </a:r>
                      <a:r>
                        <a:rPr lang="en-MY" sz="1800" dirty="0">
                          <a:latin typeface="Arial" panose="020B0604020202020204" pitchFamily="34" charset="0"/>
                          <a:cs typeface="Arial" panose="020B0604020202020204" pitchFamily="34" charset="0"/>
                        </a:rPr>
                        <a:t>)</a:t>
                      </a:r>
                    </a:p>
                    <a:p>
                      <a:endParaRPr lang="en-MY" dirty="0"/>
                    </a:p>
                  </a:txBody>
                  <a:tcPr/>
                </a:tc>
                <a:extLst>
                  <a:ext uri="{0D108BD9-81ED-4DB2-BD59-A6C34878D82A}">
                    <a16:rowId xmlns:a16="http://schemas.microsoft.com/office/drawing/2014/main" val="417032710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Public</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5835670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Private</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71879948"/>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Hybrid</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37520501"/>
                  </a:ext>
                </a:extLst>
              </a:tr>
              <a:tr h="370840">
                <a:tc gridSpan="2">
                  <a:txBody>
                    <a:bodyPr/>
                    <a:lstStyle/>
                    <a:p>
                      <a:endParaRPr lang="en-MY" b="0" dirty="0">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tc>
                <a:extLst>
                  <a:ext uri="{0D108BD9-81ED-4DB2-BD59-A6C34878D82A}">
                    <a16:rowId xmlns:a16="http://schemas.microsoft.com/office/drawing/2014/main" val="1094910467"/>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2. </a:t>
                      </a:r>
                      <a:r>
                        <a:rPr lang="en-MY" sz="1800" b="0" dirty="0" err="1">
                          <a:latin typeface="Arial" panose="020B0604020202020204" pitchFamily="34" charset="0"/>
                          <a:cs typeface="Arial" panose="020B0604020202020204" pitchFamily="34" charset="0"/>
                        </a:rPr>
                        <a:t>Lokaliti</a:t>
                      </a:r>
                      <a:r>
                        <a:rPr lang="en-MY" sz="1800" b="0" dirty="0">
                          <a:latin typeface="Arial" panose="020B0604020202020204" pitchFamily="34" charset="0"/>
                          <a:cs typeface="Arial" panose="020B0604020202020204" pitchFamily="34" charset="0"/>
                        </a:rPr>
                        <a:t> Server</a:t>
                      </a: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err="1">
                          <a:latin typeface="Arial" panose="020B0604020202020204" pitchFamily="34" charset="0"/>
                          <a:cs typeface="Arial" panose="020B0604020202020204" pitchFamily="34" charset="0"/>
                        </a:rPr>
                        <a:t>Tujuan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permohonan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khidmat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nasihat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penilaian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risiko</a:t>
                      </a:r>
                      <a:r>
                        <a:rPr lang="en-MY" sz="1800" b="0" dirty="0">
                          <a:latin typeface="Arial" panose="020B0604020202020204" pitchFamily="34" charset="0"/>
                          <a:cs typeface="Arial" panose="020B0604020202020204" pitchFamily="34" charset="0"/>
                        </a:rPr>
                        <a:t>:</a:t>
                      </a:r>
                    </a:p>
                    <a:p>
                      <a:endParaRPr lang="en-MY" b="0" dirty="0"/>
                    </a:p>
                  </a:txBody>
                  <a:tcPr/>
                </a:tc>
                <a:extLst>
                  <a:ext uri="{0D108BD9-81ED-4DB2-BD59-A6C34878D82A}">
                    <a16:rowId xmlns:a16="http://schemas.microsoft.com/office/drawing/2014/main" val="127144361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err="1">
                          <a:latin typeface="Arial" panose="020B0604020202020204" pitchFamily="34" charset="0"/>
                          <a:cs typeface="Arial" panose="020B0604020202020204" pitchFamily="34" charset="0"/>
                        </a:rPr>
                        <a:t>Dalam</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Premis</a:t>
                      </a:r>
                      <a:endParaRPr lang="en-MY"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4118802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err="1">
                          <a:latin typeface="Arial" panose="020B0604020202020204" pitchFamily="34" charset="0"/>
                          <a:cs typeface="Arial" panose="020B0604020202020204" pitchFamily="34" charset="0"/>
                        </a:rPr>
                        <a:t>Luar</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Premis</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67275815"/>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err="1">
                          <a:latin typeface="Arial" panose="020B0604020202020204" pitchFamily="34" charset="0"/>
                          <a:cs typeface="Arial" panose="020B0604020202020204" pitchFamily="34" charset="0"/>
                        </a:rPr>
                        <a:t>Dalam</a:t>
                      </a:r>
                      <a:r>
                        <a:rPr lang="en-US" sz="1800" dirty="0">
                          <a:latin typeface="Arial" panose="020B0604020202020204" pitchFamily="34" charset="0"/>
                          <a:cs typeface="Arial" panose="020B0604020202020204" pitchFamily="34" charset="0"/>
                        </a:rPr>
                        <a:t> dan </a:t>
                      </a:r>
                      <a:r>
                        <a:rPr lang="en-US" sz="1800" dirty="0" err="1">
                          <a:latin typeface="Arial" panose="020B0604020202020204" pitchFamily="34" charset="0"/>
                          <a:cs typeface="Arial" panose="020B0604020202020204" pitchFamily="34" charset="0"/>
                        </a:rPr>
                        <a:t>Luar</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Premis</a:t>
                      </a:r>
                      <a:endParaRPr lang="en-US"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8971450"/>
                  </a:ext>
                </a:extLst>
              </a:tr>
              <a:tr h="370840">
                <a:tc gridSpan="2">
                  <a:txBody>
                    <a:bodyPr/>
                    <a:lstStyle/>
                    <a:p>
                      <a:endParaRPr lang="en-MY" b="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14089823"/>
                  </a:ext>
                </a:extLst>
              </a:tr>
              <a:tr h="341198">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3. </a:t>
                      </a:r>
                      <a:r>
                        <a:rPr lang="en-MY" sz="1800" b="0" dirty="0" err="1">
                          <a:latin typeface="Arial" panose="020B0604020202020204" pitchFamily="34" charset="0"/>
                          <a:cs typeface="Arial" panose="020B0604020202020204" pitchFamily="34" charset="0"/>
                        </a:rPr>
                        <a:t>Residensi</a:t>
                      </a:r>
                      <a:r>
                        <a:rPr lang="en-MY" sz="1800" b="0" dirty="0">
                          <a:latin typeface="Arial" panose="020B0604020202020204" pitchFamily="34" charset="0"/>
                          <a:cs typeface="Arial" panose="020B0604020202020204" pitchFamily="34" charset="0"/>
                        </a:rPr>
                        <a:t> Data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err="1">
                          <a:latin typeface="Arial" panose="020B0604020202020204" pitchFamily="34" charset="0"/>
                          <a:cs typeface="Arial" panose="020B0604020202020204" pitchFamily="34" charset="0"/>
                        </a:rPr>
                        <a:t>Tujuan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permohonan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khidmat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nasihat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penilaian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risiko</a:t>
                      </a:r>
                      <a:r>
                        <a:rPr lang="en-MY" sz="1800" b="0" dirty="0">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09261111"/>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err="1">
                          <a:latin typeface="Arial" panose="020B0604020202020204" pitchFamily="34" charset="0"/>
                          <a:cs typeface="Arial" panose="020B0604020202020204" pitchFamily="34" charset="0"/>
                        </a:rPr>
                        <a:t>Dalam</a:t>
                      </a:r>
                      <a:r>
                        <a:rPr lang="en-MY" sz="1800" dirty="0">
                          <a:latin typeface="Arial" panose="020B0604020202020204" pitchFamily="34" charset="0"/>
                          <a:cs typeface="Arial" panose="020B0604020202020204" pitchFamily="34" charset="0"/>
                        </a:rPr>
                        <a:t> Negara</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16221561"/>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err="1">
                          <a:latin typeface="Arial" panose="020B0604020202020204" pitchFamily="34" charset="0"/>
                          <a:cs typeface="Arial" panose="020B0604020202020204" pitchFamily="34" charset="0"/>
                        </a:rPr>
                        <a:t>Luar</a:t>
                      </a:r>
                      <a:r>
                        <a:rPr lang="en-MY" sz="1800" dirty="0">
                          <a:latin typeface="Arial" panose="020B0604020202020204" pitchFamily="34" charset="0"/>
                          <a:cs typeface="Arial" panose="020B0604020202020204" pitchFamily="34" charset="0"/>
                        </a:rPr>
                        <a:t> Negara</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890313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err="1">
                          <a:latin typeface="Arial" panose="020B0604020202020204" pitchFamily="34" charset="0"/>
                          <a:cs typeface="Arial" panose="020B0604020202020204" pitchFamily="34" charset="0"/>
                        </a:rPr>
                        <a:t>Dalam</a:t>
                      </a:r>
                      <a:r>
                        <a:rPr lang="en-US" sz="1800" dirty="0">
                          <a:latin typeface="Arial" panose="020B0604020202020204" pitchFamily="34" charset="0"/>
                          <a:cs typeface="Arial" panose="020B0604020202020204" pitchFamily="34" charset="0"/>
                        </a:rPr>
                        <a:t> dan </a:t>
                      </a:r>
                      <a:r>
                        <a:rPr lang="en-US" sz="1800" dirty="0" err="1">
                          <a:latin typeface="Arial" panose="020B0604020202020204" pitchFamily="34" charset="0"/>
                          <a:cs typeface="Arial" panose="020B0604020202020204" pitchFamily="34" charset="0"/>
                        </a:rPr>
                        <a:t>Luar</a:t>
                      </a:r>
                      <a:r>
                        <a:rPr lang="en-US" sz="1800" dirty="0">
                          <a:latin typeface="Arial" panose="020B0604020202020204" pitchFamily="34" charset="0"/>
                          <a:cs typeface="Arial" panose="020B0604020202020204" pitchFamily="34" charset="0"/>
                        </a:rPr>
                        <a:t> </a:t>
                      </a:r>
                      <a:r>
                        <a:rPr lang="en-MY" sz="1800" dirty="0">
                          <a:latin typeface="Arial" panose="020B0604020202020204" pitchFamily="34" charset="0"/>
                          <a:cs typeface="Arial" panose="020B0604020202020204" pitchFamily="34" charset="0"/>
                        </a:rPr>
                        <a:t>Negara</a:t>
                      </a:r>
                      <a:endParaRPr lang="en-US"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30636214"/>
                  </a:ext>
                </a:extLst>
              </a:tr>
            </a:tbl>
          </a:graphicData>
        </a:graphic>
      </p:graphicFrame>
      <p:sp>
        <p:nvSpPr>
          <p:cNvPr id="8" name="Title 1">
            <a:extLst>
              <a:ext uri="{FF2B5EF4-FFF2-40B4-BE49-F238E27FC236}">
                <a16:creationId xmlns:a16="http://schemas.microsoft.com/office/drawing/2014/main" id="{0565AD9C-4B87-4EA2-A2E8-C171747A3E86}"/>
              </a:ext>
            </a:extLst>
          </p:cNvPr>
          <p:cNvSpPr txBox="1">
            <a:spLocks/>
          </p:cNvSpPr>
          <p:nvPr/>
        </p:nvSpPr>
        <p:spPr>
          <a:xfrm>
            <a:off x="0" y="0"/>
            <a:ext cx="12192000" cy="833119"/>
          </a:xfrm>
          <a:prstGeom prst="rect">
            <a:avLst/>
          </a:prstGeom>
          <a:solidFill>
            <a:schemeClr val="accent1">
              <a:lumMod val="40000"/>
              <a:lumOff val="60000"/>
            </a:schemeClr>
          </a:solidFill>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a:solidFill>
                  <a:srgbClr val="000000"/>
                </a:solidFill>
                <a:latin typeface="Arial"/>
                <a:cs typeface="Arial"/>
              </a:rPr>
              <a:t>MODEL PELAKSANAAN PENGKOMPUTERAN AWAN</a:t>
            </a:r>
            <a:br>
              <a:rPr lang="en-MY" sz="2800">
                <a:solidFill>
                  <a:srgbClr val="000000"/>
                </a:solidFill>
                <a:latin typeface="Arial"/>
                <a:cs typeface="Arial"/>
              </a:rPr>
            </a:br>
            <a:r>
              <a:rPr lang="en-MY" sz="1400">
                <a:solidFill>
                  <a:srgbClr val="000000"/>
                </a:solidFill>
                <a:latin typeface="Arial"/>
                <a:cs typeface="Arial"/>
              </a:rPr>
              <a:t>(Jika Ada Dilaksanakan/Bekaitan Sahaja)</a:t>
            </a:r>
            <a:endParaRPr lang="en-MY" sz="1400" dirty="0">
              <a:solidFill>
                <a:srgbClr val="000000"/>
              </a:solidFill>
              <a:latin typeface="Arial"/>
              <a:cs typeface="Arial"/>
            </a:endParaRPr>
          </a:p>
        </p:txBody>
      </p:sp>
      <p:pic>
        <p:nvPicPr>
          <p:cNvPr id="5" name="Picture 4">
            <a:extLst>
              <a:ext uri="{FF2B5EF4-FFF2-40B4-BE49-F238E27FC236}">
                <a16:creationId xmlns:a16="http://schemas.microsoft.com/office/drawing/2014/main" id="{037A0BB1-F842-4FAA-9673-B7D2955A3D45}"/>
              </a:ext>
            </a:extLst>
          </p:cNvPr>
          <p:cNvPicPr>
            <a:picLocks noChangeAspect="1"/>
          </p:cNvPicPr>
          <p:nvPr/>
        </p:nvPicPr>
        <p:blipFill rotWithShape="1">
          <a:blip r:embed="rId2"/>
          <a:srcRect t="10307"/>
          <a:stretch/>
        </p:blipFill>
        <p:spPr bwMode="auto">
          <a:xfrm>
            <a:off x="5812403" y="1748192"/>
            <a:ext cx="5876059" cy="4082284"/>
          </a:xfrm>
          <a:prstGeom prst="rect">
            <a:avLst/>
          </a:prstGeom>
          <a:ln w="3175">
            <a:solidFill>
              <a:schemeClr val="tx1"/>
            </a:solidFill>
          </a:ln>
        </p:spPr>
      </p:pic>
      <p:sp>
        <p:nvSpPr>
          <p:cNvPr id="9" name="Rectangle: Rounded Corners 8">
            <a:extLst>
              <a:ext uri="{FF2B5EF4-FFF2-40B4-BE49-F238E27FC236}">
                <a16:creationId xmlns:a16="http://schemas.microsoft.com/office/drawing/2014/main" id="{F95DB461-E895-47E0-9DF0-24686CD3EDAA}"/>
              </a:ext>
            </a:extLst>
          </p:cNvPr>
          <p:cNvSpPr/>
          <p:nvPr/>
        </p:nvSpPr>
        <p:spPr bwMode="auto">
          <a:xfrm>
            <a:off x="7688214" y="5973905"/>
            <a:ext cx="545432" cy="353923"/>
          </a:xfrm>
          <a:prstGeom prst="roundRect">
            <a:avLst/>
          </a:prstGeom>
          <a:solidFill>
            <a:srgbClr val="0DC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100"/>
          </a:p>
        </p:txBody>
      </p:sp>
      <p:sp>
        <p:nvSpPr>
          <p:cNvPr id="10" name="Rectangle: Rounded Corners 9">
            <a:extLst>
              <a:ext uri="{FF2B5EF4-FFF2-40B4-BE49-F238E27FC236}">
                <a16:creationId xmlns:a16="http://schemas.microsoft.com/office/drawing/2014/main" id="{F13F5A98-10A5-4524-84F1-C223E37696E6}"/>
              </a:ext>
            </a:extLst>
          </p:cNvPr>
          <p:cNvSpPr/>
          <p:nvPr/>
        </p:nvSpPr>
        <p:spPr bwMode="auto">
          <a:xfrm>
            <a:off x="7696165" y="6369651"/>
            <a:ext cx="545432" cy="353923"/>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100"/>
          </a:p>
        </p:txBody>
      </p:sp>
      <p:sp>
        <p:nvSpPr>
          <p:cNvPr id="11" name="Rectangle: Rounded Corners 10">
            <a:extLst>
              <a:ext uri="{FF2B5EF4-FFF2-40B4-BE49-F238E27FC236}">
                <a16:creationId xmlns:a16="http://schemas.microsoft.com/office/drawing/2014/main" id="{7AB16713-D0D2-4860-B87C-541BCE212841}"/>
              </a:ext>
            </a:extLst>
          </p:cNvPr>
          <p:cNvSpPr/>
          <p:nvPr/>
        </p:nvSpPr>
        <p:spPr bwMode="auto">
          <a:xfrm>
            <a:off x="8262794" y="5973905"/>
            <a:ext cx="2366712" cy="3539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MY" sz="1100" dirty="0" err="1">
                <a:ln w="0"/>
                <a:solidFill>
                  <a:schemeClr val="tx1"/>
                </a:solidFill>
                <a:effectLst>
                  <a:outerShdw blurRad="38100" dist="19050" dir="2700000" algn="tl" rotWithShape="0">
                    <a:schemeClr val="dk1">
                      <a:alpha val="40000"/>
                    </a:schemeClr>
                  </a:outerShdw>
                </a:effectLst>
              </a:rPr>
              <a:t>Diuruskan</a:t>
            </a:r>
            <a:r>
              <a:rPr lang="en-MY" sz="1100" dirty="0">
                <a:ln w="0"/>
                <a:solidFill>
                  <a:schemeClr val="tx1"/>
                </a:solidFill>
                <a:effectLst>
                  <a:outerShdw blurRad="38100" dist="19050" dir="2700000" algn="tl" rotWithShape="0">
                    <a:schemeClr val="dk1">
                      <a:alpha val="40000"/>
                    </a:schemeClr>
                  </a:outerShdw>
                </a:effectLst>
              </a:rPr>
              <a:t> oleh </a:t>
            </a:r>
            <a:r>
              <a:rPr lang="en-MY" sz="1100" dirty="0" err="1">
                <a:ln w="0"/>
                <a:solidFill>
                  <a:schemeClr val="tx1"/>
                </a:solidFill>
                <a:effectLst>
                  <a:outerShdw blurRad="38100" dist="19050" dir="2700000" algn="tl" rotWithShape="0">
                    <a:schemeClr val="dk1">
                      <a:alpha val="40000"/>
                    </a:schemeClr>
                  </a:outerShdw>
                </a:effectLst>
              </a:rPr>
              <a:t>Agensi</a:t>
            </a:r>
            <a:r>
              <a:rPr lang="en-MY" sz="1100" dirty="0">
                <a:ln w="0"/>
                <a:solidFill>
                  <a:schemeClr val="tx1"/>
                </a:solidFill>
                <a:effectLst>
                  <a:outerShdw blurRad="38100" dist="19050" dir="2700000" algn="tl" rotWithShape="0">
                    <a:schemeClr val="dk1">
                      <a:alpha val="40000"/>
                    </a:schemeClr>
                  </a:outerShdw>
                </a:effectLst>
              </a:rPr>
              <a:t> </a:t>
            </a:r>
          </a:p>
        </p:txBody>
      </p:sp>
      <p:sp>
        <p:nvSpPr>
          <p:cNvPr id="12" name="Rectangle: Rounded Corners 11">
            <a:extLst>
              <a:ext uri="{FF2B5EF4-FFF2-40B4-BE49-F238E27FC236}">
                <a16:creationId xmlns:a16="http://schemas.microsoft.com/office/drawing/2014/main" id="{CF0CD859-3D2B-4507-BED1-F187ACAB0974}"/>
              </a:ext>
            </a:extLst>
          </p:cNvPr>
          <p:cNvSpPr/>
          <p:nvPr/>
        </p:nvSpPr>
        <p:spPr bwMode="auto">
          <a:xfrm>
            <a:off x="8241597" y="6367036"/>
            <a:ext cx="2366712" cy="3539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MY" sz="1100" dirty="0">
                <a:ln w="0"/>
                <a:solidFill>
                  <a:schemeClr val="tx1"/>
                </a:solidFill>
                <a:effectLst>
                  <a:outerShdw blurRad="38100" dist="19050" dir="2700000" algn="tl" rotWithShape="0">
                    <a:schemeClr val="dk1">
                      <a:alpha val="40000"/>
                    </a:schemeClr>
                  </a:outerShdw>
                </a:effectLst>
              </a:rPr>
              <a:t> </a:t>
            </a:r>
            <a:r>
              <a:rPr lang="en-MY" sz="1100" dirty="0" err="1">
                <a:ln w="0"/>
                <a:solidFill>
                  <a:schemeClr val="tx1"/>
                </a:solidFill>
                <a:effectLst>
                  <a:outerShdw blurRad="38100" dist="19050" dir="2700000" algn="tl" rotWithShape="0">
                    <a:schemeClr val="dk1">
                      <a:alpha val="40000"/>
                    </a:schemeClr>
                  </a:outerShdw>
                </a:effectLst>
              </a:rPr>
              <a:t>Diuruskan</a:t>
            </a:r>
            <a:r>
              <a:rPr lang="en-MY" sz="1100" dirty="0">
                <a:ln w="0"/>
                <a:solidFill>
                  <a:schemeClr val="tx1"/>
                </a:solidFill>
                <a:effectLst>
                  <a:outerShdw blurRad="38100" dist="19050" dir="2700000" algn="tl" rotWithShape="0">
                    <a:schemeClr val="dk1">
                      <a:alpha val="40000"/>
                    </a:schemeClr>
                  </a:outerShdw>
                </a:effectLst>
              </a:rPr>
              <a:t> oleh Cloud Provider </a:t>
            </a:r>
          </a:p>
        </p:txBody>
      </p:sp>
    </p:spTree>
    <p:extLst>
      <p:ext uri="{BB962C8B-B14F-4D97-AF65-F5344CB8AC3E}">
        <p14:creationId xmlns:p14="http://schemas.microsoft.com/office/powerpoint/2010/main" val="8456403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0"/>
            <a:ext cx="12192000" cy="411479"/>
          </a:xfrm>
          <a:solidFill>
            <a:schemeClr val="accent1">
              <a:lumMod val="40000"/>
              <a:lumOff val="60000"/>
            </a:schemeClr>
          </a:solidFill>
        </p:spPr>
        <p:txBody>
          <a:bodyPr>
            <a:normAutofit fontScale="90000"/>
          </a:bodyPr>
          <a:lstStyle/>
          <a:p>
            <a:r>
              <a:rPr lang="en-MY" sz="2800" dirty="0">
                <a:solidFill>
                  <a:srgbClr val="000000"/>
                </a:solidFill>
                <a:latin typeface="Arial"/>
                <a:cs typeface="Arial"/>
              </a:rPr>
              <a:t>CIRI-CIRI KESELAMATAN</a:t>
            </a:r>
          </a:p>
        </p:txBody>
      </p:sp>
      <p:sp>
        <p:nvSpPr>
          <p:cNvPr id="64" name="TextBox 63">
            <a:extLst>
              <a:ext uri="{FF2B5EF4-FFF2-40B4-BE49-F238E27FC236}">
                <a16:creationId xmlns:a16="http://schemas.microsoft.com/office/drawing/2014/main" id="{0CE62730-224B-4CF7-AE83-E3EED0CF5DF4}"/>
              </a:ext>
            </a:extLst>
          </p:cNvPr>
          <p:cNvSpPr txBox="1"/>
          <p:nvPr/>
        </p:nvSpPr>
        <p:spPr>
          <a:xfrm>
            <a:off x="20610" y="505837"/>
            <a:ext cx="8189367" cy="307777"/>
          </a:xfrm>
          <a:prstGeom prst="rect">
            <a:avLst/>
          </a:prstGeom>
          <a:noFill/>
        </p:spPr>
        <p:txBody>
          <a:bodyPr wrap="square">
            <a:spAutoFit/>
          </a:bodyPr>
          <a:lstStyle/>
          <a:p>
            <a:r>
              <a:rPr lang="en-US" sz="1400" b="1" dirty="0">
                <a:solidFill>
                  <a:srgbClr val="FF0000"/>
                </a:solidFill>
                <a:latin typeface="Arial" panose="020B0604020202020204" pitchFamily="34" charset="0"/>
                <a:cs typeface="Arial" panose="020B0604020202020204" pitchFamily="34" charset="0"/>
              </a:rPr>
              <a:t>**</a:t>
            </a:r>
            <a:r>
              <a:rPr lang="en-US" sz="1400" b="1" dirty="0" err="1">
                <a:solidFill>
                  <a:srgbClr val="FF0000"/>
                </a:solidFill>
                <a:latin typeface="Arial" panose="020B0604020202020204" pitchFamily="34" charset="0"/>
                <a:cs typeface="Arial" panose="020B0604020202020204" pitchFamily="34" charset="0"/>
              </a:rPr>
              <a:t>Wajib</a:t>
            </a:r>
            <a:r>
              <a:rPr lang="en-US" sz="1400" b="1" dirty="0">
                <a:solidFill>
                  <a:srgbClr val="FF0000"/>
                </a:solidFill>
                <a:latin typeface="Arial" panose="020B0604020202020204" pitchFamily="34" charset="0"/>
                <a:cs typeface="Arial" panose="020B0604020202020204" pitchFamily="34" charset="0"/>
              </a:rPr>
              <a:t> </a:t>
            </a:r>
            <a:r>
              <a:rPr lang="en-US" sz="1400" b="1" dirty="0" err="1">
                <a:solidFill>
                  <a:srgbClr val="FF0000"/>
                </a:solidFill>
                <a:latin typeface="Arial" panose="020B0604020202020204" pitchFamily="34" charset="0"/>
                <a:cs typeface="Arial" panose="020B0604020202020204" pitchFamily="34" charset="0"/>
              </a:rPr>
              <a:t>diisi</a:t>
            </a:r>
            <a:r>
              <a:rPr lang="en-US" sz="1400" b="1" dirty="0">
                <a:solidFill>
                  <a:srgbClr val="FF0000"/>
                </a:solidFill>
                <a:latin typeface="Arial" panose="020B0604020202020204" pitchFamily="34" charset="0"/>
                <a:cs typeface="Arial" panose="020B0604020202020204" pitchFamily="34" charset="0"/>
              </a:rPr>
              <a:t> </a:t>
            </a:r>
            <a:r>
              <a:rPr lang="en-US" sz="1400" b="1" dirty="0" err="1">
                <a:solidFill>
                  <a:srgbClr val="FF0000"/>
                </a:solidFill>
                <a:latin typeface="Arial" panose="020B0604020202020204" pitchFamily="34" charset="0"/>
                <a:cs typeface="Arial" panose="020B0604020202020204" pitchFamily="34" charset="0"/>
              </a:rPr>
              <a:t>samada</a:t>
            </a:r>
            <a:r>
              <a:rPr lang="en-US" sz="1400" b="1" dirty="0">
                <a:solidFill>
                  <a:srgbClr val="FF0000"/>
                </a:solidFill>
                <a:latin typeface="Arial" panose="020B0604020202020204" pitchFamily="34" charset="0"/>
                <a:cs typeface="Arial" panose="020B0604020202020204" pitchFamily="34" charset="0"/>
              </a:rPr>
              <a:t> </a:t>
            </a:r>
            <a:r>
              <a:rPr lang="en-US" sz="1400" b="1" dirty="0" err="1">
                <a:solidFill>
                  <a:srgbClr val="FF0000"/>
                </a:solidFill>
                <a:latin typeface="Arial" panose="020B0604020202020204" pitchFamily="34" charset="0"/>
                <a:cs typeface="Arial" panose="020B0604020202020204" pitchFamily="34" charset="0"/>
              </a:rPr>
              <a:t>ciri-ciri</a:t>
            </a:r>
            <a:r>
              <a:rPr lang="en-US" sz="1400" b="1" dirty="0">
                <a:solidFill>
                  <a:srgbClr val="FF0000"/>
                </a:solidFill>
                <a:latin typeface="Arial" panose="020B0604020202020204" pitchFamily="34" charset="0"/>
                <a:cs typeface="Arial" panose="020B0604020202020204" pitchFamily="34" charset="0"/>
              </a:rPr>
              <a:t> </a:t>
            </a:r>
            <a:r>
              <a:rPr lang="en-US" sz="1400" b="1" dirty="0" err="1">
                <a:solidFill>
                  <a:srgbClr val="FF0000"/>
                </a:solidFill>
                <a:latin typeface="Arial" panose="020B0604020202020204" pitchFamily="34" charset="0"/>
                <a:cs typeface="Arial" panose="020B0604020202020204" pitchFamily="34" charset="0"/>
              </a:rPr>
              <a:t>keselamatan</a:t>
            </a:r>
            <a:r>
              <a:rPr lang="en-US" sz="1400" b="1" dirty="0">
                <a:solidFill>
                  <a:srgbClr val="FF0000"/>
                </a:solidFill>
                <a:latin typeface="Arial" panose="020B0604020202020204" pitchFamily="34" charset="0"/>
                <a:cs typeface="Arial" panose="020B0604020202020204" pitchFamily="34" charset="0"/>
              </a:rPr>
              <a:t> </a:t>
            </a:r>
            <a:r>
              <a:rPr lang="en-US" sz="1400" b="1" dirty="0" err="1">
                <a:solidFill>
                  <a:srgbClr val="FF0000"/>
                </a:solidFill>
                <a:latin typeface="Arial" panose="020B0604020202020204" pitchFamily="34" charset="0"/>
                <a:cs typeface="Arial" panose="020B0604020202020204" pitchFamily="34" charset="0"/>
              </a:rPr>
              <a:t>telahpun</a:t>
            </a:r>
            <a:r>
              <a:rPr lang="en-US" sz="1400" b="1" dirty="0">
                <a:solidFill>
                  <a:srgbClr val="FF0000"/>
                </a:solidFill>
                <a:latin typeface="Arial" panose="020B0604020202020204" pitchFamily="34" charset="0"/>
                <a:cs typeface="Arial" panose="020B0604020202020204" pitchFamily="34" charset="0"/>
              </a:rPr>
              <a:t> </a:t>
            </a:r>
            <a:r>
              <a:rPr lang="en-US" sz="1400" b="1" dirty="0" err="1">
                <a:solidFill>
                  <a:srgbClr val="FF0000"/>
                </a:solidFill>
                <a:latin typeface="Arial" panose="020B0604020202020204" pitchFamily="34" charset="0"/>
                <a:cs typeface="Arial" panose="020B0604020202020204" pitchFamily="34" charset="0"/>
              </a:rPr>
              <a:t>ada</a:t>
            </a:r>
            <a:r>
              <a:rPr lang="en-US" sz="1400" b="1" dirty="0">
                <a:solidFill>
                  <a:srgbClr val="FF0000"/>
                </a:solidFill>
                <a:latin typeface="Arial" panose="020B0604020202020204" pitchFamily="34" charset="0"/>
                <a:cs typeface="Arial" panose="020B0604020202020204" pitchFamily="34" charset="0"/>
              </a:rPr>
              <a:t> </a:t>
            </a:r>
            <a:r>
              <a:rPr lang="en-US" sz="1400" b="1" dirty="0" err="1">
                <a:solidFill>
                  <a:srgbClr val="FF0000"/>
                </a:solidFill>
                <a:latin typeface="Arial" panose="020B0604020202020204" pitchFamily="34" charset="0"/>
                <a:cs typeface="Arial" panose="020B0604020202020204" pitchFamily="34" charset="0"/>
              </a:rPr>
              <a:t>ataupun</a:t>
            </a:r>
            <a:r>
              <a:rPr lang="en-US" sz="1400" b="1" dirty="0">
                <a:solidFill>
                  <a:srgbClr val="FF0000"/>
                </a:solidFill>
                <a:latin typeface="Arial" panose="020B0604020202020204" pitchFamily="34" charset="0"/>
                <a:cs typeface="Arial" panose="020B0604020202020204" pitchFamily="34" charset="0"/>
              </a:rPr>
              <a:t> </a:t>
            </a:r>
            <a:r>
              <a:rPr lang="en-US" sz="1400" b="1" dirty="0" err="1">
                <a:solidFill>
                  <a:srgbClr val="FF0000"/>
                </a:solidFill>
                <a:latin typeface="Arial" panose="020B0604020202020204" pitchFamily="34" charset="0"/>
                <a:cs typeface="Arial" panose="020B0604020202020204" pitchFamily="34" charset="0"/>
              </a:rPr>
              <a:t>baru</a:t>
            </a:r>
            <a:r>
              <a:rPr lang="en-US" sz="1400" b="1" dirty="0">
                <a:solidFill>
                  <a:srgbClr val="FF0000"/>
                </a:solidFill>
                <a:latin typeface="Arial" panose="020B0604020202020204" pitchFamily="34" charset="0"/>
                <a:cs typeface="Arial" panose="020B0604020202020204" pitchFamily="34" charset="0"/>
              </a:rPr>
              <a:t> </a:t>
            </a:r>
            <a:r>
              <a:rPr lang="en-US" sz="1400" b="1" dirty="0" err="1">
                <a:solidFill>
                  <a:srgbClr val="FF0000"/>
                </a:solidFill>
                <a:latin typeface="Arial" panose="020B0604020202020204" pitchFamily="34" charset="0"/>
                <a:cs typeface="Arial" panose="020B0604020202020204" pitchFamily="34" charset="0"/>
              </a:rPr>
              <a:t>dicadangkan</a:t>
            </a:r>
            <a:endParaRPr lang="en-MY" sz="1400" b="1" dirty="0"/>
          </a:p>
        </p:txBody>
      </p:sp>
    </p:spTree>
    <p:extLst>
      <p:ext uri="{BB962C8B-B14F-4D97-AF65-F5344CB8AC3E}">
        <p14:creationId xmlns:p14="http://schemas.microsoft.com/office/powerpoint/2010/main" val="28997234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75488"/>
          </a:xfrm>
          <a:solidFill>
            <a:schemeClr val="accent1">
              <a:lumMod val="40000"/>
              <a:lumOff val="60000"/>
            </a:schemeClr>
          </a:solidFill>
        </p:spPr>
        <p:txBody>
          <a:bodyPr>
            <a:normAutofit/>
          </a:bodyPr>
          <a:lstStyle/>
          <a:p>
            <a:r>
              <a:rPr lang="en-MY" sz="2800" dirty="0">
                <a:solidFill>
                  <a:srgbClr val="000000"/>
                </a:solidFill>
                <a:latin typeface="Arial"/>
                <a:cs typeface="Arial"/>
              </a:rPr>
              <a:t>ARKITEKTUR/CIRI-CIRI KESELAMATAN RANGKAIAN (CONTOH)</a:t>
            </a:r>
          </a:p>
        </p:txBody>
      </p:sp>
      <p:graphicFrame>
        <p:nvGraphicFramePr>
          <p:cNvPr id="6" name="Table 5">
            <a:extLst>
              <a:ext uri="{FF2B5EF4-FFF2-40B4-BE49-F238E27FC236}">
                <a16:creationId xmlns:a16="http://schemas.microsoft.com/office/drawing/2014/main" id="{526E0B6C-5FE9-43C0-9A56-0671CAB418EE}"/>
              </a:ext>
            </a:extLst>
          </p:cNvPr>
          <p:cNvGraphicFramePr>
            <a:graphicFrameLocks noGrp="1"/>
          </p:cNvGraphicFramePr>
          <p:nvPr>
            <p:extLst>
              <p:ext uri="{D42A27DB-BD31-4B8C-83A1-F6EECF244321}">
                <p14:modId xmlns:p14="http://schemas.microsoft.com/office/powerpoint/2010/main" val="3279048148"/>
              </p:ext>
            </p:extLst>
          </p:nvPr>
        </p:nvGraphicFramePr>
        <p:xfrm>
          <a:off x="516836" y="644056"/>
          <a:ext cx="11259046" cy="3102348"/>
        </p:xfrm>
        <a:graphic>
          <a:graphicData uri="http://schemas.openxmlformats.org/drawingml/2006/table">
            <a:tbl>
              <a:tblPr firstRow="1" firstCol="1" bandRow="1"/>
              <a:tblGrid>
                <a:gridCol w="648738">
                  <a:extLst>
                    <a:ext uri="{9D8B030D-6E8A-4147-A177-3AD203B41FA5}">
                      <a16:colId xmlns:a16="http://schemas.microsoft.com/office/drawing/2014/main" val="3982999690"/>
                    </a:ext>
                  </a:extLst>
                </a:gridCol>
                <a:gridCol w="6128049">
                  <a:extLst>
                    <a:ext uri="{9D8B030D-6E8A-4147-A177-3AD203B41FA5}">
                      <a16:colId xmlns:a16="http://schemas.microsoft.com/office/drawing/2014/main" val="2131016661"/>
                    </a:ext>
                  </a:extLst>
                </a:gridCol>
                <a:gridCol w="4482259">
                  <a:extLst>
                    <a:ext uri="{9D8B030D-6E8A-4147-A177-3AD203B41FA5}">
                      <a16:colId xmlns:a16="http://schemas.microsoft.com/office/drawing/2014/main" val="1960961797"/>
                    </a:ext>
                  </a:extLst>
                </a:gridCol>
              </a:tblGrid>
              <a:tr h="612250">
                <a:tc>
                  <a:txBody>
                    <a:bodyPr/>
                    <a:lstStyle/>
                    <a:p>
                      <a:pPr algn="ctr">
                        <a:lnSpc>
                          <a:spcPct val="107000"/>
                        </a:lnSpc>
                        <a:spcAft>
                          <a:spcPts val="800"/>
                        </a:spcAft>
                      </a:pPr>
                      <a:r>
                        <a:rPr lang="en-MY" sz="1400" b="1">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 TEKNOLOGI/KAEDAH</a:t>
                      </a:r>
                      <a:endParaRPr lang="en-MY" sz="14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(CADANGAN TEKNOLOGI YANG AKAN DILAKSANAKAN)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62393">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latin typeface="Arial" panose="020B0604020202020204" pitchFamily="34" charset="0"/>
                          <a:ea typeface="Times New Roman" panose="02020603050405020304" pitchFamily="18" charset="0"/>
                          <a:cs typeface="Times New Roman" panose="02020603050405020304" pitchFamily="18" charset="0"/>
                        </a:rPr>
                        <a:t>Resource segregation (</a:t>
                      </a:r>
                      <a:r>
                        <a:rPr lang="en-MY" sz="1400" dirty="0" err="1">
                          <a:solidFill>
                            <a:srgbClr val="2C3242"/>
                          </a:solidFill>
                          <a:latin typeface="Arial" panose="020B0604020202020204" pitchFamily="34" charset="0"/>
                          <a:ea typeface="Times New Roman" panose="02020603050405020304" pitchFamily="18" charset="0"/>
                          <a:cs typeface="Times New Roman" panose="02020603050405020304" pitchFamily="18" charset="0"/>
                        </a:rPr>
                        <a:t>pengasingan</a:t>
                      </a:r>
                      <a:r>
                        <a:rPr lang="en-MY" sz="1400" dirty="0">
                          <a:solidFill>
                            <a:srgbClr val="2C3242"/>
                          </a:solidFill>
                          <a:latin typeface="Arial" panose="020B0604020202020204" pitchFamily="34" charset="0"/>
                          <a:ea typeface="Times New Roman" panose="02020603050405020304" pitchFamily="18" charset="0"/>
                          <a:cs typeface="Times New Roman" panose="02020603050405020304" pitchFamily="18" charset="0"/>
                        </a:rPr>
                        <a:t> </a:t>
                      </a:r>
                      <a:r>
                        <a:rPr lang="en-MY" sz="1400" dirty="0" err="1">
                          <a:solidFill>
                            <a:srgbClr val="2C3242"/>
                          </a:solidFill>
                          <a:latin typeface="Arial" panose="020B0604020202020204" pitchFamily="34" charset="0"/>
                          <a:ea typeface="Times New Roman" panose="02020603050405020304" pitchFamily="18" charset="0"/>
                          <a:cs typeface="Times New Roman" panose="02020603050405020304" pitchFamily="18" charset="0"/>
                        </a:rPr>
                        <a:t>sumber</a:t>
                      </a:r>
                      <a:r>
                        <a:rPr lang="en-MY" sz="1400" dirty="0">
                          <a:solidFill>
                            <a:srgbClr val="2C3242"/>
                          </a:solidFill>
                          <a:latin typeface="Arial" panose="020B0604020202020204" pitchFamily="34" charset="0"/>
                          <a:ea typeface="Times New Roman" panose="02020603050405020304" pitchFamily="18" charset="0"/>
                          <a:cs typeface="Times New Roman" panose="02020603050405020304" pitchFamily="18" charset="0"/>
                        </a:rPr>
                        <a:t>)</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02150">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Update patch security</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85741">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DDOS</a:t>
                      </a:r>
                      <a:r>
                        <a:rPr kumimoji="0" lang="en-MY" sz="14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Protection</a:t>
                      </a:r>
                      <a:endParaRPr lang="en-MY" sz="1400" i="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330930">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Web Application Firewall (WAF)</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179317"/>
                  </a:ext>
                </a:extLst>
              </a:tr>
              <a:tr h="308682">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Firewall</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274497"/>
                  </a:ext>
                </a:extLst>
              </a:tr>
              <a:tr h="134806">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IDS/IPS</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390425"/>
                  </a:ext>
                </a:extLst>
              </a:tr>
              <a:tr h="233478">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prstClr val="black"/>
                          </a:solidFill>
                          <a:latin typeface="Arial" panose="020B0604020202020204" pitchFamily="34" charset="0"/>
                          <a:cs typeface="Arial" panose="020B0604020202020204" pitchFamily="34" charset="0"/>
                        </a:rPr>
                        <a:t>SSL/TLS Encryption</a:t>
                      </a:r>
                      <a:endParaRPr lang="en-MY" sz="1400" kern="1200" dirty="0">
                        <a:solidFill>
                          <a:prstClr val="black"/>
                        </a:solidFill>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r h="233478">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8.</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MY" sz="1400" dirty="0">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Monitoring &amp; Incident Response (</a:t>
                      </a:r>
                      <a:r>
                        <a:rPr lang="en-MY" sz="1400" dirty="0" err="1">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pemantauan</a:t>
                      </a:r>
                      <a:r>
                        <a:rPr lang="en-MY" sz="1400" dirty="0">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 &amp; </a:t>
                      </a:r>
                      <a:r>
                        <a:rPr lang="en-MY" sz="1400" dirty="0" err="1">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tindak</a:t>
                      </a:r>
                      <a:r>
                        <a:rPr lang="en-MY" sz="1400" dirty="0">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 </a:t>
                      </a:r>
                      <a:r>
                        <a:rPr lang="en-MY" sz="1400" dirty="0" err="1">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balas</a:t>
                      </a:r>
                      <a:r>
                        <a:rPr lang="en-MY" sz="1400" dirty="0">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 </a:t>
                      </a:r>
                      <a:r>
                        <a:rPr lang="en-MY" sz="1400" dirty="0" err="1">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insiden</a:t>
                      </a:r>
                      <a:r>
                        <a:rPr lang="en-MY" sz="1400" dirty="0">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5018061"/>
                  </a:ext>
                </a:extLst>
              </a:tr>
              <a:tr h="293707">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9.</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a:t>
                      </a:r>
                      <a:r>
                        <a:rPr lang="en-MY" sz="1400" dirty="0" err="1">
                          <a:solidFill>
                            <a:srgbClr val="2C3242"/>
                          </a:solidFill>
                          <a:effectLst/>
                          <a:latin typeface="Arial" panose="020B0604020202020204" pitchFamily="34" charset="0"/>
                          <a:ea typeface="Times New Roman" panose="02020603050405020304" pitchFamily="18" charset="0"/>
                          <a:cs typeface="Arial" panose="020B0604020202020204" pitchFamily="34" charset="0"/>
                        </a:rPr>
                        <a:t>Sila</a:t>
                      </a: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r>
                        <a:rPr lang="en-MY" sz="1400" dirty="0" err="1">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a:t>
                      </a: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4262506"/>
                  </a:ext>
                </a:extLst>
              </a:tr>
            </a:tbl>
          </a:graphicData>
        </a:graphic>
      </p:graphicFrame>
    </p:spTree>
    <p:extLst>
      <p:ext uri="{BB962C8B-B14F-4D97-AF65-F5344CB8AC3E}">
        <p14:creationId xmlns:p14="http://schemas.microsoft.com/office/powerpoint/2010/main" val="3052953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75488"/>
          </a:xfrm>
          <a:solidFill>
            <a:schemeClr val="accent1">
              <a:lumMod val="40000"/>
              <a:lumOff val="60000"/>
            </a:schemeClr>
          </a:solidFill>
        </p:spPr>
        <p:txBody>
          <a:bodyPr>
            <a:normAutofit/>
          </a:bodyPr>
          <a:lstStyle/>
          <a:p>
            <a:r>
              <a:rPr lang="en-MY" sz="2800" dirty="0">
                <a:solidFill>
                  <a:srgbClr val="000000"/>
                </a:solidFill>
                <a:latin typeface="Arial"/>
                <a:cs typeface="Arial"/>
              </a:rPr>
              <a:t>ARKITEKTUR/CIRI-CIRI KESELAMATAN RANGKAIAN</a:t>
            </a:r>
          </a:p>
        </p:txBody>
      </p:sp>
    </p:spTree>
    <p:extLst>
      <p:ext uri="{BB962C8B-B14F-4D97-AF65-F5344CB8AC3E}">
        <p14:creationId xmlns:p14="http://schemas.microsoft.com/office/powerpoint/2010/main" val="30632242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48640"/>
          </a:xfrm>
          <a:solidFill>
            <a:schemeClr val="accent1">
              <a:lumMod val="40000"/>
              <a:lumOff val="60000"/>
            </a:schemeClr>
          </a:solidFill>
        </p:spPr>
        <p:txBody>
          <a:bodyPr>
            <a:normAutofit/>
          </a:bodyPr>
          <a:lstStyle/>
          <a:p>
            <a:r>
              <a:rPr lang="en-MY" sz="2800" dirty="0">
                <a:solidFill>
                  <a:srgbClr val="000000"/>
                </a:solidFill>
                <a:latin typeface="Arial"/>
                <a:cs typeface="Arial"/>
              </a:rPr>
              <a:t>ARKITEKTUR/CIRI-CIRI KESELAMATAN PERSONEL</a:t>
            </a:r>
          </a:p>
        </p:txBody>
      </p:sp>
      <p:graphicFrame>
        <p:nvGraphicFramePr>
          <p:cNvPr id="5" name="Table 4">
            <a:extLst>
              <a:ext uri="{FF2B5EF4-FFF2-40B4-BE49-F238E27FC236}">
                <a16:creationId xmlns:a16="http://schemas.microsoft.com/office/drawing/2014/main" id="{8ED9CF3A-4D16-47FC-A52E-01C4C5D40353}"/>
              </a:ext>
            </a:extLst>
          </p:cNvPr>
          <p:cNvGraphicFramePr>
            <a:graphicFrameLocks noGrp="1"/>
          </p:cNvGraphicFramePr>
          <p:nvPr>
            <p:extLst>
              <p:ext uri="{D42A27DB-BD31-4B8C-83A1-F6EECF244321}">
                <p14:modId xmlns:p14="http://schemas.microsoft.com/office/powerpoint/2010/main" val="2313329450"/>
              </p:ext>
            </p:extLst>
          </p:nvPr>
        </p:nvGraphicFramePr>
        <p:xfrm>
          <a:off x="508884" y="834543"/>
          <a:ext cx="11174231" cy="5692538"/>
        </p:xfrm>
        <a:graphic>
          <a:graphicData uri="http://schemas.openxmlformats.org/drawingml/2006/table">
            <a:tbl>
              <a:tblPr firstRow="1" firstCol="1" bandRow="1"/>
              <a:tblGrid>
                <a:gridCol w="547043">
                  <a:extLst>
                    <a:ext uri="{9D8B030D-6E8A-4147-A177-3AD203B41FA5}">
                      <a16:colId xmlns:a16="http://schemas.microsoft.com/office/drawing/2014/main" val="3982999690"/>
                    </a:ext>
                  </a:extLst>
                </a:gridCol>
                <a:gridCol w="6704546">
                  <a:extLst>
                    <a:ext uri="{9D8B030D-6E8A-4147-A177-3AD203B41FA5}">
                      <a16:colId xmlns:a16="http://schemas.microsoft.com/office/drawing/2014/main" val="2131016661"/>
                    </a:ext>
                  </a:extLst>
                </a:gridCol>
                <a:gridCol w="3922642">
                  <a:extLst>
                    <a:ext uri="{9D8B030D-6E8A-4147-A177-3AD203B41FA5}">
                      <a16:colId xmlns:a16="http://schemas.microsoft.com/office/drawing/2014/main" val="1281497356"/>
                    </a:ext>
                  </a:extLst>
                </a:gridCol>
              </a:tblGrid>
              <a:tr h="612250">
                <a:tc>
                  <a:txBody>
                    <a:bodyPr/>
                    <a:lstStyle/>
                    <a:p>
                      <a:pPr algn="ctr">
                        <a:lnSpc>
                          <a:spcPct val="107000"/>
                        </a:lnSpc>
                        <a:spcAft>
                          <a:spcPts val="800"/>
                        </a:spcAft>
                      </a:pPr>
                      <a:r>
                        <a:rPr lang="en-MY" sz="1400" b="1">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US" sz="1400" b="1" dirty="0">
                          <a:effectLst/>
                          <a:latin typeface="Arial" panose="020B0604020202020204" pitchFamily="34" charset="0"/>
                          <a:ea typeface="Calibri" panose="020F0502020204030204" pitchFamily="34" charset="0"/>
                          <a:cs typeface="Arial" panose="020B0604020202020204" pitchFamily="34" charset="0"/>
                        </a:rPr>
                        <a:t>TANDAKAN (√)</a:t>
                      </a:r>
                      <a:endParaRPr lang="en-MY" sz="14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62393">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Tapisan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Keselamatan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eVetting</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79630">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Menandatangani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Borang</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Perakuan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Keselamatan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yang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berkaitan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Arahan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Keselamatan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p>
                    <a:p>
                      <a:pPr marL="393700" marR="0" lvl="0" indent="-342900" algn="l" defTabSz="914400" rtl="0" eaLnBrk="1" fontAlgn="auto" latinLnBrk="0" hangingPunct="1">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C: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Perakuan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Untuk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Ditandatangani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oleh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Pegawai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Awam</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Berkaitan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Dengan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Akta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Rahsia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Rasmi 1972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Akta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88]</a:t>
                      </a:r>
                    </a:p>
                    <a:p>
                      <a:pPr marL="393700" marR="0" lvl="0" indent="-342900" algn="l" defTabSz="914400" rtl="0" eaLnBrk="1" fontAlgn="auto" latinLnBrk="0" hangingPunct="1">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D: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Perakuan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Untuk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Ditandatangani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oleh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Pegawai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Awam</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Apabila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Meninggalkan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Perkhidmatan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Kerajaan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Berkaitan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Dengan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Akta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Rahsia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Rasmi 1972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Akta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88]</a:t>
                      </a:r>
                    </a:p>
                    <a:p>
                      <a:pPr marL="393700" marR="0" lvl="0" indent="-342900" algn="l" defTabSz="914400" rtl="0" eaLnBrk="1" fontAlgn="auto" latinLnBrk="0" hangingPunct="1">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E: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Perakuan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Untuk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Ditandatangani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oleh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Komuniti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Keselamatan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Atau</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Mana-mana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Pihak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Lain Yang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Berurusan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Dengan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Perkhidmatan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Awam</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Atau</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Yang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Berkhidmat</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Di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Kediaman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Rasmi Kerajaan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Berkaitan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Dengan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Akta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Rahsia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Rasmi 1972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Akta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88]</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F: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Perakuan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Untuk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Ditandatangani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oleh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Komuniti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Keselamatan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Atau</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Mana-mana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Pihak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Lain Yang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Berurusan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Dengan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Perkhidmatan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Awam</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Atau</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Yang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Berkhidmat</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Di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Kediaman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Rasmi Kerajaan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Apabila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Tamat</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Kontrak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Perkhidmatan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Dengan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Kerajaan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Berkaitan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Dengan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Akta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Rahsia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Rasmi 1972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Akta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88]</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85741">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Menandatangani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Dasar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Keselamatan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ICT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Agensi</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342756">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Menandatangani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Non Disclosure Agreement (NDA)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179317"/>
                  </a:ext>
                </a:extLst>
              </a:tr>
              <a:tr h="308682">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Latihan &amp;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Kesedaran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Keselamatan</a:t>
                      </a:r>
                      <a:endPar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274497"/>
                  </a:ext>
                </a:extLst>
              </a:tr>
              <a:tr h="233478">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err="1">
                          <a:solidFill>
                            <a:srgbClr val="2C3242"/>
                          </a:solidFill>
                          <a:effectLst/>
                          <a:latin typeface="Arial" panose="020B0604020202020204" pitchFamily="34" charset="0"/>
                          <a:ea typeface="Times New Roman" panose="02020603050405020304" pitchFamily="18" charset="0"/>
                          <a:cs typeface="Arial" panose="020B0604020202020204" pitchFamily="34" charset="0"/>
                        </a:rPr>
                        <a:t>Pemantauan</a:t>
                      </a: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r>
                        <a:rPr lang="en-MY" sz="1400" dirty="0" err="1">
                          <a:solidFill>
                            <a:srgbClr val="2C3242"/>
                          </a:solidFill>
                          <a:effectLst/>
                          <a:latin typeface="Arial" panose="020B0604020202020204" pitchFamily="34" charset="0"/>
                          <a:ea typeface="Times New Roman" panose="02020603050405020304" pitchFamily="18" charset="0"/>
                          <a:cs typeface="Arial" panose="020B0604020202020204" pitchFamily="34" charset="0"/>
                        </a:rPr>
                        <a:t>Secara</a:t>
                      </a: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r>
                        <a:rPr lang="en-MY" sz="1400" dirty="0" err="1">
                          <a:solidFill>
                            <a:srgbClr val="2C3242"/>
                          </a:solidFill>
                          <a:effectLst/>
                          <a:latin typeface="Arial" panose="020B0604020202020204" pitchFamily="34" charset="0"/>
                          <a:ea typeface="Times New Roman" panose="02020603050405020304" pitchFamily="18" charset="0"/>
                          <a:cs typeface="Arial" panose="020B0604020202020204" pitchFamily="34" charset="0"/>
                        </a:rPr>
                        <a:t>Berkala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390425"/>
                  </a:ext>
                </a:extLst>
              </a:tr>
              <a:tr h="233478">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a:t>
                      </a:r>
                      <a:r>
                        <a:rPr lang="en-MY" sz="1400" dirty="0" err="1">
                          <a:solidFill>
                            <a:srgbClr val="2C3242"/>
                          </a:solidFill>
                          <a:effectLst/>
                          <a:latin typeface="Arial" panose="020B0604020202020204" pitchFamily="34" charset="0"/>
                          <a:ea typeface="Times New Roman" panose="02020603050405020304" pitchFamily="18" charset="0"/>
                          <a:cs typeface="Arial" panose="020B0604020202020204" pitchFamily="34" charset="0"/>
                        </a:rPr>
                        <a:t>Sila</a:t>
                      </a: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r>
                        <a:rPr lang="en-MY" sz="1400" dirty="0" err="1">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a:t>
                      </a: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bl>
          </a:graphicData>
        </a:graphic>
      </p:graphicFrame>
    </p:spTree>
    <p:extLst>
      <p:ext uri="{BB962C8B-B14F-4D97-AF65-F5344CB8AC3E}">
        <p14:creationId xmlns:p14="http://schemas.microsoft.com/office/powerpoint/2010/main" val="3261742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12064"/>
          </a:xfrm>
          <a:solidFill>
            <a:schemeClr val="accent1">
              <a:lumMod val="40000"/>
              <a:lumOff val="60000"/>
            </a:schemeClr>
          </a:solidFill>
        </p:spPr>
        <p:txBody>
          <a:bodyPr>
            <a:normAutofit/>
          </a:bodyPr>
          <a:lstStyle/>
          <a:p>
            <a:r>
              <a:rPr lang="en-MY" sz="2800" dirty="0">
                <a:solidFill>
                  <a:srgbClr val="000000"/>
                </a:solidFill>
                <a:latin typeface="Arial"/>
                <a:cs typeface="Arial"/>
              </a:rPr>
              <a:t>ARKITEKTUR/CIRI-CIRI KESELAMATAN KONTRAK (CONTOH)</a:t>
            </a:r>
          </a:p>
        </p:txBody>
      </p:sp>
      <p:graphicFrame>
        <p:nvGraphicFramePr>
          <p:cNvPr id="4" name="Table 3">
            <a:extLst>
              <a:ext uri="{FF2B5EF4-FFF2-40B4-BE49-F238E27FC236}">
                <a16:creationId xmlns:a16="http://schemas.microsoft.com/office/drawing/2014/main" id="{872FDA3C-DE1F-4773-A2E4-4E997DC5A88F}"/>
              </a:ext>
            </a:extLst>
          </p:cNvPr>
          <p:cNvGraphicFramePr>
            <a:graphicFrameLocks noGrp="1"/>
          </p:cNvGraphicFramePr>
          <p:nvPr>
            <p:extLst>
              <p:ext uri="{D42A27DB-BD31-4B8C-83A1-F6EECF244321}">
                <p14:modId xmlns:p14="http://schemas.microsoft.com/office/powerpoint/2010/main" val="3821428474"/>
              </p:ext>
            </p:extLst>
          </p:nvPr>
        </p:nvGraphicFramePr>
        <p:xfrm>
          <a:off x="421601" y="731175"/>
          <a:ext cx="11174231" cy="2961765"/>
        </p:xfrm>
        <a:graphic>
          <a:graphicData uri="http://schemas.openxmlformats.org/drawingml/2006/table">
            <a:tbl>
              <a:tblPr firstRow="1" firstCol="1" bandRow="1"/>
              <a:tblGrid>
                <a:gridCol w="547043">
                  <a:extLst>
                    <a:ext uri="{9D8B030D-6E8A-4147-A177-3AD203B41FA5}">
                      <a16:colId xmlns:a16="http://schemas.microsoft.com/office/drawing/2014/main" val="3982999690"/>
                    </a:ext>
                  </a:extLst>
                </a:gridCol>
                <a:gridCol w="8265416">
                  <a:extLst>
                    <a:ext uri="{9D8B030D-6E8A-4147-A177-3AD203B41FA5}">
                      <a16:colId xmlns:a16="http://schemas.microsoft.com/office/drawing/2014/main" val="2131016661"/>
                    </a:ext>
                  </a:extLst>
                </a:gridCol>
                <a:gridCol w="2361772">
                  <a:extLst>
                    <a:ext uri="{9D8B030D-6E8A-4147-A177-3AD203B41FA5}">
                      <a16:colId xmlns:a16="http://schemas.microsoft.com/office/drawing/2014/main" val="1281497356"/>
                    </a:ext>
                  </a:extLst>
                </a:gridCol>
              </a:tblGrid>
              <a:tr h="445984">
                <a:tc>
                  <a:txBody>
                    <a:bodyPr/>
                    <a:lstStyle/>
                    <a:p>
                      <a:pPr algn="ctr">
                        <a:lnSpc>
                          <a:spcPct val="107000"/>
                        </a:lnSpc>
                        <a:spcAft>
                          <a:spcPts val="800"/>
                        </a:spcAft>
                      </a:pPr>
                      <a:r>
                        <a:rPr lang="en-MY" sz="1400" b="1">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US" sz="1400" b="1" dirty="0">
                          <a:effectLst/>
                          <a:latin typeface="Arial" panose="020B0604020202020204" pitchFamily="34" charset="0"/>
                          <a:ea typeface="Calibri" panose="020F0502020204030204" pitchFamily="34" charset="0"/>
                          <a:cs typeface="Arial" panose="020B0604020202020204" pitchFamily="34" charset="0"/>
                        </a:rPr>
                        <a:t>TANDAKAN (√)</a:t>
                      </a:r>
                      <a:endParaRPr lang="en-MY" sz="14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71167">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Security Marking pada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setiap</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mukasurat</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kontrak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termasuk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page cover</a:t>
                      </a:r>
                      <a:endParaRPr lang="en-MY" sz="1400" i="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1994589">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Kandungan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kontrak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Skop</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perkhidmatan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diperincikan</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Obligasi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Syarikat</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Kerahsiaan</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Perincian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SLA/</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Penalti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Obligasi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Sanitasi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Tanggungjawab</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pihak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Kontraktor</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untuk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melaksanakan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sanitasi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mengikut</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dasar</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dan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peraturan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yang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berkuatkuasa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tanpa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sebarang</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kos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kepada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pihak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Kerajaan-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Sila</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Rujuk</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Surat </a:t>
                      </a:r>
                      <a:r>
                        <a:rPr kumimoji="0" lang="en-MY" sz="1400" b="0" i="0" u="none" strike="noStrike" kern="1200" cap="none" spc="0" normalizeH="0" baseline="0" dirty="0" err="1">
                          <a:ln>
                            <a:noFill/>
                          </a:ln>
                          <a:solidFill>
                            <a:prstClr val="black"/>
                          </a:solidFill>
                          <a:effectLst/>
                          <a:uLnTx/>
                          <a:uFillTx/>
                          <a:latin typeface="Arial" panose="020B0604020202020204" pitchFamily="34" charset="0"/>
                          <a:ea typeface="+mn-ea"/>
                          <a:cs typeface="Arial" panose="020B0604020202020204" pitchFamily="34" charset="0"/>
                        </a:rPr>
                        <a:t>Pekeliling</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 Am </a:t>
                      </a:r>
                      <a:r>
                        <a:rPr kumimoji="0" lang="en-MY" sz="1400" b="0" i="0" u="none" strike="noStrike" kern="1200" cap="none" spc="0" normalizeH="0" baseline="0" dirty="0" err="1">
                          <a:ln>
                            <a:noFill/>
                          </a:ln>
                          <a:solidFill>
                            <a:prstClr val="black"/>
                          </a:solidFill>
                          <a:effectLst/>
                          <a:uLnTx/>
                          <a:uFillTx/>
                          <a:latin typeface="Arial" panose="020B0604020202020204" pitchFamily="34" charset="0"/>
                          <a:ea typeface="+mn-ea"/>
                          <a:cs typeface="Arial" panose="020B0604020202020204" pitchFamily="34" charset="0"/>
                        </a:rPr>
                        <a:t>Bilangan</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 4 </a:t>
                      </a:r>
                      <a:r>
                        <a:rPr kumimoji="0" lang="en-MY" sz="1400" b="0" i="0" u="none" strike="noStrike" kern="1200" cap="none" spc="0" normalizeH="0" baseline="0" dirty="0" err="1">
                          <a:ln>
                            <a:noFill/>
                          </a:ln>
                          <a:solidFill>
                            <a:prstClr val="black"/>
                          </a:solidFill>
                          <a:effectLst/>
                          <a:uLnTx/>
                          <a:uFillTx/>
                          <a:latin typeface="Arial" panose="020B0604020202020204" pitchFamily="34" charset="0"/>
                          <a:ea typeface="+mn-ea"/>
                          <a:cs typeface="Arial" panose="020B0604020202020204" pitchFamily="34" charset="0"/>
                        </a:rPr>
                        <a:t>Tahun</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 2022 Garis Panduan </a:t>
                      </a:r>
                      <a:r>
                        <a:rPr kumimoji="0" lang="en-MY" sz="1400" b="0" i="0" u="none" strike="noStrike" kern="1200" cap="none" spc="0" normalizeH="0" baseline="0" dirty="0" err="1">
                          <a:ln>
                            <a:noFill/>
                          </a:ln>
                          <a:solidFill>
                            <a:prstClr val="black"/>
                          </a:solidFill>
                          <a:effectLst/>
                          <a:uLnTx/>
                          <a:uFillTx/>
                          <a:latin typeface="Arial" panose="020B0604020202020204" pitchFamily="34" charset="0"/>
                          <a:ea typeface="+mn-ea"/>
                          <a:cs typeface="Arial" panose="020B0604020202020204" pitchFamily="34" charset="0"/>
                        </a:rPr>
                        <a:t>Sanitasi</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 Media </a:t>
                      </a:r>
                      <a:r>
                        <a:rPr kumimoji="0" lang="en-MY" sz="1400" b="0" i="0" u="none" strike="noStrike" kern="1200" cap="none" spc="0" normalizeH="0" baseline="0" dirty="0" err="1">
                          <a:ln>
                            <a:noFill/>
                          </a:ln>
                          <a:solidFill>
                            <a:prstClr val="black"/>
                          </a:solidFill>
                          <a:effectLst/>
                          <a:uLnTx/>
                          <a:uFillTx/>
                          <a:latin typeface="Arial" panose="020B0604020202020204" pitchFamily="34" charset="0"/>
                          <a:ea typeface="+mn-ea"/>
                          <a:cs typeface="Arial" panose="020B0604020202020204" pitchFamily="34" charset="0"/>
                        </a:rPr>
                        <a:t>Elektronik</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dirty="0" err="1">
                          <a:ln>
                            <a:noFill/>
                          </a:ln>
                          <a:solidFill>
                            <a:prstClr val="black"/>
                          </a:solidFill>
                          <a:effectLst/>
                          <a:uLnTx/>
                          <a:uFillTx/>
                          <a:latin typeface="Arial" panose="020B0604020202020204" pitchFamily="34" charset="0"/>
                          <a:ea typeface="+mn-ea"/>
                          <a:cs typeface="Arial" panose="020B0604020202020204" pitchFamily="34" charset="0"/>
                        </a:rPr>
                        <a:t>Dalam</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dirty="0" err="1">
                          <a:ln>
                            <a:noFill/>
                          </a:ln>
                          <a:solidFill>
                            <a:prstClr val="black"/>
                          </a:solidFill>
                          <a:effectLst/>
                          <a:uLnTx/>
                          <a:uFillTx/>
                          <a:latin typeface="Arial" panose="020B0604020202020204" pitchFamily="34" charset="0"/>
                          <a:ea typeface="+mn-ea"/>
                          <a:cs typeface="Arial" panose="020B0604020202020204" pitchFamily="34" charset="0"/>
                        </a:rPr>
                        <a:t>Perkhidmatan</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400" b="0" i="0" u="none" strike="noStrike" kern="1200" cap="none" spc="0" normalizeH="0" baseline="0" dirty="0" err="1">
                          <a:ln>
                            <a:noFill/>
                          </a:ln>
                          <a:solidFill>
                            <a:prstClr val="black"/>
                          </a:solidFill>
                          <a:effectLst/>
                          <a:uLnTx/>
                          <a:uFillTx/>
                          <a:latin typeface="Arial" panose="020B0604020202020204" pitchFamily="34" charset="0"/>
                          <a:ea typeface="+mn-ea"/>
                          <a:cs typeface="Arial" panose="020B0604020202020204" pitchFamily="34" charset="0"/>
                        </a:rPr>
                        <a:t>Awam</a:t>
                      </a:r>
                      <a:endPar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50025">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a:t>
                      </a:r>
                      <a:r>
                        <a:rPr lang="en-MY" sz="1400" dirty="0" err="1">
                          <a:solidFill>
                            <a:srgbClr val="2C3242"/>
                          </a:solidFill>
                          <a:effectLst/>
                          <a:latin typeface="Arial" panose="020B0604020202020204" pitchFamily="34" charset="0"/>
                          <a:ea typeface="Times New Roman" panose="02020603050405020304" pitchFamily="18" charset="0"/>
                          <a:cs typeface="Arial" panose="020B0604020202020204" pitchFamily="34" charset="0"/>
                        </a:rPr>
                        <a:t>Sila</a:t>
                      </a: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r>
                        <a:rPr lang="en-MY" sz="1400" dirty="0" err="1">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a:t>
                      </a: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bl>
          </a:graphicData>
        </a:graphic>
      </p:graphicFrame>
    </p:spTree>
    <p:extLst>
      <p:ext uri="{BB962C8B-B14F-4D97-AF65-F5344CB8AC3E}">
        <p14:creationId xmlns:p14="http://schemas.microsoft.com/office/powerpoint/2010/main" val="23820536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0"/>
            <a:ext cx="12192000" cy="593889"/>
          </a:xfrm>
          <a:solidFill>
            <a:schemeClr val="accent1">
              <a:lumMod val="40000"/>
              <a:lumOff val="60000"/>
            </a:schemeClr>
          </a:solidFill>
        </p:spPr>
        <p:txBody>
          <a:bodyPr>
            <a:noAutofit/>
          </a:bodyPr>
          <a:lstStyle/>
          <a:p>
            <a:r>
              <a:rPr lang="en-MY" sz="2400" dirty="0">
                <a:solidFill>
                  <a:srgbClr val="000000"/>
                </a:solidFill>
                <a:latin typeface="Arial"/>
                <a:cs typeface="Arial"/>
              </a:rPr>
              <a:t>ARKITEKTUR/CIRI-CIRI KESELAMATAN FIZIKAL/PERSEKITARAN (DC, DRC)</a:t>
            </a:r>
          </a:p>
        </p:txBody>
      </p:sp>
      <p:graphicFrame>
        <p:nvGraphicFramePr>
          <p:cNvPr id="5" name="Table 4">
            <a:extLst>
              <a:ext uri="{FF2B5EF4-FFF2-40B4-BE49-F238E27FC236}">
                <a16:creationId xmlns:a16="http://schemas.microsoft.com/office/drawing/2014/main" id="{35317942-BCAA-40B4-8EFE-4303D628647F}"/>
              </a:ext>
            </a:extLst>
          </p:cNvPr>
          <p:cNvGraphicFramePr>
            <a:graphicFrameLocks noGrp="1"/>
          </p:cNvGraphicFramePr>
          <p:nvPr>
            <p:extLst>
              <p:ext uri="{D42A27DB-BD31-4B8C-83A1-F6EECF244321}">
                <p14:modId xmlns:p14="http://schemas.microsoft.com/office/powerpoint/2010/main" val="1502098535"/>
              </p:ext>
            </p:extLst>
          </p:nvPr>
        </p:nvGraphicFramePr>
        <p:xfrm>
          <a:off x="194821" y="941079"/>
          <a:ext cx="11802357" cy="5709967"/>
        </p:xfrm>
        <a:graphic>
          <a:graphicData uri="http://schemas.openxmlformats.org/drawingml/2006/table">
            <a:tbl>
              <a:tblPr firstRow="1" firstCol="1" bandRow="1"/>
              <a:tblGrid>
                <a:gridCol w="519752">
                  <a:extLst>
                    <a:ext uri="{9D8B030D-6E8A-4147-A177-3AD203B41FA5}">
                      <a16:colId xmlns:a16="http://schemas.microsoft.com/office/drawing/2014/main" val="3982999690"/>
                    </a:ext>
                  </a:extLst>
                </a:gridCol>
                <a:gridCol w="1340135">
                  <a:extLst>
                    <a:ext uri="{9D8B030D-6E8A-4147-A177-3AD203B41FA5}">
                      <a16:colId xmlns:a16="http://schemas.microsoft.com/office/drawing/2014/main" val="3863508530"/>
                    </a:ext>
                  </a:extLst>
                </a:gridCol>
                <a:gridCol w="7158962">
                  <a:extLst>
                    <a:ext uri="{9D8B030D-6E8A-4147-A177-3AD203B41FA5}">
                      <a16:colId xmlns:a16="http://schemas.microsoft.com/office/drawing/2014/main" val="2131016661"/>
                    </a:ext>
                  </a:extLst>
                </a:gridCol>
                <a:gridCol w="2783508">
                  <a:extLst>
                    <a:ext uri="{9D8B030D-6E8A-4147-A177-3AD203B41FA5}">
                      <a16:colId xmlns:a16="http://schemas.microsoft.com/office/drawing/2014/main" val="1281497356"/>
                    </a:ext>
                  </a:extLst>
                </a:gridCol>
              </a:tblGrid>
              <a:tr h="365939">
                <a:tc>
                  <a:txBody>
                    <a:bodyPr/>
                    <a:lstStyle/>
                    <a:p>
                      <a:pPr algn="ctr">
                        <a:lnSpc>
                          <a:spcPct val="107000"/>
                        </a:lnSpc>
                        <a:spcAft>
                          <a:spcPts val="800"/>
                        </a:spcAft>
                      </a:pPr>
                      <a:r>
                        <a:rPr lang="en-MY" sz="1200" b="1">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2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gridSpan="2">
                  <a:txBody>
                    <a:bodyPr/>
                    <a:lstStyle/>
                    <a:p>
                      <a:pPr algn="ctr">
                        <a:lnSpc>
                          <a:spcPct val="107000"/>
                        </a:lnSpc>
                        <a:spcAft>
                          <a:spcPts val="800"/>
                        </a:spcAft>
                      </a:pPr>
                      <a:r>
                        <a:rPr lang="en-MY" sz="1200" b="1" dirty="0">
                          <a:solidFill>
                            <a:srgbClr val="2C3242"/>
                          </a:solidFill>
                          <a:effectLst/>
                          <a:latin typeface="Arial" panose="020B0604020202020204" pitchFamily="34" charset="0"/>
                          <a:cs typeface="Arial" panose="020B0604020202020204" pitchFamily="34" charset="0"/>
                        </a:rPr>
                        <a:t>KRITERIA</a:t>
                      </a:r>
                      <a:endParaRPr lang="en-MY" sz="12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hMerge="1">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US" sz="1200" b="1" dirty="0">
                          <a:effectLst/>
                          <a:latin typeface="Arial" panose="020B0604020202020204" pitchFamily="34" charset="0"/>
                          <a:ea typeface="Calibri" panose="020F0502020204030204" pitchFamily="34" charset="0"/>
                          <a:cs typeface="Arial" panose="020B0604020202020204" pitchFamily="34" charset="0"/>
                        </a:rPr>
                        <a:t>NYATAKAN JENIS ATAU KAEDAH YANG DIGUNAKAN</a:t>
                      </a:r>
                      <a:endParaRPr lang="en-MY" sz="12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0">
                <a:tc>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Jenis</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Lantai</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Lantai</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i="1" dirty="0">
                          <a:effectLst/>
                          <a:latin typeface="Arial" panose="020B0604020202020204" pitchFamily="34" charset="0"/>
                          <a:ea typeface="Calibri" panose="020F0502020204030204" pitchFamily="34" charset="0"/>
                          <a:cs typeface="Arial" panose="020B0604020202020204" pitchFamily="34" charset="0"/>
                        </a:rPr>
                        <a:t>raised floor, </a:t>
                      </a:r>
                      <a:r>
                        <a:rPr lang="en-US" sz="1400" i="1" dirty="0" err="1">
                          <a:effectLst/>
                          <a:latin typeface="Arial" panose="020B0604020202020204" pitchFamily="34" charset="0"/>
                          <a:ea typeface="Calibri" panose="020F0502020204030204" pitchFamily="34" charset="0"/>
                          <a:cs typeface="Arial" panose="020B0604020202020204" pitchFamily="34" charset="0"/>
                        </a:rPr>
                        <a:t>konkrit</a:t>
                      </a:r>
                      <a:r>
                        <a:rPr lang="en-US" sz="1400" i="1" dirty="0">
                          <a:effectLst/>
                          <a:latin typeface="Arial" panose="020B0604020202020204" pitchFamily="34" charset="0"/>
                          <a:ea typeface="Calibri" panose="020F0502020204030204" pitchFamily="34" charset="0"/>
                          <a:cs typeface="Arial" panose="020B0604020202020204" pitchFamily="34" charset="0"/>
                        </a:rPr>
                        <a:t>, vinyl, carpet tiles, rubber flooring, epoxy flooring etc.</a:t>
                      </a:r>
                      <a:r>
                        <a:rPr lang="en-US" sz="1400" i="0" dirty="0">
                          <a:effectLst/>
                          <a:latin typeface="Arial" panose="020B0604020202020204" pitchFamily="34" charset="0"/>
                          <a:ea typeface="Calibri" panose="020F0502020204030204" pitchFamily="34" charset="0"/>
                          <a:cs typeface="Arial" panose="020B0604020202020204" pitchFamily="34" charset="0"/>
                        </a:rPr>
                        <a:t>) </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Memastikan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lantai</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yang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digunakan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adalah</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mengikut</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kesesuaian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fungsi</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daya</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tahan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beban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dan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bagi</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pengurusan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atau</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pemasangan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kabel</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p>
                    <a:p>
                      <a:pPr>
                        <a:lnSpc>
                          <a:spcPct val="107000"/>
                        </a:lnSpc>
                        <a:spcAft>
                          <a:spcPts val="800"/>
                        </a:spcAft>
                      </a:pPr>
                      <a:endParaRPr lang="en-MY"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06570">
                <a:tc rowSpan="4">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Pintu</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Utama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Bilik</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Server/ Pusat Data</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Sistem</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Kawalan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Kad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Akses</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Jelaskan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cara</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sistem</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kawalan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masuk</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personel</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berfungsi</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penggunaan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Multi-Factor Authentication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Biometric </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etc.)</a:t>
                      </a:r>
                    </a:p>
                    <a:p>
                      <a:pPr marL="450850" marR="0" lvl="0" indent="-400050" algn="l" defTabSz="914400" rtl="0" eaLnBrk="1" fontAlgn="auto" latinLnBrk="0" hangingPunct="1">
                        <a:spcBef>
                          <a:spcPts val="0"/>
                        </a:spcBef>
                        <a:spcAft>
                          <a:spcPts val="0"/>
                        </a:spcAft>
                        <a:buClrTx/>
                        <a:buSzPct val="100000"/>
                        <a:buFont typeface="+mj-lt"/>
                        <a:buAutoNum type="romanLcPeriod"/>
                        <a:tabLst/>
                        <a:defRPr/>
                      </a:pP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6520979"/>
                  </a:ext>
                </a:extLst>
              </a:tr>
              <a:tr h="197149">
                <a:tc vMerge="1">
                  <a:txBody>
                    <a:bodyPr/>
                    <a:lstStyle/>
                    <a:p>
                      <a:endParaRPr lang="en-MY"/>
                    </a:p>
                  </a:txBody>
                  <a:tcPr/>
                </a:tc>
                <a:tc vMerge="1">
                  <a:txBody>
                    <a:bodyPr/>
                    <a:lstStyle/>
                    <a:p>
                      <a:endParaRPr lang="en-MY"/>
                    </a:p>
                  </a:txBody>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Kawalan</a:t>
                      </a:r>
                      <a:r>
                        <a:rPr kumimoji="0" lang="en-US"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anti-</a:t>
                      </a:r>
                      <a:r>
                        <a:rPr kumimoji="0" lang="en-US" sz="1400" b="0" i="1"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passback</a:t>
                      </a:r>
                      <a:r>
                        <a:rPr kumimoji="0" lang="en-US"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(APB) </a:t>
                      </a:r>
                    </a:p>
                    <a:p>
                      <a:pPr marL="50800" marR="0" lvl="0" indent="0" algn="l" defTabSz="914400" rtl="0" eaLnBrk="1" fontAlgn="auto" latinLnBrk="0" hangingPunct="1">
                        <a:spcBef>
                          <a:spcPts val="0"/>
                        </a:spcBef>
                        <a:spcAft>
                          <a:spcPts val="0"/>
                        </a:spcAft>
                        <a:buClrTx/>
                        <a:buSzPct val="100000"/>
                        <a:buFont typeface="+mj-lt"/>
                        <a:buNone/>
                        <a:tabLst/>
                        <a:defRPr/>
                      </a:pP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sistem</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berupaya</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merekodkan</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pergerakan</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keluar</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dan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masuk</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ke</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dalam</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bilik</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server/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pusat</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data)</a:t>
                      </a:r>
                    </a:p>
                    <a:p>
                      <a:pPr marL="50800" marR="0" lvl="0" indent="0" algn="l" defTabSz="914400" rtl="0" eaLnBrk="1" fontAlgn="auto" latinLnBrk="0" hangingPunct="1">
                        <a:spcBef>
                          <a:spcPts val="0"/>
                        </a:spcBef>
                        <a:spcAft>
                          <a:spcPts val="0"/>
                        </a:spcAft>
                        <a:buClrTx/>
                        <a:buSzPct val="100000"/>
                        <a:buFont typeface="+mj-lt"/>
                        <a:buNone/>
                        <a:tabLst/>
                        <a:defRPr/>
                      </a:pPr>
                      <a:endParaRPr kumimoji="0" lang="en-MY"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084491"/>
                  </a:ext>
                </a:extLst>
              </a:tr>
              <a:tr h="197149">
                <a:tc vMerge="1">
                  <a:txBody>
                    <a:bodyPr/>
                    <a:lstStyle/>
                    <a:p>
                      <a:endParaRPr lang="en-MY"/>
                    </a:p>
                  </a:txBody>
                  <a:tcPr/>
                </a:tc>
                <a:tc vMerge="1">
                  <a:txBody>
                    <a:bodyPr/>
                    <a:lstStyle/>
                    <a:p>
                      <a:endParaRPr lang="en-MY"/>
                    </a:p>
                  </a:txBody>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 </a:t>
                      </a:r>
                      <a:r>
                        <a:rPr kumimoji="0" lang="en-US"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Fail-safe or Fail Secure door</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50800" marR="0" lvl="0" indent="0" algn="l" defTabSz="914400" rtl="0" eaLnBrk="1" fontAlgn="auto" latinLnBrk="0" hangingPunct="1">
                        <a:spcBef>
                          <a:spcPts val="0"/>
                        </a:spcBef>
                        <a:spcAft>
                          <a:spcPts val="0"/>
                        </a:spcAft>
                        <a:buClrTx/>
                        <a:buSzPct val="100000"/>
                        <a:buFont typeface="+mj-lt"/>
                        <a:buNone/>
                        <a:tabLst/>
                        <a:defRPr/>
                      </a:pP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Apabila</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sistem</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penggera</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kebakaran</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noProof="0" dirty="0" err="1">
                          <a:ln>
                            <a:noFill/>
                          </a:ln>
                          <a:solidFill>
                            <a:srgbClr val="FF0000"/>
                          </a:solidFill>
                          <a:effectLst/>
                          <a:uLnTx/>
                          <a:uFillTx/>
                          <a:latin typeface="Arial" panose="020B0604020202020204" pitchFamily="34" charset="0"/>
                          <a:ea typeface="+mn-ea"/>
                          <a:cs typeface="Arial" panose="020B0604020202020204" pitchFamily="34" charset="0"/>
                        </a:rPr>
                        <a:t>diaktifkan</a:t>
                      </a:r>
                      <a:r>
                        <a:rPr kumimoji="0" lang="en-US" sz="105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t>
                      </a:r>
                    </a:p>
                    <a:p>
                      <a:pPr marL="50800" marR="0" lvl="0" indent="0" algn="l" defTabSz="914400" rtl="0" eaLnBrk="1" fontAlgn="auto" latinLnBrk="0" hangingPunct="1">
                        <a:spcBef>
                          <a:spcPts val="0"/>
                        </a:spcBef>
                        <a:spcAft>
                          <a:spcPts val="0"/>
                        </a:spcAft>
                        <a:buClrTx/>
                        <a:buSzPct val="100000"/>
                        <a:buFont typeface="+mj-lt"/>
                        <a:buNone/>
                        <a:tabLst/>
                        <a:defRPr/>
                      </a:pPr>
                      <a:r>
                        <a:rPr kumimoji="0" lang="ms-MY" sz="1050" b="0" i="1"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*Fail-safe - (no power is applied the door is unlocked) </a:t>
                      </a:r>
                      <a:endParaRPr kumimoji="0" lang="en-MY" sz="1050" b="0" i="1"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endParaRPr>
                    </a:p>
                    <a:p>
                      <a:pPr marL="50800" marR="0" lvl="0" indent="0" algn="l" defTabSz="914400" rtl="0" eaLnBrk="1" fontAlgn="auto" latinLnBrk="0" hangingPunct="1">
                        <a:spcBef>
                          <a:spcPts val="0"/>
                        </a:spcBef>
                        <a:spcAft>
                          <a:spcPts val="0"/>
                        </a:spcAft>
                        <a:buClrTx/>
                        <a:buSzPct val="100000"/>
                        <a:buFont typeface="+mj-lt"/>
                        <a:buNone/>
                        <a:tabLst/>
                        <a:defRPr/>
                      </a:pPr>
                      <a:r>
                        <a:rPr kumimoji="0" lang="ms-MY" sz="1050" b="0" i="1"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*Fail-secure - (no power is applied the door is still locked)</a:t>
                      </a:r>
                    </a:p>
                    <a:p>
                      <a:pPr marL="50800" marR="0" lvl="0" indent="0" algn="l" defTabSz="914400" rtl="0" eaLnBrk="1" fontAlgn="auto" latinLnBrk="0" hangingPunct="1">
                        <a:spcBef>
                          <a:spcPts val="0"/>
                        </a:spcBef>
                        <a:spcAft>
                          <a:spcPts val="0"/>
                        </a:spcAft>
                        <a:buClrTx/>
                        <a:buSzPct val="100000"/>
                        <a:buFont typeface="+mj-lt"/>
                        <a:buNone/>
                        <a:tabLst/>
                        <a:defRPr/>
                      </a:pPr>
                      <a:endParaRPr kumimoji="0" lang="en-MY" sz="1050" b="0" i="1"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0856430"/>
                  </a:ext>
                </a:extLst>
              </a:tr>
              <a:tr h="197149">
                <a:tc vMerge="1">
                  <a:txBody>
                    <a:bodyPr/>
                    <a:lstStyle/>
                    <a:p>
                      <a:endParaRPr lang="en-MY"/>
                    </a:p>
                  </a:txBody>
                  <a:tcPr/>
                </a:tc>
                <a:tc vMerge="1">
                  <a:txBody>
                    <a:bodyPr/>
                    <a:lstStyle/>
                    <a:p>
                      <a:endParaRPr lang="en-MY"/>
                    </a:p>
                  </a:txBody>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Penggunaan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mechanical key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atau</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conventional key</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50800" marR="0" lvl="0" indent="0" algn="l" defTabSz="914400" rtl="0" eaLnBrk="1" fontAlgn="auto" latinLnBrk="0" hangingPunct="1">
                        <a:lnSpc>
                          <a:spcPct val="100000"/>
                        </a:lnSpc>
                        <a:spcBef>
                          <a:spcPts val="0"/>
                        </a:spcBef>
                        <a:spcAft>
                          <a:spcPts val="0"/>
                        </a:spcAft>
                        <a:buClrTx/>
                        <a:buSzPct val="100000"/>
                        <a:buFont typeface="+mj-lt"/>
                        <a:buNone/>
                        <a:tabLst/>
                        <a:defRPr/>
                      </a:pP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bagi</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bilik</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server yang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tidak</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berada</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dalam</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pemantauan</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sepanjang</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masa.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Sila</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nyatakan</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jenis</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kunci</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dan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kawalan</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pengurusan</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a:t>
                      </a:r>
                      <a:r>
                        <a:rPr kumimoji="0" lang="en-US" sz="1050" b="0" i="0" u="none" strike="noStrike" kern="1200" cap="none" spc="0" normalizeH="0" baseline="0" dirty="0" err="1">
                          <a:ln>
                            <a:noFill/>
                          </a:ln>
                          <a:solidFill>
                            <a:srgbClr val="FF0000"/>
                          </a:solidFill>
                          <a:effectLst/>
                          <a:uLnTx/>
                          <a:uFillTx/>
                          <a:latin typeface="Arial" panose="020B0604020202020204" pitchFamily="34" charset="0"/>
                          <a:ea typeface="+mn-ea"/>
                          <a:cs typeface="Arial" panose="020B0604020202020204" pitchFamily="34" charset="0"/>
                        </a:rPr>
                        <a:t>kekunci</a:t>
                      </a:r>
                      <a:r>
                        <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rPr>
                        <a:t> manual </a:t>
                      </a:r>
                      <a:endParaRPr kumimoji="0" lang="en-MY"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50800" marR="0" lvl="0" indent="0" algn="l" defTabSz="914400" rtl="0" eaLnBrk="1" fontAlgn="auto" latinLnBrk="0" hangingPunct="1">
                        <a:lnSpc>
                          <a:spcPct val="100000"/>
                        </a:lnSpc>
                        <a:spcBef>
                          <a:spcPts val="0"/>
                        </a:spcBef>
                        <a:spcAft>
                          <a:spcPts val="0"/>
                        </a:spcAft>
                        <a:buClrTx/>
                        <a:buSzPct val="100000"/>
                        <a:buFont typeface="+mj-lt"/>
                        <a:buNone/>
                        <a:tabLst/>
                        <a:defRPr/>
                      </a:pPr>
                      <a:endParaRPr kumimoji="0" lang="en-US" sz="1050" b="0" i="0" u="none" strike="noStrike" kern="1200" cap="none" spc="0" normalizeH="0" baseline="0" dirty="0">
                        <a:ln>
                          <a:noFill/>
                        </a:ln>
                        <a:solidFill>
                          <a:srgbClr val="FF0000"/>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3395645"/>
                  </a:ext>
                </a:extLst>
              </a:tr>
              <a:tr h="285741">
                <a:tc rowSpan="4">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Kawalan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Suhu</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Kelembapan</a:t>
                      </a:r>
                      <a:r>
                        <a:rPr lang="en-US" sz="1400" dirty="0">
                          <a:effectLst/>
                          <a:latin typeface="Arial" panose="020B0604020202020204" pitchFamily="34" charset="0"/>
                          <a:ea typeface="Calibri" panose="020F0502020204030204" pitchFamily="34" charset="0"/>
                          <a:cs typeface="Arial" panose="020B0604020202020204" pitchFamily="34" charset="0"/>
                        </a:rPr>
                        <a:t> dan  </a:t>
                      </a:r>
                      <a:r>
                        <a:rPr lang="en-US" sz="1400" dirty="0" err="1">
                          <a:effectLst/>
                          <a:latin typeface="Arial" panose="020B0604020202020204" pitchFamily="34" charset="0"/>
                          <a:ea typeface="Calibri" panose="020F0502020204030204" pitchFamily="34" charset="0"/>
                          <a:cs typeface="Arial" panose="020B0604020202020204" pitchFamily="34" charset="0"/>
                        </a:rPr>
                        <a:t>Pengesanan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Kebocoran</a:t>
                      </a:r>
                      <a:r>
                        <a:rPr lang="en-US" sz="1400" dirty="0">
                          <a:effectLst/>
                          <a:latin typeface="Arial" panose="020B0604020202020204" pitchFamily="34" charset="0"/>
                          <a:ea typeface="Calibri" panose="020F0502020204030204" pitchFamily="34"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Jenis</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sistem</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penyejukan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i="1" dirty="0">
                          <a:effectLst/>
                          <a:latin typeface="Arial" panose="020B0604020202020204" pitchFamily="34" charset="0"/>
                          <a:ea typeface="Calibri" panose="020F0502020204030204" pitchFamily="34" charset="0"/>
                          <a:cs typeface="Arial" panose="020B0604020202020204" pitchFamily="34" charset="0"/>
                        </a:rPr>
                        <a:t>Computer Room Air Conditioners </a:t>
                      </a:r>
                      <a:r>
                        <a:rPr lang="en-US" sz="1400" dirty="0">
                          <a:effectLst/>
                          <a:latin typeface="Arial" panose="020B0604020202020204" pitchFamily="34" charset="0"/>
                          <a:ea typeface="Calibri" panose="020F0502020204030204" pitchFamily="34" charset="0"/>
                          <a:cs typeface="Arial" panose="020B0604020202020204" pitchFamily="34" charset="0"/>
                        </a:rPr>
                        <a:t>– CRAC, </a:t>
                      </a:r>
                      <a:r>
                        <a:rPr lang="en-US" sz="1400" i="1" dirty="0">
                          <a:effectLst/>
                          <a:latin typeface="Arial" panose="020B0604020202020204" pitchFamily="34" charset="0"/>
                          <a:ea typeface="Calibri" panose="020F0502020204030204" pitchFamily="34" charset="0"/>
                          <a:cs typeface="Arial" panose="020B0604020202020204" pitchFamily="34" charset="0"/>
                        </a:rPr>
                        <a:t>Precision Air Conditioner</a:t>
                      </a:r>
                      <a:r>
                        <a:rPr lang="en-US" sz="1400" dirty="0">
                          <a:effectLst/>
                          <a:latin typeface="Arial" panose="020B0604020202020204" pitchFamily="34" charset="0"/>
                          <a:ea typeface="Calibri" panose="020F0502020204030204" pitchFamily="34" charset="0"/>
                          <a:cs typeface="Arial" panose="020B0604020202020204" pitchFamily="34" charset="0"/>
                        </a:rPr>
                        <a:t>- PAC etc.)</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4266230"/>
                  </a:ext>
                </a:extLst>
              </a:tr>
              <a:tr h="285741">
                <a:tc vMerge="1">
                  <a:txBody>
                    <a:bodyPr/>
                    <a:lstStyle/>
                    <a:p>
                      <a:pPr marL="0" lvl="0" indent="0">
                        <a:lnSpc>
                          <a:spcPct val="107000"/>
                        </a:lnSpc>
                        <a:spcAft>
                          <a:spcPts val="800"/>
                        </a:spcAft>
                        <a:buFontTx/>
                        <a:buNone/>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Sistem</a:t>
                      </a:r>
                      <a:r>
                        <a:rPr lang="en-US" sz="1400" dirty="0">
                          <a:effectLst/>
                          <a:latin typeface="Arial" panose="020B0604020202020204" pitchFamily="34" charset="0"/>
                          <a:ea typeface="Calibri" panose="020F0502020204030204" pitchFamily="34" charset="0"/>
                          <a:cs typeface="Arial" panose="020B0604020202020204" pitchFamily="34" charset="0"/>
                        </a:rPr>
                        <a:t> HVAC (</a:t>
                      </a:r>
                      <a:r>
                        <a:rPr lang="en-US" sz="1400" i="1" dirty="0">
                          <a:effectLst/>
                          <a:latin typeface="Arial" panose="020B0604020202020204" pitchFamily="34" charset="0"/>
                          <a:ea typeface="Calibri" panose="020F0502020204030204" pitchFamily="34" charset="0"/>
                          <a:cs typeface="Arial" panose="020B0604020202020204" pitchFamily="34" charset="0"/>
                        </a:rPr>
                        <a:t>Heat, Ventilation and Air-Conditioning</a:t>
                      </a:r>
                      <a:r>
                        <a:rPr lang="en-US" sz="1400" dirty="0">
                          <a:effectLst/>
                          <a:latin typeface="Arial" panose="020B0604020202020204" pitchFamily="34" charset="0"/>
                          <a:ea typeface="Calibri" panose="020F0502020204030204" pitchFamily="34" charset="0"/>
                          <a:cs typeface="Arial" panose="020B0604020202020204" pitchFamily="34" charset="0"/>
                        </a:rPr>
                        <a:t>)</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8558856"/>
                  </a:ext>
                </a:extLst>
              </a:tr>
              <a:tr h="285741">
                <a:tc vMerge="1">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Sila</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nyatakan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catatan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suhu</a:t>
                      </a:r>
                      <a:r>
                        <a:rPr lang="en-US" sz="1400" dirty="0">
                          <a:effectLst/>
                          <a:latin typeface="Arial" panose="020B0604020202020204" pitchFamily="34" charset="0"/>
                          <a:ea typeface="Calibri" panose="020F0502020204030204" pitchFamily="34" charset="0"/>
                          <a:cs typeface="Arial" panose="020B0604020202020204" pitchFamily="34" charset="0"/>
                        </a:rPr>
                        <a:t> dan </a:t>
                      </a:r>
                      <a:r>
                        <a:rPr lang="en-US" sz="1400" dirty="0" err="1">
                          <a:effectLst/>
                          <a:latin typeface="Arial" panose="020B0604020202020204" pitchFamily="34" charset="0"/>
                          <a:ea typeface="Calibri" panose="020F0502020204030204" pitchFamily="34" charset="0"/>
                          <a:cs typeface="Arial" panose="020B0604020202020204" pitchFamily="34" charset="0"/>
                        </a:rPr>
                        <a:t>kelembapan</a:t>
                      </a:r>
                      <a:r>
                        <a:rPr lang="en-US" sz="1400" dirty="0">
                          <a:effectLst/>
                          <a:latin typeface="Arial" panose="020B0604020202020204" pitchFamily="34" charset="0"/>
                          <a:ea typeface="Calibri" panose="020F0502020204030204" pitchFamily="34" charset="0"/>
                          <a:cs typeface="Arial" panose="020B0604020202020204" pitchFamily="34" charset="0"/>
                        </a:rPr>
                        <a:t> yang </a:t>
                      </a:r>
                      <a:r>
                        <a:rPr lang="en-US" sz="1400" dirty="0" err="1">
                          <a:effectLst/>
                          <a:latin typeface="Arial" panose="020B0604020202020204" pitchFamily="34" charset="0"/>
                          <a:ea typeface="Calibri" panose="020F0502020204030204" pitchFamily="34" charset="0"/>
                          <a:cs typeface="Arial" panose="020B0604020202020204" pitchFamily="34" charset="0"/>
                        </a:rPr>
                        <a:t>direkodkan</a:t>
                      </a:r>
                      <a:r>
                        <a:rPr lang="en-US" sz="1400" dirty="0">
                          <a:effectLst/>
                          <a:latin typeface="Arial" panose="020B0604020202020204" pitchFamily="34" charset="0"/>
                          <a:ea typeface="Calibri" panose="020F0502020204030204" pitchFamily="34" charset="0"/>
                          <a:cs typeface="Arial" panose="020B0604020202020204" pitchFamily="34" charset="0"/>
                        </a:rPr>
                        <a:t> di </a:t>
                      </a:r>
                      <a:r>
                        <a:rPr lang="en-US" sz="1400" dirty="0" err="1">
                          <a:effectLst/>
                          <a:latin typeface="Arial" panose="020B0604020202020204" pitchFamily="34" charset="0"/>
                          <a:ea typeface="Calibri" panose="020F0502020204030204" pitchFamily="34" charset="0"/>
                          <a:cs typeface="Arial" panose="020B0604020202020204" pitchFamily="34" charset="0"/>
                        </a:rPr>
                        <a:t>dalam</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bilik</a:t>
                      </a:r>
                      <a:r>
                        <a:rPr lang="en-US" sz="1400" dirty="0">
                          <a:effectLst/>
                          <a:latin typeface="Arial" panose="020B0604020202020204" pitchFamily="34" charset="0"/>
                          <a:ea typeface="Calibri" panose="020F0502020204030204" pitchFamily="34" charset="0"/>
                          <a:cs typeface="Arial" panose="020B0604020202020204" pitchFamily="34" charset="0"/>
                        </a:rPr>
                        <a:t> server/</a:t>
                      </a:r>
                      <a:r>
                        <a:rPr lang="en-US" sz="1400" dirty="0" err="1">
                          <a:effectLst/>
                          <a:latin typeface="Arial" panose="020B0604020202020204" pitchFamily="34" charset="0"/>
                          <a:ea typeface="Calibri" panose="020F0502020204030204" pitchFamily="34" charset="0"/>
                          <a:cs typeface="Arial" panose="020B0604020202020204" pitchFamily="34" charset="0"/>
                        </a:rPr>
                        <a:t>pusat</a:t>
                      </a:r>
                      <a:r>
                        <a:rPr lang="en-US" sz="1400" dirty="0">
                          <a:effectLst/>
                          <a:latin typeface="Arial" panose="020B0604020202020204" pitchFamily="34" charset="0"/>
                          <a:ea typeface="Calibri" panose="020F0502020204030204" pitchFamily="34" charset="0"/>
                          <a:cs typeface="Arial" panose="020B0604020202020204" pitchFamily="34" charset="0"/>
                        </a:rPr>
                        <a:t> data.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Suhu</a:t>
                      </a:r>
                      <a:r>
                        <a:rPr lang="en-US" sz="1400" dirty="0">
                          <a:effectLst/>
                          <a:latin typeface="Arial" panose="020B0604020202020204" pitchFamily="34" charset="0"/>
                          <a:ea typeface="Calibri" panose="020F0502020204030204" pitchFamily="34" charset="0"/>
                          <a:cs typeface="Arial" panose="020B0604020202020204" pitchFamily="34" charset="0"/>
                        </a:rPr>
                        <a:t> :     </a:t>
                      </a:r>
                      <a:r>
                        <a:rPr lang="en-US" sz="1400" dirty="0">
                          <a:solidFill>
                            <a:srgbClr val="FF0000"/>
                          </a:solidFill>
                          <a:effectLst/>
                          <a:latin typeface="Arial" panose="020B0604020202020204" pitchFamily="34" charset="0"/>
                          <a:ea typeface="Calibri" panose="020F0502020204030204" pitchFamily="34" charset="0"/>
                          <a:cs typeface="Arial" panose="020B0604020202020204" pitchFamily="34" charset="0"/>
                        </a:rPr>
                        <a:t>xx</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darjah</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celcius</a:t>
                      </a:r>
                      <a:endParaRPr lang="en-US" sz="14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Kelembapan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a:solidFill>
                            <a:srgbClr val="FF0000"/>
                          </a:solidFill>
                          <a:effectLst/>
                          <a:latin typeface="Arial" panose="020B0604020202020204" pitchFamily="34" charset="0"/>
                          <a:ea typeface="Calibri" panose="020F0502020204030204" pitchFamily="34" charset="0"/>
                          <a:cs typeface="Arial" panose="020B0604020202020204" pitchFamily="34" charset="0"/>
                        </a:rPr>
                        <a:t>:    xx </a:t>
                      </a:r>
                      <a:r>
                        <a:rPr lang="en-US" sz="1400" dirty="0">
                          <a:solidFill>
                            <a:schemeClr val="tx1"/>
                          </a:solidFill>
                          <a:effectLst/>
                          <a:latin typeface="Arial" panose="020B0604020202020204" pitchFamily="34" charset="0"/>
                          <a:ea typeface="Calibri" panose="020F0502020204030204" pitchFamily="34" charset="0"/>
                          <a:cs typeface="Arial" panose="020B0604020202020204" pitchFamily="34" charset="0"/>
                        </a:rPr>
                        <a:t>% rh </a:t>
                      </a:r>
                      <a:r>
                        <a:rPr lang="en-US" sz="1400" dirty="0">
                          <a:effectLst/>
                          <a:latin typeface="Arial" panose="020B0604020202020204" pitchFamily="34" charset="0"/>
                          <a:ea typeface="Calibri" panose="020F0502020204030204" pitchFamily="34" charset="0"/>
                          <a:cs typeface="Arial" panose="020B0604020202020204" pitchFamily="34" charset="0"/>
                        </a:rPr>
                        <a:t>(</a:t>
                      </a:r>
                      <a:r>
                        <a:rPr lang="en-US" sz="1400" i="1" dirty="0">
                          <a:effectLst/>
                          <a:latin typeface="Arial" panose="020B0604020202020204" pitchFamily="34" charset="0"/>
                          <a:ea typeface="Calibri" panose="020F0502020204030204" pitchFamily="34" charset="0"/>
                          <a:cs typeface="Arial" panose="020B0604020202020204" pitchFamily="34" charset="0"/>
                        </a:rPr>
                        <a:t>relative humidity</a:t>
                      </a:r>
                      <a:r>
                        <a:rPr lang="en-US" sz="1400" dirty="0">
                          <a:effectLst/>
                          <a:latin typeface="Arial" panose="020B0604020202020204" pitchFamily="34" charset="0"/>
                          <a:ea typeface="Calibri" panose="020F0502020204030204" pitchFamily="34" charset="0"/>
                          <a:cs typeface="Arial" panose="020B0604020202020204" pitchFamily="34" charset="0"/>
                        </a:rPr>
                        <a:t>)</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285741">
                <a:tc vMerge="1">
                  <a:txBody>
                    <a:bodyPr/>
                    <a:lstStyle/>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i="0" dirty="0" err="1">
                          <a:effectLst/>
                          <a:latin typeface="Arial" panose="020B0604020202020204" pitchFamily="34" charset="0"/>
                          <a:ea typeface="Calibri" panose="020F0502020204030204" pitchFamily="34" charset="0"/>
                          <a:cs typeface="Arial" panose="020B0604020202020204" pitchFamily="34" charset="0"/>
                        </a:rPr>
                        <a:t>Sistem</a:t>
                      </a:r>
                      <a:r>
                        <a:rPr lang="en-US" sz="1400" i="0" dirty="0">
                          <a:effectLst/>
                          <a:latin typeface="Arial" panose="020B0604020202020204" pitchFamily="34" charset="0"/>
                          <a:ea typeface="Calibri" panose="020F0502020204030204" pitchFamily="34" charset="0"/>
                          <a:cs typeface="Arial" panose="020B0604020202020204" pitchFamily="34" charset="0"/>
                        </a:rPr>
                        <a:t> </a:t>
                      </a:r>
                      <a:r>
                        <a:rPr lang="en-US" sz="1400" i="0" dirty="0" err="1">
                          <a:effectLst/>
                          <a:latin typeface="Arial" panose="020B0604020202020204" pitchFamily="34" charset="0"/>
                          <a:ea typeface="Calibri" panose="020F0502020204030204" pitchFamily="34" charset="0"/>
                          <a:cs typeface="Arial" panose="020B0604020202020204" pitchFamily="34" charset="0"/>
                        </a:rPr>
                        <a:t>pemantauan</a:t>
                      </a:r>
                      <a:r>
                        <a:rPr lang="en-US" sz="1400" i="0" dirty="0">
                          <a:effectLst/>
                          <a:latin typeface="Arial" panose="020B0604020202020204" pitchFamily="34" charset="0"/>
                          <a:ea typeface="Calibri" panose="020F0502020204030204" pitchFamily="34" charset="0"/>
                          <a:cs typeface="Arial" panose="020B0604020202020204" pitchFamily="34" charset="0"/>
                        </a:rPr>
                        <a:t> / </a:t>
                      </a:r>
                      <a:r>
                        <a:rPr lang="en-US" sz="1400" i="0" dirty="0" err="1">
                          <a:effectLst/>
                          <a:latin typeface="Arial" panose="020B0604020202020204" pitchFamily="34" charset="0"/>
                          <a:ea typeface="Calibri" panose="020F0502020204030204" pitchFamily="34" charset="0"/>
                          <a:cs typeface="Arial" panose="020B0604020202020204" pitchFamily="34" charset="0"/>
                        </a:rPr>
                        <a:t>kawalan</a:t>
                      </a:r>
                      <a:r>
                        <a:rPr lang="en-US" sz="1400" i="0" dirty="0">
                          <a:effectLst/>
                          <a:latin typeface="Arial" panose="020B0604020202020204" pitchFamily="34" charset="0"/>
                          <a:ea typeface="Calibri" panose="020F0502020204030204" pitchFamily="34" charset="0"/>
                          <a:cs typeface="Arial" panose="020B0604020202020204" pitchFamily="34" charset="0"/>
                        </a:rPr>
                        <a:t> </a:t>
                      </a:r>
                      <a:r>
                        <a:rPr lang="en-US" sz="1400" i="0" dirty="0" err="1">
                          <a:effectLst/>
                          <a:latin typeface="Arial" panose="020B0604020202020204" pitchFamily="34" charset="0"/>
                          <a:ea typeface="Calibri" panose="020F0502020204030204" pitchFamily="34" charset="0"/>
                          <a:cs typeface="Arial" panose="020B0604020202020204" pitchFamily="34" charset="0"/>
                        </a:rPr>
                        <a:t>kebocoran</a:t>
                      </a:r>
                      <a:r>
                        <a:rPr lang="en-US" sz="1400" i="0" dirty="0">
                          <a:effectLst/>
                          <a:latin typeface="Arial" panose="020B0604020202020204" pitchFamily="34" charset="0"/>
                          <a:ea typeface="Calibri" panose="020F0502020204030204" pitchFamily="34" charset="0"/>
                          <a:cs typeface="Arial" panose="020B0604020202020204" pitchFamily="34" charset="0"/>
                        </a:rPr>
                        <a:t> air (</a:t>
                      </a:r>
                      <a:r>
                        <a:rPr lang="en-US" sz="1400" i="1" dirty="0">
                          <a:effectLst/>
                          <a:latin typeface="Arial" panose="020B0604020202020204" pitchFamily="34" charset="0"/>
                          <a:ea typeface="Calibri" panose="020F0502020204030204" pitchFamily="34" charset="0"/>
                          <a:cs typeface="Arial" panose="020B0604020202020204" pitchFamily="34" charset="0"/>
                        </a:rPr>
                        <a:t>Water leak detection system)</a:t>
                      </a:r>
                      <a:endParaRPr lang="en-MY" sz="1400" i="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5207453"/>
                  </a:ext>
                </a:extLst>
              </a:tr>
            </a:tbl>
          </a:graphicData>
        </a:graphic>
      </p:graphicFrame>
      <p:sp>
        <p:nvSpPr>
          <p:cNvPr id="6" name="TextBox 5">
            <a:extLst>
              <a:ext uri="{FF2B5EF4-FFF2-40B4-BE49-F238E27FC236}">
                <a16:creationId xmlns:a16="http://schemas.microsoft.com/office/drawing/2014/main" id="{2827A8E2-25FE-4BD2-8376-241E9EA13640}"/>
              </a:ext>
            </a:extLst>
          </p:cNvPr>
          <p:cNvSpPr txBox="1"/>
          <p:nvPr/>
        </p:nvSpPr>
        <p:spPr>
          <a:xfrm>
            <a:off x="194821" y="593889"/>
            <a:ext cx="11682952" cy="275653"/>
          </a:xfrm>
          <a:prstGeom prst="rect">
            <a:avLst/>
          </a:prstGeom>
          <a:noFill/>
        </p:spPr>
        <p:txBody>
          <a:bodyPr wrap="square">
            <a:spAutoFit/>
          </a:bodyPr>
          <a:lstStyle/>
          <a:p>
            <a:pPr>
              <a:lnSpc>
                <a:spcPct val="107000"/>
              </a:lnSpc>
              <a:spcAft>
                <a:spcPts val="800"/>
              </a:spcAft>
            </a:pPr>
            <a:r>
              <a:rPr lang="en-US" sz="12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a:t>
            </a:r>
            <a:r>
              <a:rPr lang="en-US" sz="12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Sila</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nyatakan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TIDAK BERKENAAN di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ruangan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catatan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sekiranya</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kriteria</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keselamatan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seperti</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dalam</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jadual</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di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bilik</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server/ Pusat Data di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Jabatan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tidak</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tersedia</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a:t>
            </a:r>
            <a:endParaRPr lang="en-US" sz="1200" i="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772587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0"/>
            <a:ext cx="12192000" cy="593889"/>
          </a:xfrm>
          <a:solidFill>
            <a:schemeClr val="accent1">
              <a:lumMod val="40000"/>
              <a:lumOff val="60000"/>
            </a:schemeClr>
          </a:solidFill>
        </p:spPr>
        <p:txBody>
          <a:bodyPr>
            <a:noAutofit/>
          </a:bodyPr>
          <a:lstStyle/>
          <a:p>
            <a:r>
              <a:rPr lang="en-MY" sz="2400" dirty="0">
                <a:solidFill>
                  <a:srgbClr val="000000"/>
                </a:solidFill>
                <a:latin typeface="Arial"/>
                <a:cs typeface="Arial"/>
              </a:rPr>
              <a:t>ARKITEKTUR/CIRI-CIRI KESELAMATAN FIZIKAL/PERSEKITARAN (DC, DRC) – </a:t>
            </a:r>
            <a:r>
              <a:rPr lang="en-MY" sz="2400" dirty="0" err="1">
                <a:solidFill>
                  <a:srgbClr val="000000"/>
                </a:solidFill>
                <a:latin typeface="Arial"/>
                <a:cs typeface="Arial"/>
              </a:rPr>
              <a:t>Cont</a:t>
            </a:r>
            <a:r>
              <a:rPr lang="en-MY" sz="2400" dirty="0">
                <a:solidFill>
                  <a:srgbClr val="000000"/>
                </a:solidFill>
                <a:latin typeface="Arial"/>
                <a:cs typeface="Arial"/>
              </a:rPr>
              <a:t>…</a:t>
            </a:r>
          </a:p>
        </p:txBody>
      </p:sp>
      <p:graphicFrame>
        <p:nvGraphicFramePr>
          <p:cNvPr id="5" name="Table 4">
            <a:extLst>
              <a:ext uri="{FF2B5EF4-FFF2-40B4-BE49-F238E27FC236}">
                <a16:creationId xmlns:a16="http://schemas.microsoft.com/office/drawing/2014/main" id="{35317942-BCAA-40B4-8EFE-4303D628647F}"/>
              </a:ext>
            </a:extLst>
          </p:cNvPr>
          <p:cNvGraphicFramePr>
            <a:graphicFrameLocks noGrp="1"/>
          </p:cNvGraphicFramePr>
          <p:nvPr>
            <p:extLst>
              <p:ext uri="{D42A27DB-BD31-4B8C-83A1-F6EECF244321}">
                <p14:modId xmlns:p14="http://schemas.microsoft.com/office/powerpoint/2010/main" val="605131036"/>
              </p:ext>
            </p:extLst>
          </p:nvPr>
        </p:nvGraphicFramePr>
        <p:xfrm>
          <a:off x="194821" y="1007066"/>
          <a:ext cx="11802357" cy="5005964"/>
        </p:xfrm>
        <a:graphic>
          <a:graphicData uri="http://schemas.openxmlformats.org/drawingml/2006/table">
            <a:tbl>
              <a:tblPr firstRow="1" firstCol="1" bandRow="1"/>
              <a:tblGrid>
                <a:gridCol w="519752">
                  <a:extLst>
                    <a:ext uri="{9D8B030D-6E8A-4147-A177-3AD203B41FA5}">
                      <a16:colId xmlns:a16="http://schemas.microsoft.com/office/drawing/2014/main" val="3982999690"/>
                    </a:ext>
                  </a:extLst>
                </a:gridCol>
                <a:gridCol w="1915505">
                  <a:extLst>
                    <a:ext uri="{9D8B030D-6E8A-4147-A177-3AD203B41FA5}">
                      <a16:colId xmlns:a16="http://schemas.microsoft.com/office/drawing/2014/main" val="3863508530"/>
                    </a:ext>
                  </a:extLst>
                </a:gridCol>
                <a:gridCol w="6583592">
                  <a:extLst>
                    <a:ext uri="{9D8B030D-6E8A-4147-A177-3AD203B41FA5}">
                      <a16:colId xmlns:a16="http://schemas.microsoft.com/office/drawing/2014/main" val="2131016661"/>
                    </a:ext>
                  </a:extLst>
                </a:gridCol>
                <a:gridCol w="2783508">
                  <a:extLst>
                    <a:ext uri="{9D8B030D-6E8A-4147-A177-3AD203B41FA5}">
                      <a16:colId xmlns:a16="http://schemas.microsoft.com/office/drawing/2014/main" val="1281497356"/>
                    </a:ext>
                  </a:extLst>
                </a:gridCol>
              </a:tblGrid>
              <a:tr h="365939">
                <a:tc>
                  <a:txBody>
                    <a:bodyPr/>
                    <a:lstStyle/>
                    <a:p>
                      <a:pPr algn="ctr">
                        <a:lnSpc>
                          <a:spcPct val="107000"/>
                        </a:lnSpc>
                        <a:spcAft>
                          <a:spcPts val="800"/>
                        </a:spcAft>
                      </a:pPr>
                      <a:r>
                        <a:rPr lang="en-MY" sz="1200" b="1">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2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gridSpan="2">
                  <a:txBody>
                    <a:bodyPr/>
                    <a:lstStyle/>
                    <a:p>
                      <a:pPr algn="ctr">
                        <a:lnSpc>
                          <a:spcPct val="107000"/>
                        </a:lnSpc>
                        <a:spcAft>
                          <a:spcPts val="800"/>
                        </a:spcAft>
                      </a:pPr>
                      <a:r>
                        <a:rPr lang="en-MY" sz="1200" b="1" dirty="0">
                          <a:solidFill>
                            <a:srgbClr val="2C3242"/>
                          </a:solidFill>
                          <a:effectLst/>
                          <a:latin typeface="Arial" panose="020B0604020202020204" pitchFamily="34" charset="0"/>
                          <a:cs typeface="Arial" panose="020B0604020202020204" pitchFamily="34" charset="0"/>
                        </a:rPr>
                        <a:t>KRITERIA</a:t>
                      </a:r>
                      <a:endParaRPr lang="en-MY" sz="12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hMerge="1">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US" sz="1200" b="1" dirty="0">
                          <a:effectLst/>
                          <a:latin typeface="Arial" panose="020B0604020202020204" pitchFamily="34" charset="0"/>
                          <a:ea typeface="Calibri" panose="020F0502020204030204" pitchFamily="34" charset="0"/>
                          <a:cs typeface="Arial" panose="020B0604020202020204" pitchFamily="34" charset="0"/>
                        </a:rPr>
                        <a:t>NYATAKAN JENIS ATAU CATATAN BAGI KAEDAH YANG DIGUNAKAN</a:t>
                      </a:r>
                      <a:endParaRPr lang="en-MY" sz="12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0">
                <a:tc rowSpan="4">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p>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Sistem</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Pengesanan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dan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Pemadaman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Kebakaran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tc>
                  <a:txBody>
                    <a:bodyPr/>
                    <a:lstStyle/>
                    <a:p>
                      <a:pPr>
                        <a:lnSpc>
                          <a:spcPct val="107000"/>
                        </a:lnSpc>
                        <a:spcAft>
                          <a:spcPts val="800"/>
                        </a:spcAft>
                      </a:pPr>
                      <a:r>
                        <a:rPr lang="en-US" sz="1400" i="0" dirty="0">
                          <a:solidFill>
                            <a:schemeClr val="tx1"/>
                          </a:solidFill>
                          <a:effectLst/>
                          <a:latin typeface="Arial" panose="020B0604020202020204" pitchFamily="34" charset="0"/>
                          <a:ea typeface="Calibri" panose="020F0502020204030204" pitchFamily="34" charset="0"/>
                          <a:cs typeface="Arial" panose="020B0604020202020204" pitchFamily="34" charset="0"/>
                        </a:rPr>
                        <a:t>a) </a:t>
                      </a:r>
                      <a:r>
                        <a:rPr lang="en-US" sz="1400" i="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Jenis</a:t>
                      </a:r>
                      <a:r>
                        <a:rPr lang="en-US" sz="1400" i="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400" i="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sistem</a:t>
                      </a:r>
                      <a:r>
                        <a:rPr lang="en-US" sz="1400" i="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400" i="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pemadaman</a:t>
                      </a:r>
                      <a:r>
                        <a:rPr lang="en-US" sz="1400" i="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400" i="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kebakaran</a:t>
                      </a:r>
                      <a:r>
                        <a:rPr lang="en-US" sz="1400" i="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ms-MY" sz="1400" i="1" kern="1200" dirty="0">
                          <a:solidFill>
                            <a:schemeClr val="tx1"/>
                          </a:solidFill>
                          <a:effectLst/>
                          <a:latin typeface="Arial" panose="020B0604020202020204" pitchFamily="34" charset="0"/>
                          <a:ea typeface="+mn-ea"/>
                          <a:cs typeface="Arial" panose="020B0604020202020204" pitchFamily="34" charset="0"/>
                        </a:rPr>
                        <a:t>Total Flooding Fire Extinguishing System, Clean-Agent Fire Suppresion system, Inert Gas Fire Suppresion System etc.)</a:t>
                      </a:r>
                    </a:p>
                    <a:p>
                      <a:pPr>
                        <a:lnSpc>
                          <a:spcPct val="107000"/>
                        </a:lnSpc>
                        <a:spcAft>
                          <a:spcPts val="800"/>
                        </a:spcAft>
                      </a:pP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Memastikan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sistem</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pemadaman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kebakaran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yang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digunakan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dapat</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mengelakkan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daripada</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sebarang</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kerosakan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kepada</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perkakasan</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ICT di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bilik</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server/ </a:t>
                      </a:r>
                      <a:r>
                        <a:rPr lang="en-US" sz="105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pusat</a:t>
                      </a:r>
                      <a:r>
                        <a:rPr lang="en-US"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data.</a:t>
                      </a:r>
                    </a:p>
                    <a:p>
                      <a:pPr>
                        <a:lnSpc>
                          <a:spcPct val="107000"/>
                        </a:lnSpc>
                        <a:spcAft>
                          <a:spcPts val="800"/>
                        </a:spcAft>
                      </a:pPr>
                      <a:endParaRPr lang="en-MY" sz="1050" i="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06570">
                <a:tc vMerge="1">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50800" marR="0" lvl="0" indent="0" algn="l" defTabSz="914400" rtl="0" eaLnBrk="1" fontAlgn="auto" latinLnBrk="0" hangingPunct="1">
                        <a:spcBef>
                          <a:spcPts val="0"/>
                        </a:spcBef>
                        <a:spcAft>
                          <a:spcPts val="0"/>
                        </a:spcAft>
                        <a:buClrTx/>
                        <a:buSzPct val="100000"/>
                        <a:buFont typeface="+mj-lt"/>
                        <a:buNone/>
                        <a:tabLst/>
                        <a:defRPr/>
                      </a:pP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Ketersediaan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alat</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pemadam</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api</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mudah</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alih</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di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dalam</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bilik</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server/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pusat</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data</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6520979"/>
                  </a:ext>
                </a:extLst>
              </a:tr>
              <a:tr h="306570">
                <a:tc vMerge="1">
                  <a:txBody>
                    <a:bodyPr/>
                    <a:lstStyle/>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Sistem</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pengesanan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haba</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dan asap</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2606867"/>
                  </a:ext>
                </a:extLst>
              </a:tr>
              <a:tr h="306570">
                <a:tc vMerge="1">
                  <a:txBody>
                    <a:bodyPr/>
                    <a:lstStyle/>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Mendapat</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sijil</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perakuan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bahan</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dari</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pihak</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Bomba</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9834098"/>
                  </a:ext>
                </a:extLst>
              </a:tr>
              <a:tr h="285741">
                <a:tc rowSpan="3">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 </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Pengekalan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Bekalan</a:t>
                      </a:r>
                      <a:r>
                        <a:rPr lang="en-US" sz="1400" dirty="0">
                          <a:effectLst/>
                          <a:latin typeface="Arial" panose="020B0604020202020204" pitchFamily="34" charset="0"/>
                          <a:ea typeface="Calibri" panose="020F0502020204030204" pitchFamily="34" charset="0"/>
                          <a:cs typeface="Arial" panose="020B0604020202020204" pitchFamily="34" charset="0"/>
                        </a:rPr>
                        <a:t> Kuasa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a) </a:t>
                      </a:r>
                      <a:r>
                        <a:rPr lang="en-US" sz="1400" dirty="0" err="1">
                          <a:effectLst/>
                          <a:latin typeface="Arial" panose="020B0604020202020204" pitchFamily="34" charset="0"/>
                          <a:ea typeface="Calibri" panose="020F0502020204030204" pitchFamily="34" charset="0"/>
                          <a:cs typeface="Arial" panose="020B0604020202020204" pitchFamily="34" charset="0"/>
                        </a:rPr>
                        <a:t>Sistem</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i="1" dirty="0">
                          <a:effectLst/>
                          <a:latin typeface="Arial" panose="020B0604020202020204" pitchFamily="34" charset="0"/>
                          <a:ea typeface="Calibri" panose="020F0502020204030204" pitchFamily="34" charset="0"/>
                          <a:cs typeface="Arial" panose="020B0604020202020204" pitchFamily="34" charset="0"/>
                        </a:rPr>
                        <a:t>Uninterruptible Power Supply </a:t>
                      </a:r>
                      <a:endParaRPr lang="en-MY" sz="1400" i="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4266230"/>
                  </a:ext>
                </a:extLst>
              </a:tr>
              <a:tr h="285741">
                <a:tc vMerge="1">
                  <a:txBody>
                    <a:bodyPr/>
                    <a:lstStyle/>
                    <a:p>
                      <a:pPr marL="0" lvl="0" indent="0">
                        <a:lnSpc>
                          <a:spcPct val="107000"/>
                        </a:lnSpc>
                        <a:spcAft>
                          <a:spcPts val="800"/>
                        </a:spcAft>
                        <a:buFontTx/>
                        <a:buNone/>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b) </a:t>
                      </a:r>
                      <a:r>
                        <a:rPr lang="en-US" sz="1400" dirty="0" err="1">
                          <a:effectLst/>
                          <a:latin typeface="Arial" panose="020B0604020202020204" pitchFamily="34" charset="0"/>
                          <a:ea typeface="Calibri" panose="020F0502020204030204" pitchFamily="34" charset="0"/>
                          <a:cs typeface="Arial" panose="020B0604020202020204" pitchFamily="34" charset="0"/>
                        </a:rPr>
                        <a:t>Sistem</a:t>
                      </a:r>
                      <a:r>
                        <a:rPr lang="en-US" sz="1400" dirty="0">
                          <a:effectLst/>
                          <a:latin typeface="Arial" panose="020B0604020202020204" pitchFamily="34" charset="0"/>
                          <a:ea typeface="Calibri" panose="020F0502020204030204" pitchFamily="34" charset="0"/>
                          <a:cs typeface="Arial" panose="020B0604020202020204" pitchFamily="34" charset="0"/>
                        </a:rPr>
                        <a:t> Standby Generator Set ( </a:t>
                      </a:r>
                      <a:r>
                        <a:rPr lang="en-US" sz="1400" dirty="0" err="1">
                          <a:effectLst/>
                          <a:latin typeface="Arial" panose="020B0604020202020204" pitchFamily="34" charset="0"/>
                          <a:ea typeface="Calibri" panose="020F0502020204030204" pitchFamily="34" charset="0"/>
                          <a:cs typeface="Arial" panose="020B0604020202020204" pitchFamily="34" charset="0"/>
                        </a:rPr>
                        <a:t>Sistem</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Janakuasa</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Tunggu</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Sedia</a:t>
                      </a:r>
                      <a:r>
                        <a:rPr lang="en-US" sz="1400" dirty="0">
                          <a:effectLst/>
                          <a:latin typeface="Arial" panose="020B0604020202020204" pitchFamily="34" charset="0"/>
                          <a:ea typeface="Calibri" panose="020F0502020204030204" pitchFamily="34"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8558856"/>
                  </a:ext>
                </a:extLst>
              </a:tr>
              <a:tr h="285741">
                <a:tc vMerge="1">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c) </a:t>
                      </a:r>
                      <a:r>
                        <a:rPr lang="en-US" sz="1400" dirty="0" err="1">
                          <a:effectLst/>
                          <a:latin typeface="Arial" panose="020B0604020202020204" pitchFamily="34" charset="0"/>
                          <a:ea typeface="Calibri" panose="020F0502020204030204" pitchFamily="34" charset="0"/>
                          <a:cs typeface="Arial" panose="020B0604020202020204" pitchFamily="34" charset="0"/>
                        </a:rPr>
                        <a:t>Melakukan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pengujian</a:t>
                      </a:r>
                      <a:r>
                        <a:rPr lang="en-US" sz="1400" dirty="0">
                          <a:effectLst/>
                          <a:latin typeface="Arial" panose="020B0604020202020204" pitchFamily="34" charset="0"/>
                          <a:ea typeface="Calibri" panose="020F0502020204030204" pitchFamily="34" charset="0"/>
                          <a:cs typeface="Arial" panose="020B0604020202020204" pitchFamily="34" charset="0"/>
                        </a:rPr>
                        <a:t> dan </a:t>
                      </a:r>
                      <a:r>
                        <a:rPr lang="en-US" sz="1400" dirty="0" err="1">
                          <a:effectLst/>
                          <a:latin typeface="Arial" panose="020B0604020202020204" pitchFamily="34" charset="0"/>
                          <a:ea typeface="Calibri" panose="020F0502020204030204" pitchFamily="34" charset="0"/>
                          <a:cs typeface="Arial" panose="020B0604020202020204" pitchFamily="34" charset="0"/>
                        </a:rPr>
                        <a:t>penyelenggaraan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berkala</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terhadap</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perkara</a:t>
                      </a:r>
                      <a:r>
                        <a:rPr lang="en-US" sz="1400" dirty="0">
                          <a:effectLst/>
                          <a:latin typeface="Arial" panose="020B0604020202020204" pitchFamily="34" charset="0"/>
                          <a:ea typeface="Calibri" panose="020F0502020204030204" pitchFamily="34" charset="0"/>
                          <a:cs typeface="Arial" panose="020B0604020202020204" pitchFamily="34" charset="0"/>
                        </a:rPr>
                        <a:t> 2(a) dan 2 (b)?</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285741">
                <a:tc rowSpan="2">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Pengurusan</a:t>
                      </a:r>
                      <a:r>
                        <a:rPr lang="en-US" sz="1400" dirty="0">
                          <a:effectLst/>
                          <a:latin typeface="Arial" panose="020B0604020202020204" pitchFamily="34" charset="0"/>
                          <a:ea typeface="Calibri" panose="020F0502020204030204" pitchFamily="34" charset="0"/>
                          <a:cs typeface="Arial" panose="020B0604020202020204" pitchFamily="34" charset="0"/>
                        </a:rPr>
                        <a:t> Kabel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a) </a:t>
                      </a:r>
                      <a:r>
                        <a:rPr lang="en-US" sz="1400" dirty="0" err="1">
                          <a:effectLst/>
                          <a:latin typeface="Arial" panose="020B0604020202020204" pitchFamily="34" charset="0"/>
                          <a:ea typeface="Calibri" panose="020F0502020204030204" pitchFamily="34" charset="0"/>
                          <a:cs typeface="Arial" panose="020B0604020202020204" pitchFamily="34" charset="0"/>
                        </a:rPr>
                        <a:t>Memastikan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i="1" dirty="0">
                          <a:effectLst/>
                          <a:latin typeface="Arial" panose="020B0604020202020204" pitchFamily="34" charset="0"/>
                          <a:ea typeface="Calibri" panose="020F0502020204030204" pitchFamily="34" charset="0"/>
                          <a:cs typeface="Arial" panose="020B0604020202020204" pitchFamily="34" charset="0"/>
                        </a:rPr>
                        <a:t>Power</a:t>
                      </a:r>
                      <a:r>
                        <a:rPr lang="en-US" sz="1400" dirty="0">
                          <a:effectLst/>
                          <a:latin typeface="Arial" panose="020B0604020202020204" pitchFamily="34" charset="0"/>
                          <a:ea typeface="Calibri" panose="020F0502020204030204" pitchFamily="34" charset="0"/>
                          <a:cs typeface="Arial" panose="020B0604020202020204" pitchFamily="34" charset="0"/>
                        </a:rPr>
                        <a:t> dan </a:t>
                      </a:r>
                      <a:r>
                        <a:rPr lang="en-US" sz="1400" i="1" dirty="0">
                          <a:effectLst/>
                          <a:latin typeface="Arial" panose="020B0604020202020204" pitchFamily="34" charset="0"/>
                          <a:ea typeface="Calibri" panose="020F0502020204030204" pitchFamily="34" charset="0"/>
                          <a:cs typeface="Arial" panose="020B0604020202020204" pitchFamily="34" charset="0"/>
                        </a:rPr>
                        <a:t>Network</a:t>
                      </a:r>
                      <a:r>
                        <a:rPr lang="en-US" sz="1400" dirty="0">
                          <a:effectLst/>
                          <a:latin typeface="Arial" panose="020B0604020202020204" pitchFamily="34" charset="0"/>
                          <a:ea typeface="Calibri" panose="020F0502020204030204" pitchFamily="34" charset="0"/>
                          <a:cs typeface="Arial" panose="020B0604020202020204" pitchFamily="34" charset="0"/>
                        </a:rPr>
                        <a:t> cable yang </a:t>
                      </a:r>
                      <a:r>
                        <a:rPr lang="en-US" sz="1400" dirty="0" err="1">
                          <a:effectLst/>
                          <a:latin typeface="Arial" panose="020B0604020202020204" pitchFamily="34" charset="0"/>
                          <a:ea typeface="Calibri" panose="020F0502020204030204" pitchFamily="34" charset="0"/>
                          <a:cs typeface="Arial" panose="020B0604020202020204" pitchFamily="34" charset="0"/>
                        </a:rPr>
                        <a:t>digunakan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adalah</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mengikut</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kesesuaian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MY" sz="1400" i="1" dirty="0">
                          <a:latin typeface="Arial" panose="020B0604020202020204" pitchFamily="34" charset="0"/>
                          <a:cs typeface="Arial" panose="020B0604020202020204" pitchFamily="34" charset="0"/>
                        </a:rPr>
                        <a:t>Unshielded Twisted Pair - </a:t>
                      </a:r>
                      <a:r>
                        <a:rPr lang="en-MY" sz="1400" b="0" i="1" dirty="0">
                          <a:latin typeface="Arial" panose="020B0604020202020204" pitchFamily="34" charset="0"/>
                          <a:cs typeface="Arial" panose="020B0604020202020204" pitchFamily="34" charset="0"/>
                        </a:rPr>
                        <a:t>UTP</a:t>
                      </a:r>
                      <a:r>
                        <a:rPr lang="en-MY" sz="1400" dirty="0">
                          <a:latin typeface="Arial" panose="020B0604020202020204" pitchFamily="34" charset="0"/>
                          <a:cs typeface="Arial" panose="020B0604020202020204" pitchFamily="34" charset="0"/>
                        </a:rPr>
                        <a:t>, </a:t>
                      </a:r>
                      <a:r>
                        <a:rPr lang="en-MY" sz="1400" i="1" dirty="0">
                          <a:latin typeface="Arial" panose="020B0604020202020204" pitchFamily="34" charset="0"/>
                          <a:cs typeface="Arial" panose="020B0604020202020204" pitchFamily="34" charset="0"/>
                        </a:rPr>
                        <a:t>Shielded Twisted Pair – STP </a:t>
                      </a:r>
                      <a:r>
                        <a:rPr lang="en-MY" sz="1400" dirty="0">
                          <a:latin typeface="Arial" panose="020B0604020202020204" pitchFamily="34" charset="0"/>
                          <a:cs typeface="Arial" panose="020B0604020202020204" pitchFamily="34" charset="0"/>
                        </a:rPr>
                        <a:t>etc.)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0290948"/>
                  </a:ext>
                </a:extLst>
              </a:tr>
              <a:tr h="285741">
                <a:tc vMerge="1">
                  <a:txBody>
                    <a:bodyPr/>
                    <a:lstStyle/>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b) </a:t>
                      </a:r>
                      <a:r>
                        <a:rPr lang="en-US" sz="1400" dirty="0" err="1">
                          <a:effectLst/>
                          <a:latin typeface="Arial" panose="020B0604020202020204" pitchFamily="34" charset="0"/>
                          <a:ea typeface="Calibri" panose="020F0502020204030204" pitchFamily="34" charset="0"/>
                          <a:cs typeface="Arial" panose="020B0604020202020204" pitchFamily="34" charset="0"/>
                        </a:rPr>
                        <a:t>Pelabelan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kabel</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dilakukan</a:t>
                      </a:r>
                      <a:r>
                        <a:rPr lang="en-US" sz="1400" dirty="0">
                          <a:effectLst/>
                          <a:latin typeface="Arial" panose="020B0604020202020204" pitchFamily="34" charset="0"/>
                          <a:ea typeface="Calibri" panose="020F0502020204030204" pitchFamily="34" charset="0"/>
                          <a:cs typeface="Arial" panose="020B0604020202020204" pitchFamily="34" charset="0"/>
                        </a:rPr>
                        <a:t>?</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6654650"/>
                  </a:ext>
                </a:extLst>
              </a:tr>
              <a:tr h="285741">
                <a:tc rowSpan="2">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Sistem</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Pengawasan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Kamera</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Litar</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Tertutup</a:t>
                      </a:r>
                      <a:r>
                        <a:rPr lang="en-US" sz="1400" dirty="0">
                          <a:effectLst/>
                          <a:latin typeface="Arial" panose="020B0604020202020204" pitchFamily="34" charset="0"/>
                          <a:ea typeface="Calibri" panose="020F0502020204030204" pitchFamily="34" charset="0"/>
                          <a:cs typeface="Arial" panose="020B0604020202020204" pitchFamily="34" charset="0"/>
                        </a:rPr>
                        <a:t> (CCTV)</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a) </a:t>
                      </a:r>
                      <a:r>
                        <a:rPr lang="en-US" sz="1400" dirty="0" err="1">
                          <a:effectLst/>
                          <a:latin typeface="Arial" panose="020B0604020202020204" pitchFamily="34" charset="0"/>
                          <a:ea typeface="Calibri" panose="020F0502020204030204" pitchFamily="34" charset="0"/>
                          <a:cs typeface="Arial" panose="020B0604020202020204" pitchFamily="34" charset="0"/>
                        </a:rPr>
                        <a:t>Sila</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nyatakan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jumlah</a:t>
                      </a:r>
                      <a:r>
                        <a:rPr lang="en-US" sz="1400" dirty="0">
                          <a:effectLst/>
                          <a:latin typeface="Arial" panose="020B0604020202020204" pitchFamily="34" charset="0"/>
                          <a:ea typeface="Calibri" panose="020F0502020204030204" pitchFamily="34" charset="0"/>
                          <a:cs typeface="Arial" panose="020B0604020202020204" pitchFamily="34" charset="0"/>
                        </a:rPr>
                        <a:t> dan </a:t>
                      </a:r>
                      <a:r>
                        <a:rPr lang="en-US" sz="1400" dirty="0" err="1">
                          <a:effectLst/>
                          <a:latin typeface="Arial" panose="020B0604020202020204" pitchFamily="34" charset="0"/>
                          <a:ea typeface="Calibri" panose="020F0502020204030204" pitchFamily="34" charset="0"/>
                          <a:cs typeface="Arial" panose="020B0604020202020204" pitchFamily="34" charset="0"/>
                        </a:rPr>
                        <a:t>jenis</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kamera</a:t>
                      </a:r>
                      <a:r>
                        <a:rPr lang="en-US" sz="1400" dirty="0">
                          <a:effectLst/>
                          <a:latin typeface="Arial" panose="020B0604020202020204" pitchFamily="34" charset="0"/>
                          <a:ea typeface="Calibri" panose="020F0502020204030204" pitchFamily="34" charset="0"/>
                          <a:cs typeface="Arial" panose="020B0604020202020204" pitchFamily="34" charset="0"/>
                        </a:rPr>
                        <a:t> CCTV yang </a:t>
                      </a:r>
                      <a:r>
                        <a:rPr lang="en-US" sz="1400" dirty="0" err="1">
                          <a:effectLst/>
                          <a:latin typeface="Arial" panose="020B0604020202020204" pitchFamily="34" charset="0"/>
                          <a:ea typeface="Calibri" panose="020F0502020204030204" pitchFamily="34" charset="0"/>
                          <a:cs typeface="Arial" panose="020B0604020202020204" pitchFamily="34" charset="0"/>
                        </a:rPr>
                        <a:t>disediakan</a:t>
                      </a:r>
                      <a:r>
                        <a:rPr lang="en-US" sz="1400" dirty="0">
                          <a:effectLst/>
                          <a:latin typeface="Arial" panose="020B0604020202020204" pitchFamily="34" charset="0"/>
                          <a:ea typeface="Calibri" panose="020F0502020204030204" pitchFamily="34" charset="0"/>
                          <a:cs typeface="Arial" panose="020B0604020202020204" pitchFamily="34" charset="0"/>
                        </a:rPr>
                        <a:t> di </a:t>
                      </a:r>
                      <a:r>
                        <a:rPr lang="en-US" sz="1400" dirty="0" err="1">
                          <a:effectLst/>
                          <a:latin typeface="Arial" panose="020B0604020202020204" pitchFamily="34" charset="0"/>
                          <a:ea typeface="Calibri" panose="020F0502020204030204" pitchFamily="34" charset="0"/>
                          <a:cs typeface="Arial" panose="020B0604020202020204" pitchFamily="34" charset="0"/>
                        </a:rPr>
                        <a:t>persekitaran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bilik</a:t>
                      </a:r>
                      <a:r>
                        <a:rPr lang="en-US" sz="1400" dirty="0">
                          <a:effectLst/>
                          <a:latin typeface="Arial" panose="020B0604020202020204" pitchFamily="34" charset="0"/>
                          <a:ea typeface="Calibri" panose="020F0502020204030204" pitchFamily="34" charset="0"/>
                          <a:cs typeface="Arial" panose="020B0604020202020204" pitchFamily="34" charset="0"/>
                        </a:rPr>
                        <a:t> server/</a:t>
                      </a:r>
                      <a:r>
                        <a:rPr lang="en-US" sz="1400" dirty="0" err="1">
                          <a:effectLst/>
                          <a:latin typeface="Arial" panose="020B0604020202020204" pitchFamily="34" charset="0"/>
                          <a:ea typeface="Calibri" panose="020F0502020204030204" pitchFamily="34" charset="0"/>
                          <a:cs typeface="Arial" panose="020B0604020202020204" pitchFamily="34" charset="0"/>
                        </a:rPr>
                        <a:t>pusat</a:t>
                      </a:r>
                      <a:r>
                        <a:rPr lang="en-US" sz="1400" dirty="0">
                          <a:effectLst/>
                          <a:latin typeface="Arial" panose="020B0604020202020204" pitchFamily="34" charset="0"/>
                          <a:ea typeface="Calibri" panose="020F0502020204030204" pitchFamily="34" charset="0"/>
                          <a:cs typeface="Arial" panose="020B0604020202020204" pitchFamily="34" charset="0"/>
                        </a:rPr>
                        <a:t> data </a:t>
                      </a:r>
                      <a:r>
                        <a:rPr lang="en-US" sz="1400" dirty="0" err="1">
                          <a:effectLst/>
                          <a:latin typeface="Arial" panose="020B0604020202020204" pitchFamily="34" charset="0"/>
                          <a:ea typeface="Calibri" panose="020F0502020204030204" pitchFamily="34" charset="0"/>
                          <a:cs typeface="Arial" panose="020B0604020202020204" pitchFamily="34" charset="0"/>
                        </a:rPr>
                        <a:t>beserta</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lokasi</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pemasangan</a:t>
                      </a:r>
                      <a:r>
                        <a:rPr lang="en-US" sz="1400" dirty="0">
                          <a:effectLst/>
                          <a:latin typeface="Arial" panose="020B0604020202020204" pitchFamily="34" charset="0"/>
                          <a:ea typeface="Calibri" panose="020F0502020204030204" pitchFamily="34"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1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Cth</a:t>
                      </a:r>
                      <a:r>
                        <a:rPr lang="en-US"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1 x unit </a:t>
                      </a:r>
                      <a:r>
                        <a:rPr lang="en-US" sz="11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kamera</a:t>
                      </a:r>
                      <a:r>
                        <a:rPr lang="en-US"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cctv</a:t>
                      </a:r>
                      <a:r>
                        <a:rPr lang="en-US"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jenis</a:t>
                      </a:r>
                      <a:r>
                        <a:rPr lang="en-US"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dome di </a:t>
                      </a:r>
                      <a:r>
                        <a:rPr lang="en-US" sz="11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hadapan</a:t>
                      </a:r>
                      <a:r>
                        <a:rPr lang="en-US"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pintu</a:t>
                      </a:r>
                      <a:r>
                        <a:rPr lang="en-US"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utama</a:t>
                      </a:r>
                      <a:r>
                        <a:rPr lang="en-US"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bilik</a:t>
                      </a:r>
                      <a:r>
                        <a:rPr lang="en-US"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server/</a:t>
                      </a:r>
                      <a:r>
                        <a:rPr lang="en-US" sz="11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pusat</a:t>
                      </a:r>
                      <a:r>
                        <a:rPr lang="en-US" sz="1100" dirty="0">
                          <a:solidFill>
                            <a:srgbClr val="FF0000"/>
                          </a:solidFill>
                          <a:effectLst/>
                          <a:latin typeface="Arial" panose="020B0604020202020204" pitchFamily="34" charset="0"/>
                          <a:ea typeface="Calibri" panose="020F0502020204030204" pitchFamily="34" charset="0"/>
                          <a:cs typeface="Arial" panose="020B0604020202020204" pitchFamily="34" charset="0"/>
                        </a:rPr>
                        <a:t> data.</a:t>
                      </a:r>
                      <a:endParaRPr lang="en-MY" sz="11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8211613"/>
                  </a:ext>
                </a:extLst>
              </a:tr>
              <a:tr h="285741">
                <a:tc vMerge="1">
                  <a:txBody>
                    <a:bodyPr/>
                    <a:lstStyle/>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b) </a:t>
                      </a:r>
                      <a:r>
                        <a:rPr lang="en-US" sz="1400" dirty="0" err="1">
                          <a:effectLst/>
                          <a:latin typeface="Arial" panose="020B0604020202020204" pitchFamily="34" charset="0"/>
                          <a:ea typeface="Calibri" panose="020F0502020204030204" pitchFamily="34" charset="0"/>
                          <a:cs typeface="Arial" panose="020B0604020202020204" pitchFamily="34" charset="0"/>
                        </a:rPr>
                        <a:t>Kawalan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keselamatan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bilik</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pemantauan</a:t>
                      </a:r>
                      <a:r>
                        <a:rPr lang="en-US" sz="1400" dirty="0">
                          <a:effectLst/>
                          <a:latin typeface="Arial" panose="020B0604020202020204" pitchFamily="34" charset="0"/>
                          <a:ea typeface="Calibri" panose="020F0502020204030204" pitchFamily="34" charset="0"/>
                          <a:cs typeface="Arial" panose="020B0604020202020204" pitchFamily="34" charset="0"/>
                        </a:rPr>
                        <a:t> CCTV</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4808912"/>
                  </a:ext>
                </a:extLst>
              </a:tr>
            </a:tbl>
          </a:graphicData>
        </a:graphic>
      </p:graphicFrame>
      <p:sp>
        <p:nvSpPr>
          <p:cNvPr id="6" name="TextBox 5">
            <a:extLst>
              <a:ext uri="{FF2B5EF4-FFF2-40B4-BE49-F238E27FC236}">
                <a16:creationId xmlns:a16="http://schemas.microsoft.com/office/drawing/2014/main" id="{2827A8E2-25FE-4BD2-8376-241E9EA13640}"/>
              </a:ext>
            </a:extLst>
          </p:cNvPr>
          <p:cNvSpPr txBox="1"/>
          <p:nvPr/>
        </p:nvSpPr>
        <p:spPr>
          <a:xfrm>
            <a:off x="194821" y="593889"/>
            <a:ext cx="11682952" cy="275653"/>
          </a:xfrm>
          <a:prstGeom prst="rect">
            <a:avLst/>
          </a:prstGeom>
          <a:noFill/>
        </p:spPr>
        <p:txBody>
          <a:bodyPr wrap="square">
            <a:spAutoFit/>
          </a:bodyPr>
          <a:lstStyle/>
          <a:p>
            <a:pPr>
              <a:lnSpc>
                <a:spcPct val="107000"/>
              </a:lnSpc>
              <a:spcAft>
                <a:spcPts val="800"/>
              </a:spcAft>
            </a:pPr>
            <a:r>
              <a:rPr lang="en-US" sz="12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a:t>
            </a:r>
            <a:r>
              <a:rPr lang="en-US" sz="12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Sila</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nyatakan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TIDAK BERKENAAN di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ruangan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catatan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sekiranya</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kriteria</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keselamatan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seperti</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dalam</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jadual</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di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bilik</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server/ Pusat Data di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Jabatan</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tidak</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FF0000"/>
                </a:solidFill>
                <a:latin typeface="Arial" panose="020B0604020202020204" pitchFamily="34" charset="0"/>
                <a:ea typeface="Calibri" panose="020F0502020204030204" pitchFamily="34" charset="0"/>
                <a:cs typeface="Arial" panose="020B0604020202020204" pitchFamily="34" charset="0"/>
              </a:rPr>
              <a:t>tersedia</a:t>
            </a:r>
            <a:r>
              <a:rPr lang="en-US" sz="1200" dirty="0">
                <a:solidFill>
                  <a:srgbClr val="FF0000"/>
                </a:solidFill>
                <a:latin typeface="Arial" panose="020B0604020202020204" pitchFamily="34" charset="0"/>
                <a:ea typeface="Calibri" panose="020F0502020204030204" pitchFamily="34" charset="0"/>
                <a:cs typeface="Arial" panose="020B0604020202020204" pitchFamily="34" charset="0"/>
              </a:rPr>
              <a:t>.</a:t>
            </a:r>
            <a:endParaRPr lang="en-US" sz="1200" i="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2584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0"/>
            <a:ext cx="12192000" cy="593889"/>
          </a:xfrm>
          <a:solidFill>
            <a:schemeClr val="accent1">
              <a:lumMod val="40000"/>
              <a:lumOff val="60000"/>
            </a:schemeClr>
          </a:solidFill>
        </p:spPr>
        <p:txBody>
          <a:bodyPr>
            <a:noAutofit/>
          </a:bodyPr>
          <a:lstStyle/>
          <a:p>
            <a:r>
              <a:rPr lang="en-MY" sz="2400" dirty="0">
                <a:solidFill>
                  <a:srgbClr val="000000"/>
                </a:solidFill>
                <a:latin typeface="Arial"/>
                <a:cs typeface="Arial"/>
              </a:rPr>
              <a:t>ARKITEKTUR/CIRI-CIRI KESELAMATAN FIZIKAL/PERSEKITARAN (DC, DRC) – </a:t>
            </a:r>
            <a:r>
              <a:rPr lang="en-MY" sz="2400" dirty="0" err="1">
                <a:solidFill>
                  <a:srgbClr val="000000"/>
                </a:solidFill>
                <a:latin typeface="Arial"/>
                <a:cs typeface="Arial"/>
              </a:rPr>
              <a:t>Cont</a:t>
            </a:r>
            <a:r>
              <a:rPr lang="en-MY" sz="2400" dirty="0">
                <a:solidFill>
                  <a:srgbClr val="000000"/>
                </a:solidFill>
                <a:latin typeface="Arial"/>
                <a:cs typeface="Arial"/>
              </a:rPr>
              <a:t>…</a:t>
            </a:r>
          </a:p>
        </p:txBody>
      </p:sp>
      <p:graphicFrame>
        <p:nvGraphicFramePr>
          <p:cNvPr id="5" name="Table 4">
            <a:extLst>
              <a:ext uri="{FF2B5EF4-FFF2-40B4-BE49-F238E27FC236}">
                <a16:creationId xmlns:a16="http://schemas.microsoft.com/office/drawing/2014/main" id="{35317942-BCAA-40B4-8EFE-4303D628647F}"/>
              </a:ext>
            </a:extLst>
          </p:cNvPr>
          <p:cNvGraphicFramePr>
            <a:graphicFrameLocks noGrp="1"/>
          </p:cNvGraphicFramePr>
          <p:nvPr>
            <p:extLst>
              <p:ext uri="{D42A27DB-BD31-4B8C-83A1-F6EECF244321}">
                <p14:modId xmlns:p14="http://schemas.microsoft.com/office/powerpoint/2010/main" val="4095985946"/>
              </p:ext>
            </p:extLst>
          </p:nvPr>
        </p:nvGraphicFramePr>
        <p:xfrm>
          <a:off x="194821" y="720547"/>
          <a:ext cx="11802357" cy="5181479"/>
        </p:xfrm>
        <a:graphic>
          <a:graphicData uri="http://schemas.openxmlformats.org/drawingml/2006/table">
            <a:tbl>
              <a:tblPr firstRow="1" firstCol="1" bandRow="1"/>
              <a:tblGrid>
                <a:gridCol w="519752">
                  <a:extLst>
                    <a:ext uri="{9D8B030D-6E8A-4147-A177-3AD203B41FA5}">
                      <a16:colId xmlns:a16="http://schemas.microsoft.com/office/drawing/2014/main" val="3982999690"/>
                    </a:ext>
                  </a:extLst>
                </a:gridCol>
                <a:gridCol w="1915505">
                  <a:extLst>
                    <a:ext uri="{9D8B030D-6E8A-4147-A177-3AD203B41FA5}">
                      <a16:colId xmlns:a16="http://schemas.microsoft.com/office/drawing/2014/main" val="3863508530"/>
                    </a:ext>
                  </a:extLst>
                </a:gridCol>
                <a:gridCol w="6583592">
                  <a:extLst>
                    <a:ext uri="{9D8B030D-6E8A-4147-A177-3AD203B41FA5}">
                      <a16:colId xmlns:a16="http://schemas.microsoft.com/office/drawing/2014/main" val="2131016661"/>
                    </a:ext>
                  </a:extLst>
                </a:gridCol>
                <a:gridCol w="2783508">
                  <a:extLst>
                    <a:ext uri="{9D8B030D-6E8A-4147-A177-3AD203B41FA5}">
                      <a16:colId xmlns:a16="http://schemas.microsoft.com/office/drawing/2014/main" val="1281497356"/>
                    </a:ext>
                  </a:extLst>
                </a:gridCol>
              </a:tblGrid>
              <a:tr h="365939">
                <a:tc>
                  <a:txBody>
                    <a:bodyPr/>
                    <a:lstStyle/>
                    <a:p>
                      <a:pPr algn="ctr">
                        <a:lnSpc>
                          <a:spcPct val="107000"/>
                        </a:lnSpc>
                        <a:spcAft>
                          <a:spcPts val="800"/>
                        </a:spcAft>
                      </a:pPr>
                      <a:r>
                        <a:rPr lang="en-MY" sz="1200" b="1">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20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gridSpan="2">
                  <a:txBody>
                    <a:bodyPr/>
                    <a:lstStyle/>
                    <a:p>
                      <a:pPr algn="ctr">
                        <a:lnSpc>
                          <a:spcPct val="107000"/>
                        </a:lnSpc>
                        <a:spcAft>
                          <a:spcPts val="800"/>
                        </a:spcAft>
                      </a:pPr>
                      <a:r>
                        <a:rPr lang="en-MY" sz="1200" b="1" dirty="0">
                          <a:solidFill>
                            <a:srgbClr val="2C3242"/>
                          </a:solidFill>
                          <a:effectLst/>
                          <a:latin typeface="Arial" panose="020B0604020202020204" pitchFamily="34" charset="0"/>
                          <a:cs typeface="Arial" panose="020B0604020202020204" pitchFamily="34" charset="0"/>
                        </a:rPr>
                        <a:t>KRITERIA</a:t>
                      </a:r>
                      <a:endParaRPr lang="en-MY" sz="12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hMerge="1">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US" sz="1200" b="1" dirty="0">
                          <a:effectLst/>
                          <a:latin typeface="Arial" panose="020B0604020202020204" pitchFamily="34" charset="0"/>
                          <a:ea typeface="Calibri" panose="020F0502020204030204" pitchFamily="34" charset="0"/>
                          <a:cs typeface="Arial" panose="020B0604020202020204" pitchFamily="34" charset="0"/>
                        </a:rPr>
                        <a:t>NYATAKAN JENIS ATAU CATATAN BAGI KAEDAH YANG DIGUNAKAN</a:t>
                      </a:r>
                      <a:endParaRPr lang="en-MY" sz="12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0">
                <a:tc rowSpan="5">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8.</a:t>
                      </a:r>
                    </a:p>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Kawalan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Logikal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tc>
                  <a:txBody>
                    <a:bodyPr/>
                    <a:lstStyle/>
                    <a:p>
                      <a:pPr marL="0" algn="l" defTabSz="914400" rtl="0" eaLnBrk="1" latinLnBrk="0" hangingPunct="1">
                        <a:lnSpc>
                          <a:spcPct val="107000"/>
                        </a:lnSpc>
                        <a:spcAft>
                          <a:spcPts val="800"/>
                        </a:spcAft>
                      </a:pPr>
                      <a:r>
                        <a:rPr lang="en-US" sz="1400" i="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 </a:t>
                      </a:r>
                      <a:r>
                        <a:rPr lang="en-US" sz="1400" i="0" kern="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Kawalan</a:t>
                      </a:r>
                      <a:r>
                        <a:rPr lang="en-US" sz="1400" i="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400" i="0" kern="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Akses</a:t>
                      </a:r>
                      <a:r>
                        <a:rPr lang="en-US" sz="1400" i="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400" i="0" kern="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Sistem</a:t>
                      </a:r>
                      <a:r>
                        <a:rPr lang="en-US" sz="1400" i="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400" i="1"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Identity Access Management</a:t>
                      </a:r>
                      <a:r>
                        <a:rPr lang="en-US" sz="1400" i="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(IAM), </a:t>
                      </a:r>
                      <a:r>
                        <a:rPr lang="en-US" sz="1400" i="1"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Role-Based Access Control </a:t>
                      </a:r>
                      <a:r>
                        <a:rPr lang="en-US" sz="1400" i="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(RBAC), </a:t>
                      </a:r>
                      <a:r>
                        <a:rPr lang="en-US" sz="1400" i="0" kern="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Pemantauan</a:t>
                      </a:r>
                      <a:r>
                        <a:rPr lang="en-US" sz="1400" i="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log </a:t>
                      </a:r>
                      <a:r>
                        <a:rPr lang="en-US" sz="1400" i="0" kern="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aktiviti</a:t>
                      </a:r>
                      <a:r>
                        <a:rPr lang="en-US" sz="1400" i="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etc.) </a:t>
                      </a:r>
                      <a:endParaRPr lang="en-MY" sz="1400" i="0" kern="12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5028179"/>
                  </a:ext>
                </a:extLst>
              </a:tr>
              <a:tr h="0">
                <a:tc vMerge="1">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8.</a:t>
                      </a:r>
                    </a:p>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Kawalan</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Logikal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tc>
                  <a:txBody>
                    <a:bodyPr/>
                    <a:lstStyle/>
                    <a:p>
                      <a:pPr marL="0" indent="0">
                        <a:lnSpc>
                          <a:spcPct val="107000"/>
                        </a:lnSpc>
                        <a:spcAft>
                          <a:spcPts val="800"/>
                        </a:spcAft>
                        <a:buNone/>
                      </a:pPr>
                      <a:r>
                        <a:rPr lang="en-US" sz="1400" i="0" dirty="0">
                          <a:solidFill>
                            <a:schemeClr val="tx1"/>
                          </a:solidFill>
                          <a:effectLst/>
                          <a:latin typeface="Arial" panose="020B0604020202020204" pitchFamily="34" charset="0"/>
                          <a:ea typeface="Calibri" panose="020F0502020204030204" pitchFamily="34" charset="0"/>
                          <a:cs typeface="Arial" panose="020B0604020202020204" pitchFamily="34" charset="0"/>
                        </a:rPr>
                        <a:t> b)</a:t>
                      </a:r>
                      <a:r>
                        <a:rPr lang="en-US" sz="14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 Firewall</a:t>
                      </a:r>
                      <a:endParaRPr lang="en-MY" sz="1050" i="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06570">
                <a:tc vMerge="1">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50800" marR="0" lvl="0" indent="0" algn="l" defTabSz="914400" rtl="0" eaLnBrk="1" fontAlgn="auto" latinLnBrk="0" hangingPunct="1">
                        <a:spcBef>
                          <a:spcPts val="0"/>
                        </a:spcBef>
                        <a:spcAft>
                          <a:spcPts val="0"/>
                        </a:spcAft>
                        <a:buClrTx/>
                        <a:buSzPct val="100000"/>
                        <a:buFont typeface="+mj-lt"/>
                        <a:buNone/>
                        <a:tabLst/>
                        <a:defRPr/>
                      </a:pP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c) </a:t>
                      </a:r>
                      <a:r>
                        <a:rPr kumimoji="0" lang="en-US" sz="1400" b="0" i="1"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Intrusion Detection System (IDS) / Intrusion Prevention System (IPS)</a:t>
                      </a:r>
                      <a:endParaRPr kumimoji="0" lang="en-MY"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6520979"/>
                  </a:ext>
                </a:extLst>
              </a:tr>
              <a:tr h="306570">
                <a:tc vMerge="1">
                  <a:txBody>
                    <a:bodyPr/>
                    <a:lstStyle/>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 </a:t>
                      </a:r>
                      <a:r>
                        <a:rPr kumimoji="0" lang="en-US" sz="1400" b="0" i="1"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Viruswall </a:t>
                      </a:r>
                      <a:endParaRPr kumimoji="0" lang="en-MY"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2606867"/>
                  </a:ext>
                </a:extLst>
              </a:tr>
              <a:tr h="306570">
                <a:tc vMerge="1">
                  <a:txBody>
                    <a:bodyPr/>
                    <a:lstStyle/>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 </a:t>
                      </a:r>
                      <a:r>
                        <a:rPr kumimoji="0" lang="en-US"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Environment Monitoring System </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(EMS) </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9834098"/>
                  </a:ext>
                </a:extLst>
              </a:tr>
              <a:tr h="285741">
                <a:tc rowSpan="4">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9.</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Pemulihan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Bencana</a:t>
                      </a:r>
                      <a:r>
                        <a:rPr lang="en-US" sz="1400" dirty="0">
                          <a:effectLst/>
                          <a:latin typeface="Arial" panose="020B0604020202020204" pitchFamily="34" charset="0"/>
                          <a:ea typeface="Calibri" panose="020F0502020204030204" pitchFamily="34"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a) </a:t>
                      </a:r>
                      <a:r>
                        <a:rPr lang="en-US" sz="1400" dirty="0" err="1">
                          <a:effectLst/>
                          <a:latin typeface="Arial" panose="020B0604020202020204" pitchFamily="34" charset="0"/>
                          <a:ea typeface="Calibri" panose="020F0502020204030204" pitchFamily="34" charset="0"/>
                          <a:cs typeface="Arial" panose="020B0604020202020204" pitchFamily="34" charset="0"/>
                        </a:rPr>
                        <a:t>Kaedah</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Sandaran</a:t>
                      </a:r>
                      <a:r>
                        <a:rPr lang="en-US" sz="1400" dirty="0">
                          <a:effectLst/>
                          <a:latin typeface="Arial" panose="020B0604020202020204" pitchFamily="34" charset="0"/>
                          <a:ea typeface="Calibri" panose="020F0502020204030204" pitchFamily="34" charset="0"/>
                          <a:cs typeface="Arial" panose="020B0604020202020204" pitchFamily="34" charset="0"/>
                        </a:rPr>
                        <a:t> Data </a:t>
                      </a:r>
                      <a:r>
                        <a:rPr lang="en-US" sz="1400" i="1" dirty="0">
                          <a:effectLst/>
                          <a:latin typeface="Arial" panose="020B0604020202020204" pitchFamily="34" charset="0"/>
                          <a:ea typeface="Calibri" panose="020F0502020204030204" pitchFamily="34" charset="0"/>
                          <a:cs typeface="Arial" panose="020B0604020202020204" pitchFamily="34" charset="0"/>
                        </a:rPr>
                        <a:t>Method for backups </a:t>
                      </a:r>
                      <a:r>
                        <a:rPr lang="en-US" sz="1400" i="0" dirty="0">
                          <a:effectLst/>
                          <a:latin typeface="Arial" panose="020B0604020202020204" pitchFamily="34" charset="0"/>
                          <a:ea typeface="Calibri" panose="020F0502020204030204" pitchFamily="34" charset="0"/>
                          <a:cs typeface="Arial" panose="020B0604020202020204" pitchFamily="34" charset="0"/>
                        </a:rPr>
                        <a:t>(</a:t>
                      </a:r>
                      <a:r>
                        <a:rPr lang="en-US" sz="1400" i="1" dirty="0">
                          <a:effectLst/>
                          <a:latin typeface="Arial" panose="020B0604020202020204" pitchFamily="34" charset="0"/>
                          <a:ea typeface="Calibri" panose="020F0502020204030204" pitchFamily="34" charset="0"/>
                          <a:cs typeface="Arial" panose="020B0604020202020204" pitchFamily="34" charset="0"/>
                        </a:rPr>
                        <a:t>Synchronous, Asynchronous, Incremental backup solution, Storage Area Network – SAN, State the data replication software used  etc.</a:t>
                      </a:r>
                      <a:r>
                        <a:rPr lang="en-US" sz="1400" i="0" dirty="0">
                          <a:effectLst/>
                          <a:latin typeface="Arial" panose="020B0604020202020204" pitchFamily="34" charset="0"/>
                          <a:ea typeface="Calibri" panose="020F0502020204030204" pitchFamily="34" charset="0"/>
                          <a:cs typeface="Arial" panose="020B0604020202020204" pitchFamily="34" charset="0"/>
                        </a:rPr>
                        <a:t>)</a:t>
                      </a:r>
                      <a:r>
                        <a:rPr lang="en-US" sz="1400" i="1" dirty="0">
                          <a:effectLst/>
                          <a:latin typeface="Arial" panose="020B0604020202020204" pitchFamily="34" charset="0"/>
                          <a:ea typeface="Calibri" panose="020F0502020204030204" pitchFamily="34" charset="0"/>
                          <a:cs typeface="Arial" panose="020B0604020202020204" pitchFamily="34" charset="0"/>
                        </a:rPr>
                        <a:t> </a:t>
                      </a:r>
                      <a:endParaRPr lang="en-MY" sz="1400" i="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4266230"/>
                  </a:ext>
                </a:extLst>
              </a:tr>
              <a:tr h="285741">
                <a:tc vMerge="1">
                  <a:txBody>
                    <a:bodyPr/>
                    <a:lstStyle/>
                    <a:p>
                      <a:pPr marL="0" lvl="0" indent="0">
                        <a:lnSpc>
                          <a:spcPct val="107000"/>
                        </a:lnSpc>
                        <a:spcAft>
                          <a:spcPts val="800"/>
                        </a:spcAft>
                        <a:buFontTx/>
                        <a:buNone/>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b) </a:t>
                      </a:r>
                      <a:r>
                        <a:rPr lang="en-US" sz="1400" i="1" dirty="0">
                          <a:effectLst/>
                          <a:latin typeface="Arial" panose="020B0604020202020204" pitchFamily="34" charset="0"/>
                          <a:ea typeface="Calibri" panose="020F0502020204030204" pitchFamily="34" charset="0"/>
                          <a:cs typeface="Arial" panose="020B0604020202020204" pitchFamily="34" charset="0"/>
                        </a:rPr>
                        <a:t>State the Recovery Time Objectives </a:t>
                      </a:r>
                      <a:r>
                        <a:rPr lang="en-US" sz="1400" i="0" dirty="0">
                          <a:effectLst/>
                          <a:latin typeface="Arial" panose="020B0604020202020204" pitchFamily="34" charset="0"/>
                          <a:ea typeface="Calibri" panose="020F0502020204030204" pitchFamily="34" charset="0"/>
                          <a:cs typeface="Arial" panose="020B0604020202020204" pitchFamily="34" charset="0"/>
                        </a:rPr>
                        <a:t>(RTO) </a:t>
                      </a:r>
                      <a:r>
                        <a:rPr lang="en-US" sz="1400" i="1" dirty="0">
                          <a:effectLst/>
                          <a:latin typeface="Arial" panose="020B0604020202020204" pitchFamily="34" charset="0"/>
                          <a:ea typeface="Calibri" panose="020F0502020204030204" pitchFamily="34" charset="0"/>
                          <a:cs typeface="Arial" panose="020B0604020202020204" pitchFamily="34" charset="0"/>
                        </a:rPr>
                        <a:t>and Recovery Point Objectives</a:t>
                      </a:r>
                      <a:r>
                        <a:rPr lang="en-US" sz="1400" i="0" dirty="0">
                          <a:effectLst/>
                          <a:latin typeface="Arial" panose="020B0604020202020204" pitchFamily="34" charset="0"/>
                          <a:ea typeface="Calibri" panose="020F0502020204030204" pitchFamily="34" charset="0"/>
                          <a:cs typeface="Arial" panose="020B0604020202020204" pitchFamily="34" charset="0"/>
                        </a:rPr>
                        <a:t> (RPO)</a:t>
                      </a:r>
                      <a:endParaRPr lang="en-MY" sz="1400" i="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a:solidFill>
                            <a:schemeClr val="tx1"/>
                          </a:solidFill>
                          <a:effectLst/>
                          <a:latin typeface="Arial" panose="020B0604020202020204" pitchFamily="34" charset="0"/>
                          <a:ea typeface="Calibri" panose="020F0502020204030204" pitchFamily="34" charset="0"/>
                          <a:cs typeface="Arial" panose="020B0604020202020204" pitchFamily="34" charset="0"/>
                        </a:rPr>
                        <a:t>RTO: </a:t>
                      </a:r>
                    </a:p>
                    <a:p>
                      <a:pPr>
                        <a:lnSpc>
                          <a:spcPct val="107000"/>
                        </a:lnSpc>
                        <a:spcAft>
                          <a:spcPts val="800"/>
                        </a:spcAft>
                      </a:pPr>
                      <a:r>
                        <a:rPr lang="en-US" sz="1400" dirty="0">
                          <a:solidFill>
                            <a:schemeClr val="tx1"/>
                          </a:solidFill>
                          <a:effectLst/>
                          <a:latin typeface="Arial" panose="020B0604020202020204" pitchFamily="34" charset="0"/>
                          <a:ea typeface="Calibri" panose="020F0502020204030204" pitchFamily="34" charset="0"/>
                          <a:cs typeface="Arial" panose="020B0604020202020204" pitchFamily="34" charset="0"/>
                        </a:rPr>
                        <a:t>RPO:</a:t>
                      </a:r>
                      <a:endParaRPr lang="en-MY"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8558856"/>
                  </a:ext>
                </a:extLst>
              </a:tr>
              <a:tr h="285741">
                <a:tc vMerge="1">
                  <a:txBody>
                    <a:bodyPr/>
                    <a:lstStyle/>
                    <a:p>
                      <a:endParaRPr lang="en-MY"/>
                    </a:p>
                  </a:txBody>
                  <a:tcPr/>
                </a:tc>
                <a:tc vMerge="1">
                  <a:txBody>
                    <a:bodyPr/>
                    <a:lstStyle/>
                    <a:p>
                      <a:endParaRPr lang="en-MY"/>
                    </a:p>
                  </a:txBody>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c) Pelan </a:t>
                      </a:r>
                      <a:r>
                        <a:rPr lang="en-US" sz="1400" dirty="0" err="1">
                          <a:effectLst/>
                          <a:latin typeface="Arial" panose="020B0604020202020204" pitchFamily="34" charset="0"/>
                          <a:ea typeface="Calibri" panose="020F0502020204030204" pitchFamily="34" charset="0"/>
                          <a:cs typeface="Arial" panose="020B0604020202020204" pitchFamily="34" charset="0"/>
                        </a:rPr>
                        <a:t>Kesinambungan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Perkhidmatan</a:t>
                      </a:r>
                      <a:r>
                        <a:rPr lang="en-US" sz="1400" dirty="0">
                          <a:effectLst/>
                          <a:latin typeface="Arial" panose="020B0604020202020204" pitchFamily="34" charset="0"/>
                          <a:ea typeface="Calibri" panose="020F0502020204030204" pitchFamily="34" charset="0"/>
                          <a:cs typeface="Arial" panose="020B0604020202020204" pitchFamily="34" charset="0"/>
                        </a:rPr>
                        <a:t> (BCM)</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0896631"/>
                  </a:ext>
                </a:extLst>
              </a:tr>
              <a:tr h="285741">
                <a:tc vMerge="1">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d) </a:t>
                      </a:r>
                      <a:r>
                        <a:rPr lang="en-US" sz="1400" i="1" dirty="0">
                          <a:effectLst/>
                          <a:latin typeface="Arial" panose="020B0604020202020204" pitchFamily="34" charset="0"/>
                          <a:ea typeface="Calibri" panose="020F0502020204030204" pitchFamily="34" charset="0"/>
                          <a:cs typeface="Arial" panose="020B0604020202020204" pitchFamily="34" charset="0"/>
                        </a:rPr>
                        <a:t>Cloud Backup (state the storage solution used</a:t>
                      </a:r>
                      <a:r>
                        <a:rPr lang="en-US" sz="1400" dirty="0">
                          <a:effectLst/>
                          <a:latin typeface="Arial" panose="020B0604020202020204" pitchFamily="34" charset="0"/>
                          <a:ea typeface="Calibri" panose="020F0502020204030204" pitchFamily="34" charset="0"/>
                          <a:cs typeface="Arial" panose="020B0604020202020204" pitchFamily="34" charset="0"/>
                        </a:rPr>
                        <a:t>) – </a:t>
                      </a:r>
                      <a:r>
                        <a:rPr lang="en-US" sz="1400" dirty="0" err="1">
                          <a:effectLst/>
                          <a:latin typeface="Arial" panose="020B0604020202020204" pitchFamily="34" charset="0"/>
                          <a:ea typeface="Calibri" panose="020F0502020204030204" pitchFamily="34" charset="0"/>
                          <a:cs typeface="Arial" panose="020B0604020202020204" pitchFamily="34" charset="0"/>
                        </a:rPr>
                        <a:t>sekiranya</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berkaitan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285741">
                <a:tc rowSpan="2">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10.</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Beacon Lights</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a) </a:t>
                      </a:r>
                      <a:r>
                        <a:rPr lang="en-US" sz="1400" dirty="0" err="1">
                          <a:effectLst/>
                          <a:latin typeface="Arial" panose="020B0604020202020204" pitchFamily="34" charset="0"/>
                          <a:ea typeface="Calibri" panose="020F0502020204030204" pitchFamily="34" charset="0"/>
                          <a:cs typeface="Arial" panose="020B0604020202020204" pitchFamily="34" charset="0"/>
                        </a:rPr>
                        <a:t>Memastikan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pemasangan</a:t>
                      </a:r>
                      <a:r>
                        <a:rPr lang="en-US" sz="1400" dirty="0">
                          <a:effectLst/>
                          <a:latin typeface="Arial" panose="020B0604020202020204" pitchFamily="34" charset="0"/>
                          <a:ea typeface="Calibri" panose="020F0502020204030204" pitchFamily="34" charset="0"/>
                          <a:cs typeface="Arial" panose="020B0604020202020204" pitchFamily="34" charset="0"/>
                        </a:rPr>
                        <a:t> beacon lights pada </a:t>
                      </a:r>
                      <a:r>
                        <a:rPr lang="en-US" sz="1400" dirty="0" err="1">
                          <a:effectLst/>
                          <a:latin typeface="Arial" panose="020B0604020202020204" pitchFamily="34" charset="0"/>
                          <a:ea typeface="Calibri" panose="020F0502020204030204" pitchFamily="34" charset="0"/>
                          <a:cs typeface="Arial" panose="020B0604020202020204" pitchFamily="34" charset="0"/>
                        </a:rPr>
                        <a:t>tempat</a:t>
                      </a:r>
                      <a:r>
                        <a:rPr lang="en-US" sz="1400" dirty="0">
                          <a:effectLst/>
                          <a:latin typeface="Arial" panose="020B0604020202020204" pitchFamily="34" charset="0"/>
                          <a:ea typeface="Calibri" panose="020F0502020204030204" pitchFamily="34" charset="0"/>
                          <a:cs typeface="Arial" panose="020B0604020202020204" pitchFamily="34" charset="0"/>
                        </a:rPr>
                        <a:t> yang </a:t>
                      </a:r>
                      <a:r>
                        <a:rPr lang="en-US" sz="1400" dirty="0" err="1">
                          <a:effectLst/>
                          <a:latin typeface="Arial" panose="020B0604020202020204" pitchFamily="34" charset="0"/>
                          <a:ea typeface="Calibri" panose="020F0502020204030204" pitchFamily="34" charset="0"/>
                          <a:cs typeface="Arial" panose="020B0604020202020204" pitchFamily="34" charset="0"/>
                        </a:rPr>
                        <a:t>bersesuaian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9468387"/>
                  </a:ext>
                </a:extLst>
              </a:tr>
              <a:tr h="285741">
                <a:tc vMerge="1">
                  <a:txBody>
                    <a:bodyPr/>
                    <a:lstStyle/>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b) </a:t>
                      </a:r>
                      <a:r>
                        <a:rPr lang="en-US" sz="1400" dirty="0" err="1">
                          <a:effectLst/>
                          <a:latin typeface="Arial" panose="020B0604020202020204" pitchFamily="34" charset="0"/>
                          <a:ea typeface="Calibri" panose="020F0502020204030204" pitchFamily="34" charset="0"/>
                          <a:cs typeface="Arial" panose="020B0604020202020204" pitchFamily="34" charset="0"/>
                        </a:rPr>
                        <a:t>Penyediaan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papan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tanda</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keterangan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fungsi</a:t>
                      </a:r>
                      <a:r>
                        <a:rPr lang="en-US" sz="1400" dirty="0">
                          <a:effectLst/>
                          <a:latin typeface="Arial" panose="020B0604020202020204" pitchFamily="34" charset="0"/>
                          <a:ea typeface="Calibri" panose="020F0502020204030204" pitchFamily="34" charset="0"/>
                          <a:cs typeface="Arial" panose="020B0604020202020204" pitchFamily="34" charset="0"/>
                        </a:rPr>
                        <a:t> beacon lights dan </a:t>
                      </a:r>
                      <a:r>
                        <a:rPr lang="en-US" sz="1400" dirty="0" err="1">
                          <a:effectLst/>
                          <a:latin typeface="Arial" panose="020B0604020202020204" pitchFamily="34" charset="0"/>
                          <a:ea typeface="Calibri" panose="020F0502020204030204" pitchFamily="34" charset="0"/>
                          <a:cs typeface="Arial" panose="020B0604020202020204" pitchFamily="34" charset="0"/>
                        </a:rPr>
                        <a:t>nombor</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pegawai</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untuk</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dihubungi</a:t>
                      </a:r>
                      <a:r>
                        <a:rPr lang="en-US" sz="1400" dirty="0">
                          <a:effectLst/>
                          <a:latin typeface="Arial" panose="020B0604020202020204" pitchFamily="34" charset="0"/>
                          <a:ea typeface="Calibri" panose="020F0502020204030204" pitchFamily="34" charset="0"/>
                          <a:cs typeface="Arial" panose="020B0604020202020204" pitchFamily="34" charset="0"/>
                        </a:rPr>
                        <a:t>.</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487805"/>
                  </a:ext>
                </a:extLst>
              </a:tr>
              <a:tr h="285741">
                <a:tc rowSpan="2">
                  <a:txBody>
                    <a:bodyPr/>
                    <a:lstStyle/>
                    <a:p>
                      <a:pPr marL="0" lvl="0" indent="0">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11.</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07000"/>
                        </a:lnSpc>
                        <a:spcAft>
                          <a:spcPts val="800"/>
                        </a:spcAft>
                      </a:pPr>
                      <a:r>
                        <a:rPr lang="en-US" sz="1400" dirty="0" err="1">
                          <a:effectLst/>
                          <a:latin typeface="Arial" panose="020B0604020202020204" pitchFamily="34" charset="0"/>
                          <a:ea typeface="Calibri" panose="020F0502020204030204" pitchFamily="34" charset="0"/>
                          <a:cs typeface="Arial" panose="020B0604020202020204" pitchFamily="34" charset="0"/>
                        </a:rPr>
                        <a:t>Pematuhan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Polisi</a:t>
                      </a:r>
                      <a:r>
                        <a:rPr lang="en-US" sz="1400" dirty="0">
                          <a:effectLst/>
                          <a:latin typeface="Arial" panose="020B0604020202020204" pitchFamily="34" charset="0"/>
                          <a:ea typeface="Calibri" panose="020F0502020204030204" pitchFamily="34" charset="0"/>
                          <a:cs typeface="Arial" panose="020B0604020202020204" pitchFamily="34" charset="0"/>
                        </a:rPr>
                        <a:t> dan </a:t>
                      </a:r>
                      <a:r>
                        <a:rPr lang="en-US" sz="1400" dirty="0" err="1">
                          <a:effectLst/>
                          <a:latin typeface="Arial" panose="020B0604020202020204" pitchFamily="34" charset="0"/>
                          <a:ea typeface="Calibri" panose="020F0502020204030204" pitchFamily="34" charset="0"/>
                          <a:cs typeface="Arial" panose="020B0604020202020204" pitchFamily="34" charset="0"/>
                        </a:rPr>
                        <a:t>Piawaian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a) </a:t>
                      </a:r>
                      <a:r>
                        <a:rPr lang="en-US" sz="1400" dirty="0" err="1">
                          <a:effectLst/>
                          <a:latin typeface="Arial" panose="020B0604020202020204" pitchFamily="34" charset="0"/>
                          <a:ea typeface="Calibri" panose="020F0502020204030204" pitchFamily="34" charset="0"/>
                          <a:cs typeface="Arial" panose="020B0604020202020204" pitchFamily="34" charset="0"/>
                        </a:rPr>
                        <a:t>Jabatan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mempunyai</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prosedur</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atau</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polisi</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berhubung</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dengan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kaedah</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Sanitasi</a:t>
                      </a:r>
                      <a:r>
                        <a:rPr lang="en-US" sz="1400" dirty="0">
                          <a:effectLst/>
                          <a:latin typeface="Arial" panose="020B0604020202020204" pitchFamily="34" charset="0"/>
                          <a:ea typeface="Calibri" panose="020F0502020204030204" pitchFamily="34" charset="0"/>
                          <a:cs typeface="Arial" panose="020B0604020202020204" pitchFamily="34" charset="0"/>
                        </a:rPr>
                        <a:t> Media yang </a:t>
                      </a:r>
                      <a:r>
                        <a:rPr lang="en-US" sz="1400" dirty="0" err="1">
                          <a:effectLst/>
                          <a:latin typeface="Arial" panose="020B0604020202020204" pitchFamily="34" charset="0"/>
                          <a:ea typeface="Calibri" panose="020F0502020204030204" pitchFamily="34" charset="0"/>
                          <a:cs typeface="Arial" panose="020B0604020202020204" pitchFamily="34" charset="0"/>
                        </a:rPr>
                        <a:t>melibatkan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perkakasan</a:t>
                      </a:r>
                      <a:r>
                        <a:rPr lang="en-US" sz="1400" dirty="0">
                          <a:effectLst/>
                          <a:latin typeface="Arial" panose="020B0604020202020204" pitchFamily="34" charset="0"/>
                          <a:ea typeface="Calibri" panose="020F0502020204030204" pitchFamily="34" charset="0"/>
                          <a:cs typeface="Arial" panose="020B0604020202020204" pitchFamily="34" charset="0"/>
                        </a:rPr>
                        <a:t> di </a:t>
                      </a:r>
                      <a:r>
                        <a:rPr lang="en-US" sz="1400" dirty="0" err="1">
                          <a:effectLst/>
                          <a:latin typeface="Arial" panose="020B0604020202020204" pitchFamily="34" charset="0"/>
                          <a:ea typeface="Calibri" panose="020F0502020204030204" pitchFamily="34" charset="0"/>
                          <a:cs typeface="Arial" panose="020B0604020202020204" pitchFamily="34" charset="0"/>
                        </a:rPr>
                        <a:t>bilik</a:t>
                      </a:r>
                      <a:r>
                        <a:rPr lang="en-US" sz="1400" dirty="0">
                          <a:effectLst/>
                          <a:latin typeface="Arial" panose="020B0604020202020204" pitchFamily="34" charset="0"/>
                          <a:ea typeface="Calibri" panose="020F0502020204030204" pitchFamily="34" charset="0"/>
                          <a:cs typeface="Arial" panose="020B0604020202020204" pitchFamily="34" charset="0"/>
                        </a:rPr>
                        <a:t> server/ Pusat Data?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7172588"/>
                  </a:ext>
                </a:extLst>
              </a:tr>
              <a:tr h="285741">
                <a:tc vMerge="1">
                  <a:txBody>
                    <a:bodyPr/>
                    <a:lstStyle/>
                    <a:p>
                      <a:pPr marL="0" lvl="0" indent="0">
                        <a:lnSpc>
                          <a:spcPct val="107000"/>
                        </a:lnSpc>
                        <a:spcAft>
                          <a:spcPts val="800"/>
                        </a:spcAft>
                        <a:buFontTx/>
                        <a:buNone/>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tcPr>
                </a:tc>
                <a:tc>
                  <a:txBody>
                    <a:bodyPr/>
                    <a:lstStyle/>
                    <a:p>
                      <a:pPr>
                        <a:lnSpc>
                          <a:spcPct val="107000"/>
                        </a:lnSpc>
                        <a:spcAft>
                          <a:spcPts val="800"/>
                        </a:spcAft>
                      </a:pPr>
                      <a:r>
                        <a:rPr lang="en-US" sz="1400" dirty="0">
                          <a:effectLst/>
                          <a:latin typeface="Arial" panose="020B0604020202020204" pitchFamily="34" charset="0"/>
                          <a:ea typeface="Calibri" panose="020F0502020204030204" pitchFamily="34" charset="0"/>
                          <a:cs typeface="Arial" panose="020B0604020202020204" pitchFamily="34" charset="0"/>
                        </a:rPr>
                        <a:t>b) </a:t>
                      </a:r>
                      <a:r>
                        <a:rPr lang="en-US" sz="1400" dirty="0" err="1">
                          <a:effectLst/>
                          <a:latin typeface="Arial" panose="020B0604020202020204" pitchFamily="34" charset="0"/>
                          <a:ea typeface="Calibri" panose="020F0502020204030204" pitchFamily="34" charset="0"/>
                          <a:cs typeface="Arial" panose="020B0604020202020204" pitchFamily="34" charset="0"/>
                        </a:rPr>
                        <a:t>Jenis</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piawaian</a:t>
                      </a:r>
                      <a:r>
                        <a:rPr lang="en-US" sz="1400" dirty="0">
                          <a:effectLst/>
                          <a:latin typeface="Arial" panose="020B0604020202020204" pitchFamily="34" charset="0"/>
                          <a:ea typeface="Calibri" panose="020F0502020204030204" pitchFamily="34" charset="0"/>
                          <a:cs typeface="Arial" panose="020B0604020202020204" pitchFamily="34" charset="0"/>
                        </a:rPr>
                        <a:t> yang </a:t>
                      </a:r>
                      <a:r>
                        <a:rPr lang="en-US" sz="1400" dirty="0" err="1">
                          <a:effectLst/>
                          <a:latin typeface="Arial" panose="020B0604020202020204" pitchFamily="34" charset="0"/>
                          <a:ea typeface="Calibri" panose="020F0502020204030204" pitchFamily="34" charset="0"/>
                          <a:cs typeface="Arial" panose="020B0604020202020204" pitchFamily="34" charset="0"/>
                        </a:rPr>
                        <a:t>dipatuhi</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atau</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pensijilan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3990462"/>
                  </a:ext>
                </a:extLst>
              </a:tr>
            </a:tbl>
          </a:graphicData>
        </a:graphic>
      </p:graphicFrame>
      <p:sp>
        <p:nvSpPr>
          <p:cNvPr id="7" name="TextBox 6">
            <a:extLst>
              <a:ext uri="{FF2B5EF4-FFF2-40B4-BE49-F238E27FC236}">
                <a16:creationId xmlns:a16="http://schemas.microsoft.com/office/drawing/2014/main" id="{B1C7BCB6-DE56-488F-9192-3C023CB9C744}"/>
              </a:ext>
            </a:extLst>
          </p:cNvPr>
          <p:cNvSpPr txBox="1"/>
          <p:nvPr/>
        </p:nvSpPr>
        <p:spPr>
          <a:xfrm>
            <a:off x="194821" y="5902026"/>
            <a:ext cx="9775597" cy="827791"/>
          </a:xfrm>
          <a:prstGeom prst="rect">
            <a:avLst/>
          </a:prstGeom>
          <a:noFill/>
        </p:spPr>
        <p:txBody>
          <a:bodyPr wrap="square">
            <a:spAutoFit/>
          </a:bodyPr>
          <a:lstStyle/>
          <a:p>
            <a:pPr>
              <a:lnSpc>
                <a:spcPct val="107000"/>
              </a:lnSpc>
              <a:spcAft>
                <a:spcPts val="800"/>
              </a:spcAft>
            </a:pPr>
            <a:r>
              <a:rPr lang="en-US" sz="1100" u="sng" dirty="0">
                <a:solidFill>
                  <a:srgbClr val="FF0000"/>
                </a:solidFill>
                <a:latin typeface="Arial" panose="020B0604020202020204" pitchFamily="34" charset="0"/>
                <a:ea typeface="Calibri" panose="020F0502020204030204" pitchFamily="34" charset="0"/>
                <a:cs typeface="Arial" panose="020B0604020202020204" pitchFamily="34" charset="0"/>
              </a:rPr>
              <a:t>Nota </a:t>
            </a:r>
            <a:r>
              <a:rPr lang="en-US" sz="1100" u="sng" dirty="0" err="1">
                <a:solidFill>
                  <a:srgbClr val="FF0000"/>
                </a:solidFill>
                <a:latin typeface="Arial" panose="020B0604020202020204" pitchFamily="34" charset="0"/>
                <a:ea typeface="Calibri" panose="020F0502020204030204" pitchFamily="34" charset="0"/>
                <a:cs typeface="Arial" panose="020B0604020202020204" pitchFamily="34" charset="0"/>
              </a:rPr>
              <a:t>Tambahan</a:t>
            </a:r>
            <a:r>
              <a:rPr lang="en-US" sz="1100" u="sng" dirty="0">
                <a:solidFill>
                  <a:srgbClr val="FF0000"/>
                </a:solidFill>
                <a:latin typeface="Arial" panose="020B0604020202020204" pitchFamily="34" charset="0"/>
                <a:ea typeface="Calibri" panose="020F0502020204030204" pitchFamily="34" charset="0"/>
                <a:cs typeface="Arial" panose="020B0604020202020204" pitchFamily="34" charset="0"/>
              </a:rPr>
              <a:t>:</a:t>
            </a:r>
            <a:endParaRPr lang="en-US" sz="1100" i="0" u="sng"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Senarai</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semak</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yang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disediakan</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boleh</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diubahsuai</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dengan</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penambahan</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kawalan</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keselamatan</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atau</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teknologi</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baharu</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yang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digunakan</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 di </a:t>
            </a:r>
            <a:r>
              <a:rPr lang="en-US" sz="1100" dirty="0" err="1">
                <a:solidFill>
                  <a:srgbClr val="FF0000"/>
                </a:solidFill>
                <a:latin typeface="Arial" panose="020B0604020202020204" pitchFamily="34" charset="0"/>
                <a:ea typeface="Calibri" panose="020F0502020204030204" pitchFamily="34" charset="0"/>
                <a:cs typeface="Arial" panose="020B0604020202020204" pitchFamily="34" charset="0"/>
              </a:rPr>
              <a:t>Jabatan</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a:t>
            </a:r>
            <a:endPar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Sekiranya</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Jabatan</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menggunakan</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pendekatan</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1" dirty="0">
                <a:solidFill>
                  <a:srgbClr val="FF0000"/>
                </a:solidFill>
                <a:effectLst/>
                <a:latin typeface="Arial" panose="020B0604020202020204" pitchFamily="34" charset="0"/>
                <a:ea typeface="Calibri" panose="020F0502020204030204" pitchFamily="34" charset="0"/>
                <a:cs typeface="Arial" panose="020B0604020202020204" pitchFamily="34" charset="0"/>
              </a:rPr>
              <a:t>Smart Containment Server Rack</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sila</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nyatakan</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spesifikasi</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yang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disediakan</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beserta</a:t>
            </a:r>
            <a:r>
              <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sz="1100" i="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fungsi</a:t>
            </a:r>
            <a:r>
              <a:rPr lang="en-US" sz="1100" dirty="0">
                <a:solidFill>
                  <a:srgbClr val="FF0000"/>
                </a:solidFill>
                <a:latin typeface="Arial" panose="020B0604020202020204" pitchFamily="34" charset="0"/>
                <a:ea typeface="Calibri" panose="020F0502020204030204" pitchFamily="34" charset="0"/>
                <a:cs typeface="Arial" panose="020B0604020202020204" pitchFamily="34" charset="0"/>
              </a:rPr>
              <a:t>.</a:t>
            </a:r>
            <a:endParaRPr lang="en-US" sz="1100" i="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334481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85030"/>
          </a:xfrm>
          <a:solidFill>
            <a:schemeClr val="accent1">
              <a:lumMod val="40000"/>
              <a:lumOff val="60000"/>
            </a:schemeClr>
          </a:solidFill>
        </p:spPr>
        <p:txBody>
          <a:bodyPr>
            <a:noAutofit/>
          </a:bodyPr>
          <a:lstStyle/>
          <a:p>
            <a:r>
              <a:rPr lang="en-MY" sz="2800" dirty="0">
                <a:solidFill>
                  <a:srgbClr val="000000"/>
                </a:solidFill>
                <a:latin typeface="Arial"/>
                <a:cs typeface="Arial"/>
              </a:rPr>
              <a:t>ARKITEKTUR/CIRI-CIRI KESELAMATAN FIZIKAL/PERSEKITARAN (DC, DRC)</a:t>
            </a:r>
          </a:p>
        </p:txBody>
      </p:sp>
      <p:sp>
        <p:nvSpPr>
          <p:cNvPr id="3" name="Rectangle 2">
            <a:extLst>
              <a:ext uri="{FF2B5EF4-FFF2-40B4-BE49-F238E27FC236}">
                <a16:creationId xmlns:a16="http://schemas.microsoft.com/office/drawing/2014/main" id="{DBA5E9F5-CEE3-47A7-9EBC-3A50CC42B90C}"/>
              </a:ext>
            </a:extLst>
          </p:cNvPr>
          <p:cNvSpPr/>
          <p:nvPr/>
        </p:nvSpPr>
        <p:spPr>
          <a:xfrm>
            <a:off x="0" y="242516"/>
            <a:ext cx="11273065" cy="738664"/>
          </a:xfrm>
          <a:prstGeom prst="rect">
            <a:avLst/>
          </a:prstGeom>
        </p:spPr>
        <p:txBody>
          <a:bodyPr wrap="square">
            <a:spAutoFit/>
          </a:bodyPr>
          <a:lstStyle/>
          <a:p>
            <a:endParaRPr lang="en-MY" sz="1400" dirty="0">
              <a:latin typeface="Arial" panose="020B0604020202020204" pitchFamily="34" charset="0"/>
              <a:cs typeface="Arial" panose="020B0604020202020204" pitchFamily="34" charset="0"/>
            </a:endParaRPr>
          </a:p>
          <a:p>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Sila</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perincikan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secara</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bertulis</a:t>
            </a:r>
            <a:r>
              <a:rPr lang="en-MY" sz="1400" dirty="0">
                <a:solidFill>
                  <a:srgbClr val="FF0000"/>
                </a:solidFill>
                <a:latin typeface="Arial" panose="020B0604020202020204" pitchFamily="34" charset="0"/>
                <a:cs typeface="Arial" panose="020B0604020202020204" pitchFamily="34" charset="0"/>
              </a:rPr>
              <a:t> dan </a:t>
            </a:r>
            <a:r>
              <a:rPr lang="en-MY" sz="1400" dirty="0" err="1">
                <a:solidFill>
                  <a:srgbClr val="FF0000"/>
                </a:solidFill>
                <a:latin typeface="Arial" panose="020B0604020202020204" pitchFamily="34" charset="0"/>
                <a:cs typeface="Arial" panose="020B0604020202020204" pitchFamily="34" charset="0"/>
              </a:rPr>
              <a:t>gambar</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menunujukkan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Kawalan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Keselamatan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fizikal</a:t>
            </a:r>
            <a:r>
              <a:rPr lang="en-MY" sz="1400" dirty="0">
                <a:solidFill>
                  <a:srgbClr val="FF0000"/>
                </a:solidFill>
                <a:latin typeface="Arial" panose="020B0604020202020204" pitchFamily="34" charset="0"/>
                <a:cs typeface="Arial" panose="020B0604020202020204" pitchFamily="34" charset="0"/>
              </a:rPr>
              <a:t>/</a:t>
            </a:r>
            <a:r>
              <a:rPr lang="en-MY" sz="1400" dirty="0" err="1">
                <a:solidFill>
                  <a:srgbClr val="FF0000"/>
                </a:solidFill>
                <a:latin typeface="Arial" panose="020B0604020202020204" pitchFamily="34" charset="0"/>
                <a:cs typeface="Arial" panose="020B0604020202020204" pitchFamily="34" charset="0"/>
              </a:rPr>
              <a:t>persekitaran</a:t>
            </a:r>
            <a:r>
              <a:rPr lang="en-MY" sz="1400" dirty="0">
                <a:solidFill>
                  <a:srgbClr val="FF0000"/>
                </a:solidFill>
                <a:latin typeface="Arial" panose="020B0604020202020204" pitchFamily="34" charset="0"/>
                <a:cs typeface="Arial" panose="020B0604020202020204" pitchFamily="34" charset="0"/>
              </a:rPr>
              <a:t>/DC,DRC</a:t>
            </a:r>
          </a:p>
          <a:p>
            <a:endParaRPr lang="en-MY"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207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48056"/>
          </a:xfrm>
          <a:solidFill>
            <a:schemeClr val="accent1">
              <a:lumMod val="40000"/>
              <a:lumOff val="60000"/>
            </a:schemeClr>
          </a:solidFill>
        </p:spPr>
        <p:txBody>
          <a:bodyPr>
            <a:normAutofit fontScale="90000"/>
          </a:bodyPr>
          <a:lstStyle/>
          <a:p>
            <a:r>
              <a:rPr lang="en-MY" sz="2800" dirty="0">
                <a:solidFill>
                  <a:srgbClr val="000000"/>
                </a:solidFill>
                <a:latin typeface="Arial"/>
                <a:cs typeface="Arial"/>
              </a:rPr>
              <a:t>JENIS PERMOHONAN</a:t>
            </a:r>
          </a:p>
        </p:txBody>
      </p:sp>
      <p:sp>
        <p:nvSpPr>
          <p:cNvPr id="6" name="TextBox 5">
            <a:extLst>
              <a:ext uri="{FF2B5EF4-FFF2-40B4-BE49-F238E27FC236}">
                <a16:creationId xmlns:a16="http://schemas.microsoft.com/office/drawing/2014/main" id="{F605C201-9A1D-4705-9C01-E2D0C6F809DC}"/>
              </a:ext>
            </a:extLst>
          </p:cNvPr>
          <p:cNvSpPr txBox="1"/>
          <p:nvPr/>
        </p:nvSpPr>
        <p:spPr>
          <a:xfrm>
            <a:off x="0" y="448057"/>
            <a:ext cx="6146358" cy="369332"/>
          </a:xfrm>
          <a:prstGeom prst="rect">
            <a:avLst/>
          </a:prstGeom>
          <a:noFill/>
        </p:spPr>
        <p:txBody>
          <a:bodyPr wrap="square">
            <a:spAutoFit/>
          </a:bodyPr>
          <a:lstStyle/>
          <a:p>
            <a:r>
              <a:rPr lang="en-MY" sz="1800" dirty="0" err="1">
                <a:latin typeface="Arial" panose="020B0604020202020204" pitchFamily="34" charset="0"/>
                <a:cs typeface="Arial" panose="020B0604020202020204" pitchFamily="34" charset="0"/>
              </a:rPr>
              <a:t>Sila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tandakan</a:t>
            </a:r>
            <a:r>
              <a:rPr lang="en-MY" sz="1800" dirty="0">
                <a:latin typeface="Arial" panose="020B0604020202020204" pitchFamily="34" charset="0"/>
                <a:cs typeface="Arial" panose="020B0604020202020204" pitchFamily="34" charset="0"/>
              </a:rPr>
              <a:t> (√ ) </a:t>
            </a:r>
            <a:endParaRPr lang="en-MY" sz="1800" dirty="0"/>
          </a:p>
        </p:txBody>
      </p:sp>
      <p:graphicFrame>
        <p:nvGraphicFramePr>
          <p:cNvPr id="7" name="Table 7">
            <a:extLst>
              <a:ext uri="{FF2B5EF4-FFF2-40B4-BE49-F238E27FC236}">
                <a16:creationId xmlns:a16="http://schemas.microsoft.com/office/drawing/2014/main" id="{AE8B6FA9-23A5-4B80-9B30-7C528D88B1A9}"/>
              </a:ext>
            </a:extLst>
          </p:cNvPr>
          <p:cNvGraphicFramePr>
            <a:graphicFrameLocks noGrp="1"/>
          </p:cNvGraphicFramePr>
          <p:nvPr>
            <p:extLst>
              <p:ext uri="{D42A27DB-BD31-4B8C-83A1-F6EECF244321}">
                <p14:modId xmlns:p14="http://schemas.microsoft.com/office/powerpoint/2010/main" val="1452972867"/>
              </p:ext>
            </p:extLst>
          </p:nvPr>
        </p:nvGraphicFramePr>
        <p:xfrm>
          <a:off x="323141" y="896113"/>
          <a:ext cx="11120430" cy="5191760"/>
        </p:xfrm>
        <a:graphic>
          <a:graphicData uri="http://schemas.openxmlformats.org/drawingml/2006/table">
            <a:tbl>
              <a:tblPr firstRow="1" bandRow="1">
                <a:tableStyleId>{5940675A-B579-460E-94D1-54222C63F5DA}</a:tableStyleId>
              </a:tblPr>
              <a:tblGrid>
                <a:gridCol w="817679">
                  <a:extLst>
                    <a:ext uri="{9D8B030D-6E8A-4147-A177-3AD203B41FA5}">
                      <a16:colId xmlns:a16="http://schemas.microsoft.com/office/drawing/2014/main" val="3217779314"/>
                    </a:ext>
                  </a:extLst>
                </a:gridCol>
                <a:gridCol w="10302751">
                  <a:extLst>
                    <a:ext uri="{9D8B030D-6E8A-4147-A177-3AD203B41FA5}">
                      <a16:colId xmlns:a16="http://schemas.microsoft.com/office/drawing/2014/main" val="2169215197"/>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1. </a:t>
                      </a:r>
                      <a:r>
                        <a:rPr lang="en-MY" sz="1800" b="0" dirty="0" err="1">
                          <a:latin typeface="Arial" panose="020B0604020202020204" pitchFamily="34" charset="0"/>
                          <a:cs typeface="Arial" panose="020B0604020202020204" pitchFamily="34" charset="0"/>
                        </a:rPr>
                        <a:t>Jenis</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permohonan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khidmat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nasihat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untuk</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ulasan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penilaian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risiko</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Sila</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pilih</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satu</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sahaja</a:t>
                      </a:r>
                      <a:r>
                        <a:rPr lang="en-MY" sz="1800" b="0" dirty="0">
                          <a:latin typeface="Arial" panose="020B0604020202020204" pitchFamily="34" charset="0"/>
                          <a:cs typeface="Arial" panose="020B0604020202020204" pitchFamily="34" charset="0"/>
                        </a:rPr>
                        <a:t>)</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1" dirty="0" err="1">
                          <a:latin typeface="Arial" panose="020B0604020202020204" pitchFamily="34" charset="0"/>
                          <a:cs typeface="Arial" panose="020B0604020202020204" pitchFamily="34" charset="0"/>
                        </a:rPr>
                        <a:t>Jenis</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permohonan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khidmat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nasihat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untuk</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ulasan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penilaian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risiko</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Sila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pilih</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satu</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sahaja</a:t>
                      </a:r>
                      <a:r>
                        <a:rPr lang="en-MY" sz="1800" dirty="0">
                          <a:latin typeface="Arial" panose="020B0604020202020204" pitchFamily="34" charset="0"/>
                          <a:cs typeface="Arial" panose="020B0604020202020204" pitchFamily="34" charset="0"/>
                        </a:rPr>
                        <a:t>)</a:t>
                      </a:r>
                    </a:p>
                    <a:p>
                      <a:endParaRPr lang="en-MY" dirty="0"/>
                    </a:p>
                  </a:txBody>
                  <a:tcPr/>
                </a:tc>
                <a:extLst>
                  <a:ext uri="{0D108BD9-81ED-4DB2-BD59-A6C34878D82A}">
                    <a16:rowId xmlns:a16="http://schemas.microsoft.com/office/drawing/2014/main" val="417032710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Pusat Data </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5835670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Pusat </a:t>
                      </a:r>
                      <a:r>
                        <a:rPr lang="en-MY" sz="1800" dirty="0" err="1">
                          <a:latin typeface="Arial" panose="020B0604020202020204" pitchFamily="34" charset="0"/>
                          <a:cs typeface="Arial" panose="020B0604020202020204" pitchFamily="34" charset="0"/>
                        </a:rPr>
                        <a:t>Pemulihan</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Bencana</a:t>
                      </a:r>
                      <a:r>
                        <a:rPr lang="en-MY" sz="1800" dirty="0">
                          <a:latin typeface="Arial" panose="020B0604020202020204" pitchFamily="34" charset="0"/>
                          <a:cs typeface="Arial" panose="020B0604020202020204" pitchFamily="34" charset="0"/>
                        </a:rPr>
                        <a:t> (DRC)</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71879948"/>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err="1">
                          <a:latin typeface="Arial" panose="020B0604020202020204" pitchFamily="34" charset="0"/>
                          <a:cs typeface="Arial" panose="020B0604020202020204" pitchFamily="34" charset="0"/>
                        </a:rPr>
                        <a:t>Rangkaian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37520501"/>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latin typeface="Arial" panose="020B0604020202020204" pitchFamily="34" charset="0"/>
                          <a:cs typeface="Arial" panose="020B0604020202020204" pitchFamily="34" charset="0"/>
                        </a:rPr>
                        <a:t>Pengkomputeran</a:t>
                      </a:r>
                      <a:r>
                        <a:rPr lang="en-US" dirty="0">
                          <a:latin typeface="Arial" panose="020B0604020202020204" pitchFamily="34" charset="0"/>
                          <a:cs typeface="Arial" panose="020B0604020202020204" pitchFamily="34" charset="0"/>
                        </a:rPr>
                        <a:t> Awan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74124655"/>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err="1">
                          <a:latin typeface="Arial" panose="020B0604020202020204" pitchFamily="34" charset="0"/>
                          <a:cs typeface="Arial" panose="020B0604020202020204" pitchFamily="34" charset="0"/>
                        </a:rPr>
                        <a:t>Sistem</a:t>
                      </a:r>
                      <a:r>
                        <a:rPr lang="en-MY" sz="1800" dirty="0">
                          <a:latin typeface="Arial" panose="020B0604020202020204" pitchFamily="34" charset="0"/>
                          <a:cs typeface="Arial" panose="020B0604020202020204" pitchFamily="34" charset="0"/>
                        </a:rPr>
                        <a:t>. </a:t>
                      </a:r>
                      <a:r>
                        <a:rPr lang="en-MY" sz="1800" i="1" dirty="0" err="1">
                          <a:latin typeface="Arial" panose="020B0604020202020204" pitchFamily="34" charset="0"/>
                          <a:cs typeface="Arial" panose="020B0604020202020204" pitchFamily="34" charset="0"/>
                        </a:rPr>
                        <a:t>Nyatakan</a:t>
                      </a:r>
                      <a:r>
                        <a:rPr lang="en-MY" sz="1800" i="1" dirty="0">
                          <a:latin typeface="Arial" panose="020B0604020202020204" pitchFamily="34" charset="0"/>
                          <a:cs typeface="Arial" panose="020B0604020202020204" pitchFamily="34" charset="0"/>
                        </a:rPr>
                        <a:t> </a:t>
                      </a:r>
                      <a:r>
                        <a:rPr lang="en-MY" sz="1800" i="1" dirty="0" err="1">
                          <a:latin typeface="Arial" panose="020B0604020202020204" pitchFamily="34" charset="0"/>
                          <a:cs typeface="Arial" panose="020B0604020202020204" pitchFamily="34" charset="0"/>
                        </a:rPr>
                        <a:t>skop</a:t>
                      </a:r>
                      <a:r>
                        <a:rPr lang="en-MY" sz="1800" i="1" dirty="0">
                          <a:latin typeface="Arial" panose="020B0604020202020204" pitchFamily="34" charset="0"/>
                          <a:cs typeface="Arial" panose="020B0604020202020204" pitchFamily="34" charset="0"/>
                        </a:rPr>
                        <a:t> </a:t>
                      </a:r>
                      <a:r>
                        <a:rPr lang="en-MY" sz="1800" i="1" dirty="0" err="1">
                          <a:latin typeface="Arial" panose="020B0604020202020204" pitchFamily="34" charset="0"/>
                          <a:cs typeface="Arial" panose="020B0604020202020204" pitchFamily="34" charset="0"/>
                        </a:rPr>
                        <a:t>penilaian</a:t>
                      </a:r>
                      <a:r>
                        <a:rPr lang="en-MY" sz="1800" i="1" dirty="0">
                          <a:latin typeface="Arial" panose="020B0604020202020204" pitchFamily="34" charset="0"/>
                          <a:cs typeface="Arial" panose="020B0604020202020204" pitchFamily="34" charset="0"/>
                        </a:rPr>
                        <a:t> (Modul </a:t>
                      </a:r>
                      <a:r>
                        <a:rPr lang="en-MY" sz="1800" i="1" dirty="0" err="1">
                          <a:latin typeface="Arial" panose="020B0604020202020204" pitchFamily="34" charset="0"/>
                          <a:cs typeface="Arial" panose="020B0604020202020204" pitchFamily="34" charset="0"/>
                        </a:rPr>
                        <a:t>tertentu</a:t>
                      </a:r>
                      <a:r>
                        <a:rPr lang="en-MY" sz="1800" i="1" dirty="0">
                          <a:latin typeface="Arial" panose="020B0604020202020204" pitchFamily="34" charset="0"/>
                          <a:cs typeface="Arial" panose="020B0604020202020204" pitchFamily="34" charset="0"/>
                        </a:rPr>
                        <a:t>/</a:t>
                      </a:r>
                      <a:r>
                        <a:rPr lang="en-MY" sz="1800" i="1" dirty="0" err="1">
                          <a:latin typeface="Arial" panose="020B0604020202020204" pitchFamily="34" charset="0"/>
                          <a:cs typeface="Arial" panose="020B0604020202020204" pitchFamily="34" charset="0"/>
                        </a:rPr>
                        <a:t>keseluruhan</a:t>
                      </a:r>
                      <a:r>
                        <a:rPr lang="en-MY" sz="1800" i="1" dirty="0">
                          <a:latin typeface="Arial" panose="020B0604020202020204" pitchFamily="34" charset="0"/>
                          <a:cs typeface="Arial" panose="020B0604020202020204" pitchFamily="34" charset="0"/>
                        </a:rPr>
                        <a:t> </a:t>
                      </a:r>
                      <a:r>
                        <a:rPr lang="en-MY" sz="1800" i="1" dirty="0" err="1">
                          <a:latin typeface="Arial" panose="020B0604020202020204" pitchFamily="34" charset="0"/>
                          <a:cs typeface="Arial" panose="020B0604020202020204" pitchFamily="34" charset="0"/>
                        </a:rPr>
                        <a:t>sistem</a:t>
                      </a:r>
                      <a:r>
                        <a:rPr lang="en-MY" sz="1800" i="1" dirty="0">
                          <a:latin typeface="Arial" panose="020B0604020202020204" pitchFamily="34" charset="0"/>
                          <a:cs typeface="Arial" panose="020B0604020202020204" pitchFamily="34" charset="0"/>
                        </a:rPr>
                        <a:t>)</a:t>
                      </a:r>
                      <a:r>
                        <a:rPr lang="en-MY" sz="1800" dirty="0">
                          <a:latin typeface="Arial" panose="020B0604020202020204" pitchFamily="34" charset="0"/>
                          <a:cs typeface="Arial" panose="020B0604020202020204" pitchFamily="34" charset="0"/>
                        </a:rPr>
                        <a:t>: </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402926785"/>
                  </a:ext>
                </a:extLst>
              </a:tr>
              <a:tr h="370840">
                <a:tc gridSpan="2">
                  <a:txBody>
                    <a:bodyPr/>
                    <a:lstStyle/>
                    <a:p>
                      <a:endParaRPr lang="en-MY" b="0" dirty="0">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tc>
                <a:extLst>
                  <a:ext uri="{0D108BD9-81ED-4DB2-BD59-A6C34878D82A}">
                    <a16:rowId xmlns:a16="http://schemas.microsoft.com/office/drawing/2014/main" val="1094910467"/>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2. </a:t>
                      </a:r>
                      <a:r>
                        <a:rPr lang="en-MY" sz="1800" b="0" dirty="0" err="1">
                          <a:latin typeface="Arial" panose="020B0604020202020204" pitchFamily="34" charset="0"/>
                          <a:cs typeface="Arial" panose="020B0604020202020204" pitchFamily="34" charset="0"/>
                        </a:rPr>
                        <a:t>Tujuan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permohonan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khidmat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nasihat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penilaian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risiko</a:t>
                      </a:r>
                      <a:r>
                        <a:rPr lang="en-MY" sz="1800" b="0" dirty="0">
                          <a:latin typeface="Arial" panose="020B0604020202020204" pitchFamily="34" charset="0"/>
                          <a:cs typeface="Arial" panose="020B0604020202020204" pitchFamily="34" charset="0"/>
                        </a:rPr>
                        <a:t>:</a:t>
                      </a: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err="1">
                          <a:latin typeface="Arial" panose="020B0604020202020204" pitchFamily="34" charset="0"/>
                          <a:cs typeface="Arial" panose="020B0604020202020204" pitchFamily="34" charset="0"/>
                        </a:rPr>
                        <a:t>Tujuan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permohonan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khidmat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nasihat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penilaian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risiko</a:t>
                      </a:r>
                      <a:r>
                        <a:rPr lang="en-MY" sz="1800" b="0" dirty="0">
                          <a:latin typeface="Arial" panose="020B0604020202020204" pitchFamily="34" charset="0"/>
                          <a:cs typeface="Arial" panose="020B0604020202020204" pitchFamily="34" charset="0"/>
                        </a:rPr>
                        <a:t>:</a:t>
                      </a:r>
                    </a:p>
                    <a:p>
                      <a:endParaRPr lang="en-MY" b="0" dirty="0"/>
                    </a:p>
                  </a:txBody>
                  <a:tcPr/>
                </a:tc>
                <a:extLst>
                  <a:ext uri="{0D108BD9-81ED-4DB2-BD59-A6C34878D82A}">
                    <a16:rowId xmlns:a16="http://schemas.microsoft.com/office/drawing/2014/main" val="127144361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err="1">
                          <a:latin typeface="Arial" panose="020B0604020202020204" pitchFamily="34" charset="0"/>
                          <a:cs typeface="Arial" panose="020B0604020202020204" pitchFamily="34" charset="0"/>
                        </a:rPr>
                        <a:t>Kelulusan</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Jawatankuasa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Teknikal</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Sektor</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Awam</a:t>
                      </a:r>
                      <a:r>
                        <a:rPr lang="en-MY" sz="1800" dirty="0">
                          <a:latin typeface="Arial" panose="020B0604020202020204" pitchFamily="34" charset="0"/>
                          <a:cs typeface="Arial" panose="020B0604020202020204" pitchFamily="34" charset="0"/>
                        </a:rPr>
                        <a:t> (JTSA)</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4118802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err="1">
                          <a:latin typeface="Arial" panose="020B0604020202020204" pitchFamily="34" charset="0"/>
                          <a:cs typeface="Arial" panose="020B0604020202020204" pitchFamily="34" charset="0"/>
                        </a:rPr>
                        <a:t>Pematuhan</a:t>
                      </a:r>
                      <a:r>
                        <a:rPr lang="en-MY" sz="1800" dirty="0">
                          <a:latin typeface="Arial" panose="020B0604020202020204" pitchFamily="34" charset="0"/>
                          <a:cs typeface="Arial" panose="020B0604020202020204" pitchFamily="34" charset="0"/>
                        </a:rPr>
                        <a:t> Standard Accounting System For Government Agencies (SAGA)</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67275815"/>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dirty="0" err="1">
                          <a:latin typeface="Arial" panose="020B0604020202020204" pitchFamily="34" charset="0"/>
                          <a:cs typeface="Arial" panose="020B0604020202020204" pitchFamily="34" charset="0"/>
                        </a:rPr>
                        <a:t>Pengecualian</a:t>
                      </a:r>
                      <a:r>
                        <a:rPr lang="en-MY" sz="18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Comprehensive and Progressive Agreement for Trans-Pacific Partnership (CPTPP)</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897145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err="1">
                          <a:latin typeface="Arial" panose="020B0604020202020204" pitchFamily="34" charset="0"/>
                          <a:cs typeface="Arial" panose="020B0604020202020204" pitchFamily="34" charset="0"/>
                        </a:rPr>
                        <a:t>Kelulusan</a:t>
                      </a:r>
                      <a:r>
                        <a:rPr lang="en-MY" dirty="0">
                          <a:latin typeface="Arial" panose="020B0604020202020204" pitchFamily="34" charset="0"/>
                          <a:cs typeface="Arial" panose="020B0604020202020204" pitchFamily="34" charset="0"/>
                        </a:rPr>
                        <a:t> Kementerian </a:t>
                      </a:r>
                      <a:r>
                        <a:rPr lang="en-MY" dirty="0" err="1">
                          <a:latin typeface="Arial" panose="020B0604020202020204" pitchFamily="34" charset="0"/>
                          <a:cs typeface="Arial" panose="020B0604020202020204" pitchFamily="34" charset="0"/>
                        </a:rPr>
                        <a:t>Kewangan</a:t>
                      </a:r>
                      <a:r>
                        <a:rPr lang="en-MY" dirty="0">
                          <a:latin typeface="Arial" panose="020B0604020202020204" pitchFamily="34" charset="0"/>
                          <a:cs typeface="Arial" panose="020B0604020202020204" pitchFamily="34" charset="0"/>
                        </a:rPr>
                        <a:t>/</a:t>
                      </a:r>
                      <a:r>
                        <a:rPr lang="en-MY" dirty="0" err="1">
                          <a:latin typeface="Arial" panose="020B0604020202020204" pitchFamily="34" charset="0"/>
                          <a:cs typeface="Arial" panose="020B0604020202020204" pitchFamily="34" charset="0"/>
                        </a:rPr>
                        <a:t>Jabatan</a:t>
                      </a:r>
                      <a:r>
                        <a:rPr lang="en-MY" dirty="0">
                          <a:latin typeface="Arial" panose="020B0604020202020204" pitchFamily="34" charset="0"/>
                          <a:cs typeface="Arial" panose="020B0604020202020204" pitchFamily="34" charset="0"/>
                        </a:rPr>
                        <a:t> </a:t>
                      </a:r>
                      <a:r>
                        <a:rPr lang="en-MY" dirty="0" err="1">
                          <a:latin typeface="Arial" panose="020B0604020202020204" pitchFamily="34" charset="0"/>
                          <a:cs typeface="Arial" panose="020B0604020202020204" pitchFamily="34" charset="0"/>
                        </a:rPr>
                        <a:t>Akauntan</a:t>
                      </a:r>
                      <a:r>
                        <a:rPr lang="en-MY" dirty="0">
                          <a:latin typeface="Arial" panose="020B0604020202020204" pitchFamily="34" charset="0"/>
                          <a:cs typeface="Arial" panose="020B0604020202020204" pitchFamily="34" charset="0"/>
                        </a:rPr>
                        <a:t> Negara</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9969057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dirty="0">
                          <a:latin typeface="Arial" panose="020B0604020202020204" pitchFamily="34" charset="0"/>
                          <a:cs typeface="Arial" panose="020B0604020202020204" pitchFamily="34" charset="0"/>
                        </a:rPr>
                        <a:t>JTICT/JPICT </a:t>
                      </a:r>
                      <a:r>
                        <a:rPr lang="en-MY" sz="1800" dirty="0" err="1">
                          <a:latin typeface="Arial" panose="020B0604020202020204" pitchFamily="34" charset="0"/>
                          <a:cs typeface="Arial" panose="020B0604020202020204" pitchFamily="34" charset="0"/>
                        </a:rPr>
                        <a:t>Jabatan</a:t>
                      </a:r>
                      <a:r>
                        <a:rPr lang="en-MY" sz="1800" dirty="0">
                          <a:latin typeface="Arial" panose="020B0604020202020204" pitchFamily="34" charset="0"/>
                          <a:cs typeface="Arial" panose="020B0604020202020204" pitchFamily="34" charset="0"/>
                        </a:rPr>
                        <a:t>/Kementerian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6464358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Lain-lain (</a:t>
                      </a:r>
                      <a:r>
                        <a:rPr lang="en-MY" sz="1800" dirty="0" err="1">
                          <a:latin typeface="Arial" panose="020B0604020202020204" pitchFamily="34" charset="0"/>
                          <a:cs typeface="Arial" panose="020B0604020202020204" pitchFamily="34" charset="0"/>
                        </a:rPr>
                        <a:t>Sila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nyatakan</a:t>
                      </a:r>
                      <a:r>
                        <a:rPr lang="en-MY" sz="1800" dirty="0">
                          <a:latin typeface="Arial" panose="020B0604020202020204" pitchFamily="34" charset="0"/>
                          <a:cs typeface="Arial" panose="020B0604020202020204" pitchFamily="34" charset="0"/>
                        </a:rPr>
                        <a:t>) : </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19040210"/>
                  </a:ext>
                </a:extLst>
              </a:tr>
            </a:tbl>
          </a:graphicData>
        </a:graphic>
      </p:graphicFrame>
    </p:spTree>
    <p:extLst>
      <p:ext uri="{BB962C8B-B14F-4D97-AF65-F5344CB8AC3E}">
        <p14:creationId xmlns:p14="http://schemas.microsoft.com/office/powerpoint/2010/main" val="37633960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57200"/>
          </a:xfrm>
          <a:solidFill>
            <a:schemeClr val="accent1">
              <a:lumMod val="40000"/>
              <a:lumOff val="60000"/>
            </a:schemeClr>
          </a:solidFill>
        </p:spPr>
        <p:txBody>
          <a:bodyPr>
            <a:normAutofit/>
          </a:bodyPr>
          <a:lstStyle/>
          <a:p>
            <a:r>
              <a:rPr lang="en-MY" sz="2800" dirty="0">
                <a:solidFill>
                  <a:srgbClr val="000000"/>
                </a:solidFill>
                <a:latin typeface="Arial"/>
                <a:cs typeface="Arial"/>
              </a:rPr>
              <a:t>SYOR</a:t>
            </a:r>
          </a:p>
        </p:txBody>
      </p:sp>
      <p:sp>
        <p:nvSpPr>
          <p:cNvPr id="4" name="TextBox 3">
            <a:extLst>
              <a:ext uri="{FF2B5EF4-FFF2-40B4-BE49-F238E27FC236}">
                <a16:creationId xmlns:a16="http://schemas.microsoft.com/office/drawing/2014/main" id="{688FE365-E8A7-46E3-A7CD-4789F4EF5C3B}"/>
              </a:ext>
            </a:extLst>
          </p:cNvPr>
          <p:cNvSpPr txBox="1"/>
          <p:nvPr/>
        </p:nvSpPr>
        <p:spPr>
          <a:xfrm>
            <a:off x="1048946" y="1587362"/>
            <a:ext cx="9910355" cy="1938992"/>
          </a:xfrm>
          <a:prstGeom prst="rect">
            <a:avLst/>
          </a:prstGeom>
          <a:noFill/>
        </p:spPr>
        <p:txBody>
          <a:bodyPr wrap="square">
            <a:spAutoFit/>
          </a:bodyPr>
          <a:lstStyle/>
          <a:p>
            <a:pPr marL="0" indent="0" algn="ctr">
              <a:buNone/>
            </a:pPr>
            <a:r>
              <a:rPr lang="en-MY" sz="2400" dirty="0" err="1">
                <a:latin typeface="Arial" panose="020B0604020202020204" pitchFamily="34" charset="0"/>
                <a:cs typeface="Arial" panose="020B0604020202020204" pitchFamily="34" charset="0"/>
              </a:rPr>
              <a:t>Mesyuarat</a:t>
            </a:r>
            <a:r>
              <a:rPr lang="en-MY" sz="2400" dirty="0">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dimohon</a:t>
            </a:r>
            <a:r>
              <a:rPr lang="en-MY" sz="2400" dirty="0">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untuk</a:t>
            </a:r>
            <a:r>
              <a:rPr lang="en-MY" sz="2400" dirty="0">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mempertimbangkan</a:t>
            </a:r>
            <a:r>
              <a:rPr lang="en-MY" sz="2400" dirty="0">
                <a:latin typeface="Arial" panose="020B0604020202020204" pitchFamily="34" charset="0"/>
                <a:cs typeface="Arial" panose="020B0604020202020204" pitchFamily="34" charset="0"/>
              </a:rPr>
              <a:t> dan </a:t>
            </a:r>
            <a:r>
              <a:rPr lang="en-MY" sz="2400" dirty="0" err="1">
                <a:latin typeface="Arial" panose="020B0604020202020204" pitchFamily="34" charset="0"/>
                <a:cs typeface="Arial" panose="020B0604020202020204" pitchFamily="34" charset="0"/>
              </a:rPr>
              <a:t>mendapatkan</a:t>
            </a:r>
            <a:r>
              <a:rPr lang="en-MY" sz="2400" dirty="0">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ulasan</a:t>
            </a:r>
            <a:r>
              <a:rPr lang="en-MY" sz="2400" dirty="0">
                <a:latin typeface="Arial" panose="020B0604020202020204" pitchFamily="34" charset="0"/>
                <a:cs typeface="Arial" panose="020B0604020202020204" pitchFamily="34" charset="0"/>
              </a:rPr>
              <a:t> CGSO </a:t>
            </a:r>
            <a:r>
              <a:rPr lang="en-MY" sz="2400" dirty="0" err="1">
                <a:latin typeface="Arial" panose="020B0604020202020204" pitchFamily="34" charset="0"/>
                <a:cs typeface="Arial" panose="020B0604020202020204" pitchFamily="34" charset="0"/>
              </a:rPr>
              <a:t>mengenai</a:t>
            </a:r>
            <a:r>
              <a:rPr lang="en-MY" sz="2400" dirty="0">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penilaian</a:t>
            </a:r>
            <a:r>
              <a:rPr lang="en-MY" sz="2400" dirty="0">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risiko</a:t>
            </a:r>
            <a:r>
              <a:rPr lang="en-MY" sz="2400" dirty="0">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untuk</a:t>
            </a:r>
            <a:r>
              <a:rPr lang="en-MY" sz="2400" dirty="0">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keselamatan</a:t>
            </a:r>
            <a:endParaRPr lang="en-MY" sz="2400" dirty="0">
              <a:latin typeface="Arial" panose="020B0604020202020204" pitchFamily="34" charset="0"/>
              <a:cs typeface="Arial" panose="020B0604020202020204" pitchFamily="34" charset="0"/>
            </a:endParaRPr>
          </a:p>
          <a:p>
            <a:pPr marL="0" indent="0" algn="ctr">
              <a:buNone/>
            </a:pPr>
            <a:r>
              <a:rPr lang="en-MY" sz="2400" dirty="0">
                <a:solidFill>
                  <a:srgbClr val="FF0000"/>
                </a:solidFill>
                <a:latin typeface="Arial" panose="020B0604020202020204" pitchFamily="34" charset="0"/>
                <a:cs typeface="Arial" panose="020B0604020202020204" pitchFamily="34" charset="0"/>
              </a:rPr>
              <a:t>[</a:t>
            </a:r>
            <a:r>
              <a:rPr lang="en-MY" sz="2400" dirty="0" err="1">
                <a:solidFill>
                  <a:srgbClr val="FF0000"/>
                </a:solidFill>
                <a:latin typeface="Arial" panose="020B0604020202020204" pitchFamily="34" charset="0"/>
                <a:cs typeface="Arial" panose="020B0604020202020204" pitchFamily="34" charset="0"/>
              </a:rPr>
              <a:t>nyatakan</a:t>
            </a:r>
            <a:r>
              <a:rPr lang="en-MY" sz="2400" dirty="0">
                <a:solidFill>
                  <a:srgbClr val="FF0000"/>
                </a:solidFill>
                <a:latin typeface="Arial" panose="020B0604020202020204" pitchFamily="34" charset="0"/>
                <a:cs typeface="Arial" panose="020B0604020202020204" pitchFamily="34" charset="0"/>
              </a:rPr>
              <a:t> </a:t>
            </a:r>
            <a:r>
              <a:rPr lang="en-MY" sz="2400" dirty="0" err="1">
                <a:solidFill>
                  <a:srgbClr val="FF0000"/>
                </a:solidFill>
                <a:latin typeface="Arial" panose="020B0604020202020204" pitchFamily="34" charset="0"/>
                <a:cs typeface="Arial" panose="020B0604020202020204" pitchFamily="34" charset="0"/>
              </a:rPr>
              <a:t>nama</a:t>
            </a:r>
            <a:r>
              <a:rPr lang="en-MY" sz="2400" dirty="0">
                <a:solidFill>
                  <a:srgbClr val="FF0000"/>
                </a:solidFill>
                <a:latin typeface="Arial" panose="020B0604020202020204" pitchFamily="34" charset="0"/>
                <a:cs typeface="Arial" panose="020B0604020202020204" pitchFamily="34" charset="0"/>
              </a:rPr>
              <a:t> </a:t>
            </a:r>
            <a:r>
              <a:rPr lang="en-MY" sz="2400" dirty="0" err="1">
                <a:solidFill>
                  <a:srgbClr val="FF0000"/>
                </a:solidFill>
                <a:latin typeface="Arial" panose="020B0604020202020204" pitchFamily="34" charset="0"/>
                <a:cs typeface="Arial" panose="020B0604020202020204" pitchFamily="34" charset="0"/>
              </a:rPr>
              <a:t>penilaian</a:t>
            </a:r>
            <a:r>
              <a:rPr lang="en-MY" sz="2400" dirty="0">
                <a:solidFill>
                  <a:srgbClr val="FF0000"/>
                </a:solidFill>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bagi</a:t>
            </a:r>
            <a:r>
              <a:rPr lang="en-MY" sz="2400" dirty="0">
                <a:latin typeface="Arial" panose="020B0604020202020204" pitchFamily="34" charset="0"/>
                <a:cs typeface="Arial" panose="020B0604020202020204" pitchFamily="34" charset="0"/>
              </a:rPr>
              <a:t> </a:t>
            </a:r>
            <a:r>
              <a:rPr lang="en-MY" sz="2400" dirty="0" err="1">
                <a:latin typeface="Arial" panose="020B0604020202020204" pitchFamily="34" charset="0"/>
                <a:cs typeface="Arial" panose="020B0604020202020204" pitchFamily="34" charset="0"/>
              </a:rPr>
              <a:t>projek</a:t>
            </a:r>
            <a:endParaRPr lang="en-MY" sz="2400" dirty="0">
              <a:latin typeface="Arial" panose="020B0604020202020204" pitchFamily="34" charset="0"/>
              <a:cs typeface="Arial" panose="020B0604020202020204" pitchFamily="34" charset="0"/>
            </a:endParaRPr>
          </a:p>
          <a:p>
            <a:pPr marL="0" indent="0" algn="ctr">
              <a:buNone/>
            </a:pPr>
            <a:r>
              <a:rPr lang="en-MY" sz="2400" dirty="0">
                <a:solidFill>
                  <a:srgbClr val="FF0000"/>
                </a:solidFill>
                <a:latin typeface="Arial" panose="020B0604020202020204" pitchFamily="34" charset="0"/>
                <a:cs typeface="Arial" panose="020B0604020202020204" pitchFamily="34" charset="0"/>
              </a:rPr>
              <a:t>[</a:t>
            </a:r>
            <a:r>
              <a:rPr lang="en-MY" sz="2400" dirty="0" err="1">
                <a:solidFill>
                  <a:srgbClr val="FF0000"/>
                </a:solidFill>
                <a:latin typeface="Arial" panose="020B0604020202020204" pitchFamily="34" charset="0"/>
                <a:cs typeface="Arial" panose="020B0604020202020204" pitchFamily="34" charset="0"/>
              </a:rPr>
              <a:t>nyatakan</a:t>
            </a:r>
            <a:r>
              <a:rPr lang="en-MY" sz="2400" dirty="0">
                <a:solidFill>
                  <a:srgbClr val="FF0000"/>
                </a:solidFill>
                <a:latin typeface="Arial" panose="020B0604020202020204" pitchFamily="34" charset="0"/>
                <a:cs typeface="Arial" panose="020B0604020202020204" pitchFamily="34" charset="0"/>
              </a:rPr>
              <a:t> </a:t>
            </a:r>
            <a:r>
              <a:rPr lang="en-MY" sz="2400" dirty="0" err="1">
                <a:solidFill>
                  <a:srgbClr val="FF0000"/>
                </a:solidFill>
                <a:latin typeface="Arial" panose="020B0604020202020204" pitchFamily="34" charset="0"/>
                <a:cs typeface="Arial" panose="020B0604020202020204" pitchFamily="34" charset="0"/>
              </a:rPr>
              <a:t>nama</a:t>
            </a:r>
            <a:r>
              <a:rPr lang="en-MY" sz="2400" dirty="0">
                <a:solidFill>
                  <a:srgbClr val="FF0000"/>
                </a:solidFill>
                <a:latin typeface="Arial" panose="020B0604020202020204" pitchFamily="34" charset="0"/>
                <a:cs typeface="Arial" panose="020B0604020202020204" pitchFamily="34" charset="0"/>
              </a:rPr>
              <a:t> </a:t>
            </a:r>
            <a:r>
              <a:rPr lang="en-MY" sz="2400" dirty="0" err="1">
                <a:solidFill>
                  <a:srgbClr val="FF0000"/>
                </a:solidFill>
                <a:latin typeface="Arial" panose="020B0604020202020204" pitchFamily="34" charset="0"/>
                <a:cs typeface="Arial" panose="020B0604020202020204" pitchFamily="34" charset="0"/>
              </a:rPr>
              <a:t>projek</a:t>
            </a:r>
            <a:r>
              <a:rPr lang="en-MY" sz="2400" dirty="0">
                <a:solidFill>
                  <a:srgbClr val="FF0000"/>
                </a:solidFill>
                <a:latin typeface="Arial" panose="020B0604020202020204" pitchFamily="34" charset="0"/>
                <a:cs typeface="Arial" panose="020B0604020202020204" pitchFamily="34" charset="0"/>
              </a:rPr>
              <a:t>] </a:t>
            </a:r>
            <a:r>
              <a:rPr lang="en-MY" sz="2400" dirty="0">
                <a:solidFill>
                  <a:schemeClr val="tx1"/>
                </a:solidFill>
                <a:latin typeface="Arial" panose="020B0604020202020204" pitchFamily="34" charset="0"/>
                <a:cs typeface="Arial" panose="020B0604020202020204" pitchFamily="34" charset="0"/>
              </a:rPr>
              <a:t>yang </a:t>
            </a:r>
            <a:r>
              <a:rPr lang="en-MY" sz="2400" dirty="0" err="1">
                <a:solidFill>
                  <a:schemeClr val="tx1"/>
                </a:solidFill>
                <a:latin typeface="Arial" panose="020B0604020202020204" pitchFamily="34" charset="0"/>
                <a:cs typeface="Arial" panose="020B0604020202020204" pitchFamily="34" charset="0"/>
              </a:rPr>
              <a:t>akan</a:t>
            </a:r>
            <a:r>
              <a:rPr lang="en-MY" sz="2400" dirty="0">
                <a:solidFill>
                  <a:schemeClr val="tx1"/>
                </a:solidFill>
                <a:latin typeface="Arial" panose="020B0604020202020204" pitchFamily="34" charset="0"/>
                <a:cs typeface="Arial" panose="020B0604020202020204" pitchFamily="34" charset="0"/>
              </a:rPr>
              <a:t>/</a:t>
            </a:r>
            <a:r>
              <a:rPr lang="en-MY" sz="2400" dirty="0" err="1">
                <a:solidFill>
                  <a:schemeClr val="tx1"/>
                </a:solidFill>
                <a:latin typeface="Arial" panose="020B0604020202020204" pitchFamily="34" charset="0"/>
                <a:cs typeface="Arial" panose="020B0604020202020204" pitchFamily="34" charset="0"/>
              </a:rPr>
              <a:t>sedang</a:t>
            </a:r>
            <a:r>
              <a:rPr lang="en-MY" sz="2400" dirty="0">
                <a:solidFill>
                  <a:schemeClr val="tx1"/>
                </a:solidFill>
                <a:latin typeface="Arial" panose="020B0604020202020204" pitchFamily="34" charset="0"/>
                <a:cs typeface="Arial" panose="020B0604020202020204" pitchFamily="34" charset="0"/>
              </a:rPr>
              <a:t> </a:t>
            </a:r>
            <a:r>
              <a:rPr lang="en-MY" sz="2400" dirty="0" err="1">
                <a:solidFill>
                  <a:schemeClr val="tx1"/>
                </a:solidFill>
                <a:latin typeface="Arial" panose="020B0604020202020204" pitchFamily="34" charset="0"/>
                <a:cs typeface="Arial" panose="020B0604020202020204" pitchFamily="34" charset="0"/>
              </a:rPr>
              <a:t>dilaksanakan</a:t>
            </a:r>
            <a:r>
              <a:rPr lang="en-MY" sz="2400" dirty="0">
                <a:solidFill>
                  <a:schemeClr val="tx1"/>
                </a:solidFill>
                <a:latin typeface="Arial" panose="020B0604020202020204" pitchFamily="34" charset="0"/>
                <a:cs typeface="Arial" panose="020B0604020202020204" pitchFamily="34" charset="0"/>
              </a:rPr>
              <a:t> di </a:t>
            </a:r>
          </a:p>
          <a:p>
            <a:pPr marL="0" indent="0" algn="ctr">
              <a:buNone/>
            </a:pPr>
            <a:r>
              <a:rPr lang="en-MY" sz="2400" dirty="0">
                <a:solidFill>
                  <a:srgbClr val="FF0000"/>
                </a:solidFill>
                <a:latin typeface="Arial" panose="020B0604020202020204" pitchFamily="34" charset="0"/>
                <a:cs typeface="Arial" panose="020B0604020202020204" pitchFamily="34" charset="0"/>
              </a:rPr>
              <a:t>[</a:t>
            </a:r>
            <a:r>
              <a:rPr lang="en-MY" sz="2400" dirty="0" err="1">
                <a:solidFill>
                  <a:srgbClr val="FF0000"/>
                </a:solidFill>
                <a:latin typeface="Arial" panose="020B0604020202020204" pitchFamily="34" charset="0"/>
                <a:cs typeface="Arial" panose="020B0604020202020204" pitchFamily="34" charset="0"/>
              </a:rPr>
              <a:t>nyatakan</a:t>
            </a:r>
            <a:r>
              <a:rPr lang="en-MY" sz="2400" dirty="0">
                <a:solidFill>
                  <a:srgbClr val="FF0000"/>
                </a:solidFill>
                <a:latin typeface="Arial" panose="020B0604020202020204" pitchFamily="34" charset="0"/>
                <a:cs typeface="Arial" panose="020B0604020202020204" pitchFamily="34" charset="0"/>
              </a:rPr>
              <a:t> </a:t>
            </a:r>
            <a:r>
              <a:rPr lang="en-MY" sz="2400" dirty="0" err="1">
                <a:solidFill>
                  <a:srgbClr val="FF0000"/>
                </a:solidFill>
                <a:latin typeface="Arial" panose="020B0604020202020204" pitchFamily="34" charset="0"/>
                <a:cs typeface="Arial" panose="020B0604020202020204" pitchFamily="34" charset="0"/>
              </a:rPr>
              <a:t>nama</a:t>
            </a:r>
            <a:r>
              <a:rPr lang="en-MY" sz="2400" dirty="0">
                <a:solidFill>
                  <a:srgbClr val="FF0000"/>
                </a:solidFill>
                <a:latin typeface="Arial" panose="020B0604020202020204" pitchFamily="34" charset="0"/>
                <a:cs typeface="Arial" panose="020B0604020202020204" pitchFamily="34" charset="0"/>
              </a:rPr>
              <a:t> </a:t>
            </a:r>
            <a:r>
              <a:rPr lang="en-MY" sz="2400" dirty="0" err="1">
                <a:solidFill>
                  <a:srgbClr val="FF0000"/>
                </a:solidFill>
                <a:latin typeface="Arial" panose="020B0604020202020204" pitchFamily="34" charset="0"/>
                <a:cs typeface="Arial" panose="020B0604020202020204" pitchFamily="34" charset="0"/>
              </a:rPr>
              <a:t>agensi</a:t>
            </a:r>
            <a:r>
              <a:rPr lang="en-MY" sz="2400" dirty="0">
                <a:solidFill>
                  <a:srgbClr val="FF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726939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84632"/>
          </a:xfrm>
          <a:solidFill>
            <a:schemeClr val="accent1">
              <a:lumMod val="40000"/>
              <a:lumOff val="60000"/>
            </a:schemeClr>
          </a:solidFill>
        </p:spPr>
        <p:txBody>
          <a:bodyPr>
            <a:normAutofit/>
          </a:bodyPr>
          <a:lstStyle/>
          <a:p>
            <a:r>
              <a:rPr lang="en-MY" sz="2800" dirty="0">
                <a:solidFill>
                  <a:srgbClr val="000000"/>
                </a:solidFill>
                <a:latin typeface="Arial"/>
                <a:cs typeface="Arial"/>
              </a:rPr>
              <a:t>MAKLUMAT PEGAWAI UNTUK DIHUBUNGI</a:t>
            </a:r>
          </a:p>
        </p:txBody>
      </p:sp>
      <p:graphicFrame>
        <p:nvGraphicFramePr>
          <p:cNvPr id="4" name="Content Placeholder 3">
            <a:extLst>
              <a:ext uri="{FF2B5EF4-FFF2-40B4-BE49-F238E27FC236}">
                <a16:creationId xmlns:a16="http://schemas.microsoft.com/office/drawing/2014/main" id="{B9FF68D4-9984-40F4-9A53-42D71DBAB6E3}"/>
              </a:ext>
            </a:extLst>
          </p:cNvPr>
          <p:cNvGraphicFramePr>
            <a:graphicFrameLocks/>
          </p:cNvGraphicFramePr>
          <p:nvPr>
            <p:extLst>
              <p:ext uri="{D42A27DB-BD31-4B8C-83A1-F6EECF244321}">
                <p14:modId xmlns:p14="http://schemas.microsoft.com/office/powerpoint/2010/main" val="1275331657"/>
              </p:ext>
            </p:extLst>
          </p:nvPr>
        </p:nvGraphicFramePr>
        <p:xfrm>
          <a:off x="720344" y="2651220"/>
          <a:ext cx="10499725" cy="1483360"/>
        </p:xfrm>
        <a:graphic>
          <a:graphicData uri="http://schemas.openxmlformats.org/drawingml/2006/table">
            <a:tbl>
              <a:tblPr firstRow="1" bandRow="1">
                <a:tableStyleId>{3B4B98B0-60AC-42C2-AFA5-B58CD77FA1E5}</a:tableStyleId>
              </a:tblPr>
              <a:tblGrid>
                <a:gridCol w="2158365">
                  <a:extLst>
                    <a:ext uri="{9D8B030D-6E8A-4147-A177-3AD203B41FA5}">
                      <a16:colId xmlns:a16="http://schemas.microsoft.com/office/drawing/2014/main" val="273339775"/>
                    </a:ext>
                  </a:extLst>
                </a:gridCol>
                <a:gridCol w="274320">
                  <a:extLst>
                    <a:ext uri="{9D8B030D-6E8A-4147-A177-3AD203B41FA5}">
                      <a16:colId xmlns:a16="http://schemas.microsoft.com/office/drawing/2014/main" val="2065111424"/>
                    </a:ext>
                  </a:extLst>
                </a:gridCol>
                <a:gridCol w="8067040">
                  <a:extLst>
                    <a:ext uri="{9D8B030D-6E8A-4147-A177-3AD203B41FA5}">
                      <a16:colId xmlns:a16="http://schemas.microsoft.com/office/drawing/2014/main" val="859790686"/>
                    </a:ext>
                  </a:extLst>
                </a:gridCol>
              </a:tblGrid>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Nama </a:t>
                      </a:r>
                      <a:r>
                        <a:rPr lang="en-MY" dirty="0" err="1">
                          <a:latin typeface="Arial" panose="020B0604020202020204" pitchFamily="34" charset="0"/>
                          <a:ea typeface="Calibri" panose="020F0502020204030204" pitchFamily="34" charset="0"/>
                          <a:cs typeface="Arial" panose="020B0604020202020204" pitchFamily="34" charset="0"/>
                        </a:rPr>
                        <a:t>Pegawai</a:t>
                      </a:r>
                      <a:endParaRPr lang="en-MY" b="0" dirty="0">
                        <a:latin typeface="Arial" panose="020B0604020202020204" pitchFamily="34" charset="0"/>
                        <a:ea typeface="Calibri" panose="020F0502020204030204" pitchFamily="34" charset="0"/>
                        <a:cs typeface="Arial" panose="020B0604020202020204" pitchFamily="34" charset="0"/>
                      </a:endParaRPr>
                    </a:p>
                  </a:txBody>
                  <a:tcPr/>
                </a:tc>
                <a:tc>
                  <a:txBody>
                    <a:bodyPr/>
                    <a:lstStyle/>
                    <a:p>
                      <a:r>
                        <a:rPr lang="en-MY" dirty="0">
                          <a:latin typeface="Arial" panose="020B0604020202020204" pitchFamily="34" charset="0"/>
                          <a:cs typeface="Arial" panose="020B0604020202020204" pitchFamily="34" charset="0"/>
                        </a:rPr>
                        <a:t>:</a:t>
                      </a:r>
                    </a:p>
                  </a:txBody>
                  <a:tcPr/>
                </a:tc>
                <a:tc>
                  <a:txBody>
                    <a:bodyPr/>
                    <a:lstStyle/>
                    <a:p>
                      <a:endParaRPr lang="en-MY">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10608961"/>
                  </a:ext>
                </a:extLst>
              </a:tr>
              <a:tr h="370840">
                <a:tc>
                  <a:txBody>
                    <a:bodyPr/>
                    <a:lstStyle/>
                    <a:p>
                      <a:r>
                        <a:rPr lang="en-MY" dirty="0" err="1">
                          <a:latin typeface="Arial" panose="020B0604020202020204" pitchFamily="34" charset="0"/>
                          <a:ea typeface="Calibri" panose="020F0502020204030204" pitchFamily="34" charset="0"/>
                          <a:cs typeface="Arial" panose="020B0604020202020204" pitchFamily="34" charset="0"/>
                        </a:rPr>
                        <a:t>Jawatan</a:t>
                      </a:r>
                      <a:endParaRPr lang="en-MY" dirty="0">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86343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No Tel/ HP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584724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Email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25831347"/>
                  </a:ext>
                </a:extLst>
              </a:tr>
            </a:tbl>
          </a:graphicData>
        </a:graphic>
      </p:graphicFrame>
      <p:graphicFrame>
        <p:nvGraphicFramePr>
          <p:cNvPr id="5" name="Content Placeholder 3">
            <a:extLst>
              <a:ext uri="{FF2B5EF4-FFF2-40B4-BE49-F238E27FC236}">
                <a16:creationId xmlns:a16="http://schemas.microsoft.com/office/drawing/2014/main" id="{1E2EED96-1937-4653-8017-2B96C3E91FCE}"/>
              </a:ext>
            </a:extLst>
          </p:cNvPr>
          <p:cNvGraphicFramePr>
            <a:graphicFrameLocks/>
          </p:cNvGraphicFramePr>
          <p:nvPr>
            <p:extLst>
              <p:ext uri="{D42A27DB-BD31-4B8C-83A1-F6EECF244321}">
                <p14:modId xmlns:p14="http://schemas.microsoft.com/office/powerpoint/2010/main" val="1446201421"/>
              </p:ext>
            </p:extLst>
          </p:nvPr>
        </p:nvGraphicFramePr>
        <p:xfrm>
          <a:off x="635825" y="806932"/>
          <a:ext cx="10499725" cy="1483360"/>
        </p:xfrm>
        <a:graphic>
          <a:graphicData uri="http://schemas.openxmlformats.org/drawingml/2006/table">
            <a:tbl>
              <a:tblPr firstRow="1" bandRow="1">
                <a:tableStyleId>{3B4B98B0-60AC-42C2-AFA5-B58CD77FA1E5}</a:tableStyleId>
              </a:tblPr>
              <a:tblGrid>
                <a:gridCol w="2158365">
                  <a:extLst>
                    <a:ext uri="{9D8B030D-6E8A-4147-A177-3AD203B41FA5}">
                      <a16:colId xmlns:a16="http://schemas.microsoft.com/office/drawing/2014/main" val="273339775"/>
                    </a:ext>
                  </a:extLst>
                </a:gridCol>
                <a:gridCol w="274320">
                  <a:extLst>
                    <a:ext uri="{9D8B030D-6E8A-4147-A177-3AD203B41FA5}">
                      <a16:colId xmlns:a16="http://schemas.microsoft.com/office/drawing/2014/main" val="2065111424"/>
                    </a:ext>
                  </a:extLst>
                </a:gridCol>
                <a:gridCol w="8067040">
                  <a:extLst>
                    <a:ext uri="{9D8B030D-6E8A-4147-A177-3AD203B41FA5}">
                      <a16:colId xmlns:a16="http://schemas.microsoft.com/office/drawing/2014/main" val="859790686"/>
                    </a:ext>
                  </a:extLst>
                </a:gridCol>
              </a:tblGrid>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Nama </a:t>
                      </a:r>
                      <a:r>
                        <a:rPr lang="en-MY" dirty="0" err="1">
                          <a:latin typeface="Arial" panose="020B0604020202020204" pitchFamily="34" charset="0"/>
                          <a:ea typeface="Calibri" panose="020F0502020204030204" pitchFamily="34" charset="0"/>
                          <a:cs typeface="Arial" panose="020B0604020202020204" pitchFamily="34" charset="0"/>
                        </a:rPr>
                        <a:t>Pegawai</a:t>
                      </a:r>
                      <a:endParaRPr lang="en-MY" b="0" dirty="0">
                        <a:latin typeface="Arial" panose="020B0604020202020204" pitchFamily="34" charset="0"/>
                        <a:ea typeface="Calibri" panose="020F0502020204030204" pitchFamily="34" charset="0"/>
                        <a:cs typeface="Arial" panose="020B0604020202020204" pitchFamily="34" charset="0"/>
                      </a:endParaRPr>
                    </a:p>
                  </a:txBody>
                  <a:tcPr/>
                </a:tc>
                <a:tc>
                  <a:txBody>
                    <a:bodyPr/>
                    <a:lstStyle/>
                    <a:p>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010608961"/>
                  </a:ext>
                </a:extLst>
              </a:tr>
              <a:tr h="370840">
                <a:tc>
                  <a:txBody>
                    <a:bodyPr/>
                    <a:lstStyle/>
                    <a:p>
                      <a:r>
                        <a:rPr lang="en-MY" dirty="0" err="1">
                          <a:latin typeface="Arial" panose="020B0604020202020204" pitchFamily="34" charset="0"/>
                          <a:ea typeface="Calibri" panose="020F0502020204030204" pitchFamily="34" charset="0"/>
                          <a:cs typeface="Arial" panose="020B0604020202020204" pitchFamily="34" charset="0"/>
                        </a:rPr>
                        <a:t>Jawatan</a:t>
                      </a:r>
                      <a:endParaRPr lang="en-MY" dirty="0">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086343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No Tel/ HP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8584724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Email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425831347"/>
                  </a:ext>
                </a:extLst>
              </a:tr>
            </a:tbl>
          </a:graphicData>
        </a:graphic>
      </p:graphicFrame>
    </p:spTree>
    <p:extLst>
      <p:ext uri="{BB962C8B-B14F-4D97-AF65-F5344CB8AC3E}">
        <p14:creationId xmlns:p14="http://schemas.microsoft.com/office/powerpoint/2010/main" val="30658586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430886"/>
          </a:xfrm>
          <a:solidFill>
            <a:schemeClr val="accent1">
              <a:lumMod val="40000"/>
              <a:lumOff val="60000"/>
            </a:schemeClr>
          </a:solidFill>
        </p:spPr>
        <p:txBody>
          <a:bodyPr>
            <a:normAutofit fontScale="90000"/>
          </a:bodyPr>
          <a:lstStyle/>
          <a:p>
            <a:r>
              <a:rPr lang="en-MY" sz="2800" dirty="0">
                <a:solidFill>
                  <a:srgbClr val="000000"/>
                </a:solidFill>
                <a:latin typeface="Arial"/>
                <a:cs typeface="Arial"/>
              </a:rPr>
              <a:t>SILA MAJUKAN PERMOHONAN KEPADA:</a:t>
            </a:r>
          </a:p>
        </p:txBody>
      </p:sp>
      <p:sp>
        <p:nvSpPr>
          <p:cNvPr id="4" name="Oval 3">
            <a:extLst>
              <a:ext uri="{FF2B5EF4-FFF2-40B4-BE49-F238E27FC236}">
                <a16:creationId xmlns:a16="http://schemas.microsoft.com/office/drawing/2014/main" id="{E8A419D4-C64D-48AD-9A17-AE7C3070570E}"/>
              </a:ext>
            </a:extLst>
          </p:cNvPr>
          <p:cNvSpPr/>
          <p:nvPr/>
        </p:nvSpPr>
        <p:spPr>
          <a:xfrm>
            <a:off x="1145883" y="1672317"/>
            <a:ext cx="430886" cy="430886"/>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5" name="TextBox 4">
            <a:extLst>
              <a:ext uri="{FF2B5EF4-FFF2-40B4-BE49-F238E27FC236}">
                <a16:creationId xmlns:a16="http://schemas.microsoft.com/office/drawing/2014/main" id="{DAAF1615-4C89-4E97-8286-EE7A399C6F75}"/>
              </a:ext>
            </a:extLst>
          </p:cNvPr>
          <p:cNvSpPr txBox="1"/>
          <p:nvPr/>
        </p:nvSpPr>
        <p:spPr>
          <a:xfrm>
            <a:off x="1843340" y="4291620"/>
            <a:ext cx="5036288" cy="338554"/>
          </a:xfrm>
          <a:prstGeom prst="rect">
            <a:avLst/>
          </a:prstGeom>
          <a:noFill/>
        </p:spPr>
        <p:txBody>
          <a:bodyPr wrap="square" rtlCol="0" anchor="ctr">
            <a:spAutoFit/>
          </a:bodyPr>
          <a:lstStyle/>
          <a:p>
            <a:r>
              <a:rPr lang="en-US" altLang="ko-KR" sz="1600" dirty="0">
                <a:latin typeface="Arial" panose="020B0604020202020204" pitchFamily="34" charset="0"/>
                <a:ea typeface="Calibri" panose="020F0502020204030204" pitchFamily="34" charset="0"/>
                <a:cs typeface="Arial" panose="020B0604020202020204" pitchFamily="34" charset="0"/>
              </a:rPr>
              <a:t>E-</a:t>
            </a:r>
            <a:r>
              <a:rPr lang="en-US" altLang="ko-KR" sz="1600" dirty="0" err="1">
                <a:latin typeface="Arial" panose="020B0604020202020204" pitchFamily="34" charset="0"/>
                <a:ea typeface="Calibri" panose="020F0502020204030204" pitchFamily="34" charset="0"/>
                <a:cs typeface="Arial" panose="020B0604020202020204" pitchFamily="34" charset="0"/>
              </a:rPr>
              <a:t>mel</a:t>
            </a:r>
            <a:r>
              <a:rPr lang="en-US" altLang="ko-KR" sz="1600" dirty="0">
                <a:latin typeface="Arial" panose="020B0604020202020204" pitchFamily="34" charset="0"/>
                <a:ea typeface="Calibri" panose="020F0502020204030204" pitchFamily="34" charset="0"/>
                <a:cs typeface="Arial" panose="020B0604020202020204" pitchFamily="34" charset="0"/>
              </a:rPr>
              <a:t> : </a:t>
            </a:r>
            <a:r>
              <a:rPr lang="en-US" altLang="ko-KR" sz="1600" dirty="0">
                <a:latin typeface="Arial" panose="020B0604020202020204" pitchFamily="34" charset="0"/>
                <a:ea typeface="Calibri" panose="020F0502020204030204" pitchFamily="34" charset="0"/>
                <a:cs typeface="Arial" panose="020B0604020202020204" pitchFamily="34" charset="0"/>
                <a:hlinkClick r:id="rId2"/>
              </a:rPr>
              <a:t>kictrr@cgso.gov.my</a:t>
            </a:r>
            <a:r>
              <a:rPr lang="en-US" altLang="ko-KR" sz="1600" dirty="0">
                <a:latin typeface="Arial" panose="020B0604020202020204" pitchFamily="34" charset="0"/>
                <a:ea typeface="Calibri" panose="020F0502020204030204" pitchFamily="34" charset="0"/>
                <a:cs typeface="Arial" panose="020B0604020202020204" pitchFamily="34" charset="0"/>
              </a:rPr>
              <a:t>, </a:t>
            </a:r>
            <a:r>
              <a:rPr lang="en-US" altLang="ko-KR" sz="1600" dirty="0">
                <a:latin typeface="Arial" panose="020B0604020202020204" pitchFamily="34" charset="0"/>
                <a:ea typeface="Calibri" panose="020F0502020204030204" pitchFamily="34" charset="0"/>
                <a:cs typeface="Arial" panose="020B0604020202020204" pitchFamily="34" charset="0"/>
                <a:hlinkClick r:id="rId3"/>
              </a:rPr>
              <a:t>m_saiful@cgso.gov.my</a:t>
            </a:r>
            <a:r>
              <a:rPr lang="en-US" altLang="ko-KR" sz="1600" dirty="0">
                <a:latin typeface="Arial" panose="020B0604020202020204" pitchFamily="34" charset="0"/>
                <a:ea typeface="Calibri" panose="020F0502020204030204" pitchFamily="34" charset="0"/>
                <a:cs typeface="Arial" panose="020B0604020202020204" pitchFamily="34" charset="0"/>
              </a:rPr>
              <a:t> </a:t>
            </a:r>
            <a:endParaRPr lang="ko-KR" altLang="en-US" sz="16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DCFA72D1-D5F4-454F-9620-B70B9A9DE18B}"/>
              </a:ext>
            </a:extLst>
          </p:cNvPr>
          <p:cNvSpPr txBox="1"/>
          <p:nvPr/>
        </p:nvSpPr>
        <p:spPr>
          <a:xfrm>
            <a:off x="1261452" y="1780037"/>
            <a:ext cx="199749" cy="215444"/>
          </a:xfrm>
          <a:prstGeom prst="rect">
            <a:avLst/>
          </a:prstGeom>
          <a:noFill/>
        </p:spPr>
        <p:txBody>
          <a:bodyPr wrap="square" tIns="0" bIns="0" rtlCol="0" anchor="ctr">
            <a:spAutoFit/>
          </a:bodyPr>
          <a:lstStyle/>
          <a:p>
            <a:pPr algn="ctr"/>
            <a:r>
              <a:rPr lang="en-US" altLang="ko-KR" sz="1400" b="1" dirty="0">
                <a:cs typeface="Arial" pitchFamily="34" charset="0"/>
              </a:rPr>
              <a:t>1</a:t>
            </a:r>
          </a:p>
        </p:txBody>
      </p:sp>
      <p:sp>
        <p:nvSpPr>
          <p:cNvPr id="7" name="Oval 6">
            <a:extLst>
              <a:ext uri="{FF2B5EF4-FFF2-40B4-BE49-F238E27FC236}">
                <a16:creationId xmlns:a16="http://schemas.microsoft.com/office/drawing/2014/main" id="{882FC453-2026-40B3-8FA0-D01C0FCE2A01}"/>
              </a:ext>
            </a:extLst>
          </p:cNvPr>
          <p:cNvSpPr/>
          <p:nvPr/>
        </p:nvSpPr>
        <p:spPr>
          <a:xfrm>
            <a:off x="1145883" y="4245455"/>
            <a:ext cx="430886" cy="430886"/>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solidFill>
                <a:schemeClr val="tx1"/>
              </a:solidFill>
            </a:endParaRPr>
          </a:p>
        </p:txBody>
      </p:sp>
      <p:sp>
        <p:nvSpPr>
          <p:cNvPr id="8" name="TextBox 7">
            <a:extLst>
              <a:ext uri="{FF2B5EF4-FFF2-40B4-BE49-F238E27FC236}">
                <a16:creationId xmlns:a16="http://schemas.microsoft.com/office/drawing/2014/main" id="{FAAE6505-BE23-41E3-B496-434B5EC5CEA5}"/>
              </a:ext>
            </a:extLst>
          </p:cNvPr>
          <p:cNvSpPr txBox="1"/>
          <p:nvPr/>
        </p:nvSpPr>
        <p:spPr>
          <a:xfrm>
            <a:off x="1843340" y="5023346"/>
            <a:ext cx="5344860" cy="338554"/>
          </a:xfrm>
          <a:prstGeom prst="rect">
            <a:avLst/>
          </a:prstGeom>
          <a:noFill/>
        </p:spPr>
        <p:txBody>
          <a:bodyPr wrap="square" rtlCol="0" anchor="ctr">
            <a:spAutoFit/>
          </a:bodyPr>
          <a:lstStyle/>
          <a:p>
            <a:r>
              <a:rPr lang="en-US" altLang="ko-KR" sz="1600" dirty="0" err="1">
                <a:latin typeface="Arial" panose="020B0604020202020204" pitchFamily="34" charset="0"/>
                <a:ea typeface="Calibri" panose="020F0502020204030204" pitchFamily="34" charset="0"/>
                <a:cs typeface="Arial" panose="020B0604020202020204" pitchFamily="34" charset="0"/>
              </a:rPr>
              <a:t>Talian</a:t>
            </a:r>
            <a:r>
              <a:rPr lang="en-US" altLang="ko-KR" sz="1600" dirty="0">
                <a:latin typeface="Arial" panose="020B0604020202020204" pitchFamily="34" charset="0"/>
                <a:ea typeface="Calibri" panose="020F0502020204030204" pitchFamily="34" charset="0"/>
                <a:cs typeface="Arial" panose="020B0604020202020204" pitchFamily="34" charset="0"/>
              </a:rPr>
              <a:t> : 03-88726038 / 03-88726039</a:t>
            </a:r>
            <a:endParaRPr lang="ko-KR" altLang="en-US" sz="16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921D0AED-99F0-47DF-BD3E-7CF848EB9264}"/>
              </a:ext>
            </a:extLst>
          </p:cNvPr>
          <p:cNvSpPr txBox="1"/>
          <p:nvPr/>
        </p:nvSpPr>
        <p:spPr>
          <a:xfrm>
            <a:off x="1261452" y="4353175"/>
            <a:ext cx="199749" cy="215444"/>
          </a:xfrm>
          <a:prstGeom prst="rect">
            <a:avLst/>
          </a:prstGeom>
          <a:noFill/>
        </p:spPr>
        <p:txBody>
          <a:bodyPr wrap="square" tIns="0" bIns="0" rtlCol="0" anchor="ctr">
            <a:spAutoFit/>
          </a:bodyPr>
          <a:lstStyle/>
          <a:p>
            <a:pPr algn="ctr"/>
            <a:r>
              <a:rPr lang="en-US" altLang="ko-KR" sz="1400" b="1" dirty="0">
                <a:cs typeface="Arial" pitchFamily="34" charset="0"/>
              </a:rPr>
              <a:t>2</a:t>
            </a:r>
          </a:p>
        </p:txBody>
      </p:sp>
      <p:sp>
        <p:nvSpPr>
          <p:cNvPr id="10" name="Oval 9">
            <a:extLst>
              <a:ext uri="{FF2B5EF4-FFF2-40B4-BE49-F238E27FC236}">
                <a16:creationId xmlns:a16="http://schemas.microsoft.com/office/drawing/2014/main" id="{6C356DF7-BB6C-4A2B-B2E1-894A16C660C8}"/>
              </a:ext>
            </a:extLst>
          </p:cNvPr>
          <p:cNvSpPr/>
          <p:nvPr/>
        </p:nvSpPr>
        <p:spPr>
          <a:xfrm>
            <a:off x="1145883" y="5023347"/>
            <a:ext cx="430886" cy="430886"/>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11" name="TextBox 10">
            <a:extLst>
              <a:ext uri="{FF2B5EF4-FFF2-40B4-BE49-F238E27FC236}">
                <a16:creationId xmlns:a16="http://schemas.microsoft.com/office/drawing/2014/main" id="{274C45B7-9A60-4659-A10A-F65FBA964368}"/>
              </a:ext>
            </a:extLst>
          </p:cNvPr>
          <p:cNvSpPr txBox="1"/>
          <p:nvPr/>
        </p:nvSpPr>
        <p:spPr>
          <a:xfrm>
            <a:off x="1261452" y="5131067"/>
            <a:ext cx="199749" cy="215444"/>
          </a:xfrm>
          <a:prstGeom prst="rect">
            <a:avLst/>
          </a:prstGeom>
          <a:noFill/>
        </p:spPr>
        <p:txBody>
          <a:bodyPr wrap="square" tIns="0" bIns="0" rtlCol="0" anchor="ctr">
            <a:spAutoFit/>
          </a:bodyPr>
          <a:lstStyle/>
          <a:p>
            <a:pPr algn="ctr"/>
            <a:r>
              <a:rPr lang="en-US" altLang="ko-KR" sz="1400" b="1" dirty="0">
                <a:cs typeface="Arial" pitchFamily="34" charset="0"/>
              </a:rPr>
              <a:t>3</a:t>
            </a:r>
          </a:p>
        </p:txBody>
      </p:sp>
      <p:sp>
        <p:nvSpPr>
          <p:cNvPr id="12" name="TextBox 11">
            <a:extLst>
              <a:ext uri="{FF2B5EF4-FFF2-40B4-BE49-F238E27FC236}">
                <a16:creationId xmlns:a16="http://schemas.microsoft.com/office/drawing/2014/main" id="{150BE10C-9F9F-4A2D-848D-CA6678456D31}"/>
              </a:ext>
            </a:extLst>
          </p:cNvPr>
          <p:cNvSpPr txBox="1"/>
          <p:nvPr/>
        </p:nvSpPr>
        <p:spPr>
          <a:xfrm>
            <a:off x="1843340" y="1097681"/>
            <a:ext cx="5036288" cy="2800767"/>
          </a:xfrm>
          <a:prstGeom prst="rect">
            <a:avLst/>
          </a:prstGeom>
          <a:noFill/>
        </p:spPr>
        <p:txBody>
          <a:bodyPr wrap="square" rtlCol="0" anchor="ctr">
            <a:spAutoFit/>
          </a:bodyPr>
          <a:lstStyle>
            <a:defPPr>
              <a:defRPr lang="en-US"/>
            </a:defPPr>
            <a:lvl1pPr>
              <a:defRPr sz="1200">
                <a:cs typeface="Arial" pitchFamily="34" charset="0"/>
              </a:defRPr>
            </a:lvl1pPr>
          </a:lstStyle>
          <a:p>
            <a:r>
              <a:rPr lang="ms-MY" altLang="ko-KR" sz="1600" dirty="0">
                <a:latin typeface="Arial" panose="020B0604020202020204" pitchFamily="34" charset="0"/>
                <a:ea typeface="Calibri" panose="020F0502020204030204" pitchFamily="34" charset="0"/>
              </a:rPr>
              <a:t>Alamat:</a:t>
            </a:r>
          </a:p>
          <a:p>
            <a:r>
              <a:rPr lang="ms-MY" altLang="ko-KR" sz="1600" dirty="0">
                <a:latin typeface="Arial" panose="020B0604020202020204" pitchFamily="34" charset="0"/>
                <a:ea typeface="Calibri" panose="020F0502020204030204" pitchFamily="34" charset="0"/>
              </a:rPr>
              <a:t>Ketua Pengarah Keselamatan Kerajaan</a:t>
            </a:r>
          </a:p>
          <a:p>
            <a:r>
              <a:rPr lang="ms-MY" altLang="ko-KR" sz="1600" dirty="0">
                <a:latin typeface="Arial" panose="020B0604020202020204" pitchFamily="34" charset="0"/>
                <a:ea typeface="Calibri" panose="020F0502020204030204" pitchFamily="34" charset="0"/>
              </a:rPr>
              <a:t>Pejabat Ketua Pegawai Keselamatan Kerajaan Malaysia</a:t>
            </a:r>
          </a:p>
          <a:p>
            <a:r>
              <a:rPr lang="ms-MY" altLang="ko-KR" sz="1600" dirty="0">
                <a:latin typeface="Arial" panose="020B0604020202020204" pitchFamily="34" charset="0"/>
                <a:ea typeface="Calibri" panose="020F0502020204030204" pitchFamily="34" charset="0"/>
              </a:rPr>
              <a:t>Jabatan Perdana Menteri,</a:t>
            </a:r>
          </a:p>
          <a:p>
            <a:r>
              <a:rPr lang="ms-MY" altLang="ko-KR" sz="1600" dirty="0">
                <a:latin typeface="Arial" panose="020B0604020202020204" pitchFamily="34" charset="0"/>
                <a:ea typeface="Calibri" panose="020F0502020204030204" pitchFamily="34" charset="0"/>
              </a:rPr>
              <a:t>Aras -1, 1 dan 2, Setia Perdana 7,</a:t>
            </a:r>
          </a:p>
          <a:p>
            <a:r>
              <a:rPr lang="ms-MY" altLang="ko-KR" sz="1600" dirty="0">
                <a:latin typeface="Arial" panose="020B0604020202020204" pitchFamily="34" charset="0"/>
                <a:ea typeface="Calibri" panose="020F0502020204030204" pitchFamily="34" charset="0"/>
              </a:rPr>
              <a:t>Kompleks Setia Perdana,</a:t>
            </a:r>
          </a:p>
          <a:p>
            <a:r>
              <a:rPr lang="ms-MY" altLang="ko-KR" sz="1600" dirty="0">
                <a:latin typeface="Arial" panose="020B0604020202020204" pitchFamily="34" charset="0"/>
                <a:ea typeface="Calibri" panose="020F0502020204030204" pitchFamily="34" charset="0"/>
              </a:rPr>
              <a:t>Pusat Pentadbiran Kerajaan Persekutuan,</a:t>
            </a:r>
          </a:p>
          <a:p>
            <a:r>
              <a:rPr lang="ms-MY" altLang="ko-KR" sz="1600" dirty="0">
                <a:latin typeface="Arial" panose="020B0604020202020204" pitchFamily="34" charset="0"/>
                <a:ea typeface="Calibri" panose="020F0502020204030204" pitchFamily="34" charset="0"/>
              </a:rPr>
              <a:t>62502 Wilayah Persekutuan Putrajaya,</a:t>
            </a:r>
          </a:p>
          <a:p>
            <a:r>
              <a:rPr lang="ms-MY" altLang="ko-KR" sz="1600" dirty="0">
                <a:latin typeface="Arial" panose="020B0604020202020204" pitchFamily="34" charset="0"/>
                <a:ea typeface="Calibri" panose="020F0502020204030204" pitchFamily="34" charset="0"/>
              </a:rPr>
              <a:t>Malaysia.</a:t>
            </a:r>
          </a:p>
          <a:p>
            <a:r>
              <a:rPr lang="en-MY" sz="1600" b="1" dirty="0">
                <a:latin typeface="Arial" panose="020B0604020202020204" pitchFamily="34" charset="0"/>
                <a:ea typeface="Calibri" panose="020F0502020204030204" pitchFamily="34" charset="0"/>
              </a:rPr>
              <a:t>(</a:t>
            </a:r>
            <a:r>
              <a:rPr lang="en-MY" sz="1600" b="1" dirty="0" err="1">
                <a:latin typeface="Arial" panose="020B0604020202020204" pitchFamily="34" charset="0"/>
                <a:ea typeface="Calibri" panose="020F0502020204030204" pitchFamily="34" charset="0"/>
              </a:rPr>
              <a:t>u.p</a:t>
            </a:r>
            <a:r>
              <a:rPr lang="en-MY" sz="1600" b="1" dirty="0">
                <a:latin typeface="Arial" panose="020B0604020202020204" pitchFamily="34" charset="0"/>
                <a:ea typeface="Calibri" panose="020F0502020204030204" pitchFamily="34" charset="0"/>
              </a:rPr>
              <a:t>.: Encik </a:t>
            </a:r>
            <a:r>
              <a:rPr lang="en-MY" sz="1600" b="1" dirty="0" err="1">
                <a:latin typeface="Arial" panose="020B0604020202020204" pitchFamily="34" charset="0"/>
                <a:ea typeface="Calibri" panose="020F0502020204030204" pitchFamily="34" charset="0"/>
              </a:rPr>
              <a:t>Mohd</a:t>
            </a:r>
            <a:r>
              <a:rPr lang="en-MY" sz="1600" b="1" dirty="0">
                <a:latin typeface="Arial" panose="020B0604020202020204" pitchFamily="34" charset="0"/>
                <a:ea typeface="Calibri" panose="020F0502020204030204" pitchFamily="34" charset="0"/>
              </a:rPr>
              <a:t> Saiful Hisham B. Md Salleh)</a:t>
            </a:r>
            <a:endParaRPr lang="ms-MY" altLang="ko-KR" sz="1600" b="1" dirty="0">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3504517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12064"/>
          </a:xfrm>
          <a:solidFill>
            <a:schemeClr val="accent1">
              <a:lumMod val="40000"/>
              <a:lumOff val="60000"/>
            </a:schemeClr>
          </a:solidFill>
        </p:spPr>
        <p:txBody>
          <a:bodyPr>
            <a:normAutofit/>
          </a:bodyPr>
          <a:lstStyle/>
          <a:p>
            <a:r>
              <a:rPr lang="en-MY" sz="2800" dirty="0">
                <a:solidFill>
                  <a:srgbClr val="000000"/>
                </a:solidFill>
                <a:latin typeface="Arial"/>
                <a:cs typeface="Arial"/>
              </a:rPr>
              <a:t>PROFIL PROJEK (CONTOH)</a:t>
            </a:r>
          </a:p>
        </p:txBody>
      </p:sp>
      <p:graphicFrame>
        <p:nvGraphicFramePr>
          <p:cNvPr id="3" name="Google Shape;207;p5">
            <a:extLst>
              <a:ext uri="{FF2B5EF4-FFF2-40B4-BE49-F238E27FC236}">
                <a16:creationId xmlns:a16="http://schemas.microsoft.com/office/drawing/2014/main" id="{F2CD5741-71FC-4B06-B98C-D2B133C0874E}"/>
              </a:ext>
            </a:extLst>
          </p:cNvPr>
          <p:cNvGraphicFramePr/>
          <p:nvPr/>
        </p:nvGraphicFramePr>
        <p:xfrm>
          <a:off x="168166" y="615190"/>
          <a:ext cx="11769694" cy="6093038"/>
        </p:xfrm>
        <a:graphic>
          <a:graphicData uri="http://schemas.openxmlformats.org/drawingml/2006/table">
            <a:tbl>
              <a:tblPr firstCol="1" bandRow="1">
                <a:tableStyleId>{69CF1AB2-1976-4502-BF36-3FF5EA218861}</a:tableStyleId>
              </a:tblPr>
              <a:tblGrid>
                <a:gridCol w="471609">
                  <a:extLst>
                    <a:ext uri="{9D8B030D-6E8A-4147-A177-3AD203B41FA5}">
                      <a16:colId xmlns:a16="http://schemas.microsoft.com/office/drawing/2014/main" val="20000"/>
                    </a:ext>
                  </a:extLst>
                </a:gridCol>
                <a:gridCol w="2965273">
                  <a:extLst>
                    <a:ext uri="{9D8B030D-6E8A-4147-A177-3AD203B41FA5}">
                      <a16:colId xmlns:a16="http://schemas.microsoft.com/office/drawing/2014/main" val="20001"/>
                    </a:ext>
                  </a:extLst>
                </a:gridCol>
                <a:gridCol w="8332812">
                  <a:extLst>
                    <a:ext uri="{9D8B030D-6E8A-4147-A177-3AD203B41FA5}">
                      <a16:colId xmlns:a16="http://schemas.microsoft.com/office/drawing/2014/main" val="20002"/>
                    </a:ext>
                  </a:extLst>
                </a:gridCol>
              </a:tblGrid>
              <a:tr h="337325">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a:solidFill>
                            <a:schemeClr val="dk1"/>
                          </a:solidFill>
                          <a:latin typeface="Arial" panose="020B0604020202020204" pitchFamily="34" charset="0"/>
                          <a:ea typeface="Calibri" panose="020F0502020204030204" pitchFamily="34" charset="0"/>
                          <a:cs typeface="Arial" panose="020B0604020202020204" pitchFamily="34" charset="0"/>
                          <a:sym typeface="Arial"/>
                        </a:rPr>
                        <a:t>1</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Nama </a:t>
                      </a: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Projek</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endParaRPr lang="en-MY"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0"/>
                  </a:ext>
                </a:extLst>
              </a:tr>
              <a:tr h="315300">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2</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Kelulusan</a:t>
                      </a: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 JPICT  Kementerian/ </a:t>
                      </a: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Agensi</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Tarikh </a:t>
                      </a: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kelulusan</a:t>
                      </a: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 JPICT Kementerian / </a:t>
                      </a: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Agensi</a:t>
                      </a: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 : Tarikh </a:t>
                      </a: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Bulan</a:t>
                      </a: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 </a:t>
                      </a: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Tahun</a:t>
                      </a: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 </a:t>
                      </a:r>
                      <a:r>
                        <a:rPr lang="en-US" sz="1600" b="0" u="none" strike="noStrike" cap="none" dirty="0">
                          <a:solidFill>
                            <a:srgbClr val="FF0000"/>
                          </a:solidFill>
                          <a:latin typeface="Arial" panose="020B0604020202020204" pitchFamily="34" charset="0"/>
                          <a:ea typeface="Calibri" panose="020F0502020204030204" pitchFamily="34" charset="0"/>
                          <a:cs typeface="Arial" panose="020B0604020202020204" pitchFamily="34" charset="0"/>
                          <a:sym typeface="Arial"/>
                          <a:hlinkClick r:id="" action="ppaction://noaction"/>
                        </a:rPr>
                        <a:t>(</a:t>
                      </a:r>
                      <a:r>
                        <a:rPr lang="en-US" sz="1600" b="0" u="none" strike="noStrike" cap="none" dirty="0" err="1">
                          <a:solidFill>
                            <a:srgbClr val="FF0000"/>
                          </a:solidFill>
                          <a:latin typeface="Arial" panose="020B0604020202020204" pitchFamily="34" charset="0"/>
                          <a:ea typeface="Calibri" panose="020F0502020204030204" pitchFamily="34" charset="0"/>
                          <a:cs typeface="Arial" panose="020B0604020202020204" pitchFamily="34" charset="0"/>
                          <a:sym typeface="Arial"/>
                          <a:hlinkClick r:id="" action="ppaction://noaction"/>
                        </a:rPr>
                        <a:t>Contoh</a:t>
                      </a:r>
                      <a:r>
                        <a:rPr lang="en-US" sz="1600" b="0" u="none" strike="noStrike" cap="none" dirty="0">
                          <a:solidFill>
                            <a:srgbClr val="FF0000"/>
                          </a:solidFill>
                          <a:latin typeface="Arial" panose="020B0604020202020204" pitchFamily="34" charset="0"/>
                          <a:ea typeface="Calibri" panose="020F0502020204030204" pitchFamily="34" charset="0"/>
                          <a:cs typeface="Arial" panose="020B0604020202020204" pitchFamily="34" charset="0"/>
                          <a:sym typeface="Arial"/>
                          <a:hlinkClick r:id="" action="ppaction://noaction"/>
                        </a:rPr>
                        <a:t>: JPICT JPM Bil.1 </a:t>
                      </a:r>
                      <a:r>
                        <a:rPr lang="en-US" sz="1600" b="0" u="none" strike="noStrike" cap="none" dirty="0" err="1">
                          <a:solidFill>
                            <a:srgbClr val="FF0000"/>
                          </a:solidFill>
                          <a:latin typeface="Arial" panose="020B0604020202020204" pitchFamily="34" charset="0"/>
                          <a:ea typeface="Calibri" panose="020F0502020204030204" pitchFamily="34" charset="0"/>
                          <a:cs typeface="Arial" panose="020B0604020202020204" pitchFamily="34" charset="0"/>
                          <a:sym typeface="Arial"/>
                          <a:hlinkClick r:id="" action="ppaction://noaction"/>
                        </a:rPr>
                        <a:t>Tahun</a:t>
                      </a:r>
                      <a:r>
                        <a:rPr lang="en-US" sz="1600" b="0" u="none" strike="noStrike" cap="none" dirty="0">
                          <a:solidFill>
                            <a:srgbClr val="FF0000"/>
                          </a:solidFill>
                          <a:latin typeface="Arial" panose="020B0604020202020204" pitchFamily="34" charset="0"/>
                          <a:ea typeface="Calibri" panose="020F0502020204030204" pitchFamily="34" charset="0"/>
                          <a:cs typeface="Arial" panose="020B0604020202020204" pitchFamily="34" charset="0"/>
                          <a:sym typeface="Arial"/>
                          <a:hlinkClick r:id="" action="ppaction://noaction"/>
                        </a:rPr>
                        <a:t> 2021)</a:t>
                      </a: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1"/>
                  </a:ext>
                </a:extLst>
              </a:tr>
              <a:tr h="347050">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3</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latin typeface="Arial" panose="020B0604020202020204" pitchFamily="34" charset="0"/>
                          <a:ea typeface="Calibri" panose="020F0502020204030204" pitchFamily="34" charset="0"/>
                          <a:cs typeface="Arial" panose="020B0604020202020204" pitchFamily="34" charset="0"/>
                          <a:sym typeface="Arial"/>
                        </a:rPr>
                        <a:t>Projek</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terkandung</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dalam</a:t>
                      </a:r>
                      <a:r>
                        <a:rPr lang="en-US" sz="1600" b="0" dirty="0">
                          <a:latin typeface="Arial" panose="020B0604020202020204" pitchFamily="34" charset="0"/>
                          <a:ea typeface="Calibri" panose="020F0502020204030204" pitchFamily="34" charset="0"/>
                          <a:cs typeface="Arial" panose="020B0604020202020204" pitchFamily="34" charset="0"/>
                          <a:sym typeface="Arial"/>
                        </a:rPr>
                        <a:t> Pelan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Strategik</a:t>
                      </a:r>
                      <a:r>
                        <a:rPr lang="en-US" sz="1600" b="0" dirty="0">
                          <a:latin typeface="Arial" panose="020B0604020202020204" pitchFamily="34" charset="0"/>
                          <a:ea typeface="Calibri" panose="020F0502020204030204" pitchFamily="34" charset="0"/>
                          <a:cs typeface="Arial" panose="020B0604020202020204" pitchFamily="34" charset="0"/>
                          <a:sym typeface="Arial"/>
                        </a:rPr>
                        <a:t> ICT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atau</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Punca</a:t>
                      </a:r>
                      <a:r>
                        <a:rPr lang="en-US" sz="1600" b="0" dirty="0">
                          <a:latin typeface="Arial" panose="020B0604020202020204" pitchFamily="34" charset="0"/>
                          <a:ea typeface="Calibri" panose="020F0502020204030204" pitchFamily="34" charset="0"/>
                          <a:cs typeface="Arial" panose="020B0604020202020204" pitchFamily="34" charset="0"/>
                          <a:sym typeface="Arial"/>
                        </a:rPr>
                        <a:t> Kuasa yang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berkaitan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Projek</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terkandung</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di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dalam</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Pelan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Strategik</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Jabatan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2020 – 2022</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Teras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Strategik</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3: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Pemerkasaan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Keselamatan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Perlindungan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Dalam</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Persekitaran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ICT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Membangunkan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Sistem</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dan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Aplikasi</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Keselamatan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Perlindungan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987275">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4</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latin typeface="Arial" panose="020B0604020202020204" pitchFamily="34" charset="0"/>
                          <a:ea typeface="Calibri" panose="020F0502020204030204" pitchFamily="34" charset="0"/>
                          <a:cs typeface="Arial" panose="020B0604020202020204" pitchFamily="34" charset="0"/>
                          <a:sym typeface="Arial"/>
                        </a:rPr>
                        <a:t>Tempoh</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Projek</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bulan</a:t>
                      </a:r>
                      <a:r>
                        <a:rPr lang="en-US" sz="1600" b="0" dirty="0">
                          <a:latin typeface="Arial" panose="020B0604020202020204" pitchFamily="34" charset="0"/>
                          <a:ea typeface="Calibri" panose="020F0502020204030204" pitchFamily="34" charset="0"/>
                          <a:cs typeface="Arial" panose="020B0604020202020204" pitchFamily="34" charset="0"/>
                          <a:sym typeface="Arial"/>
                        </a:rPr>
                        <a:t>)</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Tahun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jangka</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mula</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  </a:t>
                      </a:r>
                      <a:r>
                        <a:rPr lang="en-US" sz="1600" b="0" dirty="0" err="1">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Tahun</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  </a:t>
                      </a:r>
                      <a:r>
                        <a:rPr lang="en-US"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rPr>
                        <a:t>	</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Tahun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jangka</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akhir</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  </a:t>
                      </a:r>
                      <a:r>
                        <a:rPr lang="en-US" sz="1600" b="0" dirty="0" err="1">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Tahun</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3"/>
                  </a:ext>
                </a:extLst>
              </a:tr>
              <a:tr h="596433">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5</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Anggaran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Kos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Keseluruhan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termasuk</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X%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RM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.00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termasuk</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4"/>
                  </a:ext>
                </a:extLst>
              </a:tr>
              <a:tr h="340750">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6</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kern="120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Kategori</a:t>
                      </a:r>
                      <a:r>
                        <a:rPr lang="en-US"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kern="120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Projek</a:t>
                      </a:r>
                      <a:endParaRPr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Baharu/Naik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Taraf</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/Lain-Lain(</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Sila</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Nyatakan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5"/>
                  </a:ext>
                </a:extLst>
              </a:tr>
              <a:tr h="461025">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7</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latin typeface="Arial" panose="020B0604020202020204" pitchFamily="34" charset="0"/>
                          <a:ea typeface="Calibri" panose="020F0502020204030204" pitchFamily="34" charset="0"/>
                          <a:cs typeface="Arial" panose="020B0604020202020204" pitchFamily="34" charset="0"/>
                          <a:sym typeface="Arial"/>
                        </a:rPr>
                        <a:t>Kaedah</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Perolehan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Tender Terbuka/</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Sebutharga</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/Tender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Terhad</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6"/>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8</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latin typeface="Arial" panose="020B0604020202020204" pitchFamily="34" charset="0"/>
                          <a:ea typeface="Calibri" panose="020F0502020204030204" pitchFamily="34" charset="0"/>
                          <a:cs typeface="Arial" panose="020B0604020202020204" pitchFamily="34" charset="0"/>
                          <a:sym typeface="Arial"/>
                        </a:rPr>
                        <a:t>Sumber</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Peruntukan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7"/>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rPr>
                        <a:t>9</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s-ES" sz="1600" b="0" dirty="0" err="1">
                          <a:latin typeface="Arial" panose="020B0604020202020204" pitchFamily="34" charset="0"/>
                          <a:ea typeface="Calibri" panose="020F0502020204030204" pitchFamily="34" charset="0"/>
                          <a:cs typeface="Arial" panose="020B0604020202020204" pitchFamily="34" charset="0"/>
                          <a:sym typeface="Arial"/>
                        </a:rPr>
                        <a:t>Perkhidmatan</a:t>
                      </a:r>
                      <a:r>
                        <a:rPr lang="es-ES" sz="1600" b="0" dirty="0">
                          <a:latin typeface="Arial" panose="020B0604020202020204" pitchFamily="34" charset="0"/>
                          <a:ea typeface="Calibri" panose="020F0502020204030204" pitchFamily="34" charset="0"/>
                          <a:cs typeface="Arial" panose="020B0604020202020204" pitchFamily="34" charset="0"/>
                          <a:sym typeface="Arial"/>
                        </a:rPr>
                        <a:t> /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Aplikasi</a:t>
                      </a:r>
                      <a:r>
                        <a:rPr lang="es-ES" sz="1600" b="0" dirty="0">
                          <a:latin typeface="Arial" panose="020B0604020202020204" pitchFamily="34" charset="0"/>
                          <a:ea typeface="Calibri" panose="020F0502020204030204" pitchFamily="34" charset="0"/>
                          <a:cs typeface="Arial" panose="020B0604020202020204" pitchFamily="34" charset="0"/>
                          <a:sym typeface="Arial"/>
                        </a:rPr>
                        <a:t>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Gunasama</a:t>
                      </a:r>
                      <a:r>
                        <a:rPr lang="es-ES" sz="1600" b="0" dirty="0">
                          <a:latin typeface="Arial" panose="020B0604020202020204" pitchFamily="34" charset="0"/>
                          <a:ea typeface="Calibri" panose="020F0502020204030204" pitchFamily="34" charset="0"/>
                          <a:cs typeface="Arial" panose="020B0604020202020204" pitchFamily="34" charset="0"/>
                          <a:sym typeface="Arial"/>
                        </a:rPr>
                        <a:t>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Shared</a:t>
                      </a:r>
                      <a:r>
                        <a:rPr lang="es-ES" sz="1600" b="0" dirty="0">
                          <a:latin typeface="Arial" panose="020B0604020202020204" pitchFamily="34" charset="0"/>
                          <a:ea typeface="Calibri" panose="020F0502020204030204" pitchFamily="34" charset="0"/>
                          <a:cs typeface="Arial" panose="020B0604020202020204" pitchFamily="34" charset="0"/>
                          <a:sym typeface="Arial"/>
                        </a:rPr>
                        <a:t>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Services</a:t>
                      </a:r>
                      <a:r>
                        <a:rPr lang="es-ES" sz="1600" b="0" dirty="0">
                          <a:latin typeface="Arial" panose="020B0604020202020204" pitchFamily="34" charset="0"/>
                          <a:ea typeface="Calibri" panose="020F0502020204030204" pitchFamily="34" charset="0"/>
                          <a:cs typeface="Arial" panose="020B0604020202020204" pitchFamily="34" charset="0"/>
                          <a:sym typeface="Arial"/>
                        </a:rPr>
                        <a:t>) yang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akan</a:t>
                      </a:r>
                      <a:r>
                        <a:rPr lang="es-ES" sz="1600" b="0" dirty="0">
                          <a:latin typeface="Arial" panose="020B0604020202020204" pitchFamily="34" charset="0"/>
                          <a:ea typeface="Calibri" panose="020F0502020204030204" pitchFamily="34" charset="0"/>
                          <a:cs typeface="Arial" panose="020B0604020202020204" pitchFamily="34" charset="0"/>
                          <a:sym typeface="Arial"/>
                        </a:rPr>
                        <a:t>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digunakan</a:t>
                      </a:r>
                      <a:endParaRPr lang="es-ES"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t>
                      </a:r>
                    </a:p>
                    <a:p>
                      <a:pPr marL="0" marR="0" lvl="0" indent="0" algn="just" rtl="0">
                        <a:spcBef>
                          <a:spcPts val="0"/>
                        </a:spcBef>
                        <a:spcAft>
                          <a:spcPts val="0"/>
                        </a:spcAft>
                        <a:buNone/>
                      </a:pP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MyGovCloud@PDSA</a:t>
                      </a:r>
                      <a:endPar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MyGov*Net</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Government Public Key Infrastructure (GPKI) </a:t>
                      </a:r>
                    </a:p>
                    <a:p>
                      <a:pPr marL="0" marR="0" lvl="0" indent="0" algn="just" rtl="0">
                        <a:spcBef>
                          <a:spcPts val="0"/>
                        </a:spcBef>
                        <a:spcAft>
                          <a:spcPts val="0"/>
                        </a:spcAft>
                        <a:buNone/>
                      </a:pP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MyIDENTITY</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93989299"/>
                  </a:ext>
                </a:extLst>
              </a:tr>
            </a:tbl>
          </a:graphicData>
        </a:graphic>
      </p:graphicFrame>
    </p:spTree>
    <p:extLst>
      <p:ext uri="{BB962C8B-B14F-4D97-AF65-F5344CB8AC3E}">
        <p14:creationId xmlns:p14="http://schemas.microsoft.com/office/powerpoint/2010/main" val="830903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12064"/>
          </a:xfrm>
          <a:solidFill>
            <a:schemeClr val="accent1">
              <a:lumMod val="40000"/>
              <a:lumOff val="60000"/>
            </a:schemeClr>
          </a:solidFill>
        </p:spPr>
        <p:txBody>
          <a:bodyPr>
            <a:normAutofit/>
          </a:bodyPr>
          <a:lstStyle/>
          <a:p>
            <a:r>
              <a:rPr lang="en-MY" sz="2800" dirty="0">
                <a:solidFill>
                  <a:srgbClr val="000000"/>
                </a:solidFill>
                <a:latin typeface="Arial"/>
                <a:cs typeface="Arial"/>
              </a:rPr>
              <a:t>PROFIL PROJEK</a:t>
            </a:r>
          </a:p>
        </p:txBody>
      </p:sp>
      <p:graphicFrame>
        <p:nvGraphicFramePr>
          <p:cNvPr id="3" name="Google Shape;207;p5">
            <a:extLst>
              <a:ext uri="{FF2B5EF4-FFF2-40B4-BE49-F238E27FC236}">
                <a16:creationId xmlns:a16="http://schemas.microsoft.com/office/drawing/2014/main" id="{F2CD5741-71FC-4B06-B98C-D2B133C0874E}"/>
              </a:ext>
            </a:extLst>
          </p:cNvPr>
          <p:cNvGraphicFramePr/>
          <p:nvPr>
            <p:extLst>
              <p:ext uri="{D42A27DB-BD31-4B8C-83A1-F6EECF244321}">
                <p14:modId xmlns:p14="http://schemas.microsoft.com/office/powerpoint/2010/main" val="3705786448"/>
              </p:ext>
            </p:extLst>
          </p:nvPr>
        </p:nvGraphicFramePr>
        <p:xfrm>
          <a:off x="168166" y="615190"/>
          <a:ext cx="11769694" cy="5363553"/>
        </p:xfrm>
        <a:graphic>
          <a:graphicData uri="http://schemas.openxmlformats.org/drawingml/2006/table">
            <a:tbl>
              <a:tblPr firstCol="1" bandRow="1">
                <a:tableStyleId>{69CF1AB2-1976-4502-BF36-3FF5EA218861}</a:tableStyleId>
              </a:tblPr>
              <a:tblGrid>
                <a:gridCol w="471609">
                  <a:extLst>
                    <a:ext uri="{9D8B030D-6E8A-4147-A177-3AD203B41FA5}">
                      <a16:colId xmlns:a16="http://schemas.microsoft.com/office/drawing/2014/main" val="20000"/>
                    </a:ext>
                  </a:extLst>
                </a:gridCol>
                <a:gridCol w="2965273">
                  <a:extLst>
                    <a:ext uri="{9D8B030D-6E8A-4147-A177-3AD203B41FA5}">
                      <a16:colId xmlns:a16="http://schemas.microsoft.com/office/drawing/2014/main" val="20001"/>
                    </a:ext>
                  </a:extLst>
                </a:gridCol>
                <a:gridCol w="8332812">
                  <a:extLst>
                    <a:ext uri="{9D8B030D-6E8A-4147-A177-3AD203B41FA5}">
                      <a16:colId xmlns:a16="http://schemas.microsoft.com/office/drawing/2014/main" val="20002"/>
                    </a:ext>
                  </a:extLst>
                </a:gridCol>
              </a:tblGrid>
              <a:tr h="337325">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a:solidFill>
                            <a:schemeClr val="dk1"/>
                          </a:solidFill>
                          <a:latin typeface="Arial" panose="020B0604020202020204" pitchFamily="34" charset="0"/>
                          <a:ea typeface="Calibri" panose="020F0502020204030204" pitchFamily="34" charset="0"/>
                          <a:cs typeface="Arial" panose="020B0604020202020204" pitchFamily="34" charset="0"/>
                          <a:sym typeface="Arial"/>
                        </a:rPr>
                        <a:t>1</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Nama </a:t>
                      </a: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Projek</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0"/>
                  </a:ext>
                </a:extLst>
              </a:tr>
              <a:tr h="315300">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2</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Kelulusan</a:t>
                      </a: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 JPICT  Kementerian/ </a:t>
                      </a:r>
                      <a:r>
                        <a:rPr lang="en-US" sz="1600" b="0" u="none" strike="noStrike" cap="none" dirty="0" err="1">
                          <a:latin typeface="Arial" panose="020B0604020202020204" pitchFamily="34" charset="0"/>
                          <a:ea typeface="Calibri" panose="020F0502020204030204" pitchFamily="34" charset="0"/>
                          <a:cs typeface="Arial" panose="020B0604020202020204" pitchFamily="34" charset="0"/>
                          <a:sym typeface="Arial"/>
                        </a:rPr>
                        <a:t>Agensi</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1"/>
                  </a:ext>
                </a:extLst>
              </a:tr>
              <a:tr h="347050">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3</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latin typeface="Arial" panose="020B0604020202020204" pitchFamily="34" charset="0"/>
                          <a:ea typeface="Calibri" panose="020F0502020204030204" pitchFamily="34" charset="0"/>
                          <a:cs typeface="Arial" panose="020B0604020202020204" pitchFamily="34" charset="0"/>
                          <a:sym typeface="Arial"/>
                        </a:rPr>
                        <a:t>Projek</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terkandung</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dalam</a:t>
                      </a:r>
                      <a:r>
                        <a:rPr lang="en-US" sz="1600" b="0" dirty="0">
                          <a:latin typeface="Arial" panose="020B0604020202020204" pitchFamily="34" charset="0"/>
                          <a:ea typeface="Calibri" panose="020F0502020204030204" pitchFamily="34" charset="0"/>
                          <a:cs typeface="Arial" panose="020B0604020202020204" pitchFamily="34" charset="0"/>
                          <a:sym typeface="Arial"/>
                        </a:rPr>
                        <a:t> Pelan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Strategik</a:t>
                      </a:r>
                      <a:r>
                        <a:rPr lang="en-US" sz="1600" b="0" dirty="0">
                          <a:latin typeface="Arial" panose="020B0604020202020204" pitchFamily="34" charset="0"/>
                          <a:ea typeface="Calibri" panose="020F0502020204030204" pitchFamily="34" charset="0"/>
                          <a:cs typeface="Arial" panose="020B0604020202020204" pitchFamily="34" charset="0"/>
                          <a:sym typeface="Arial"/>
                        </a:rPr>
                        <a:t> ICT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atau</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Punca</a:t>
                      </a:r>
                      <a:r>
                        <a:rPr lang="en-US" sz="1600" b="0" dirty="0">
                          <a:latin typeface="Arial" panose="020B0604020202020204" pitchFamily="34" charset="0"/>
                          <a:ea typeface="Calibri" panose="020F0502020204030204" pitchFamily="34" charset="0"/>
                          <a:cs typeface="Arial" panose="020B0604020202020204" pitchFamily="34" charset="0"/>
                          <a:sym typeface="Arial"/>
                        </a:rPr>
                        <a:t> Kuasa yang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berkaitan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987275">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4</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latin typeface="Arial" panose="020B0604020202020204" pitchFamily="34" charset="0"/>
                          <a:ea typeface="Calibri" panose="020F0502020204030204" pitchFamily="34" charset="0"/>
                          <a:cs typeface="Arial" panose="020B0604020202020204" pitchFamily="34" charset="0"/>
                          <a:sym typeface="Arial"/>
                        </a:rPr>
                        <a:t>Tempoh</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Projek</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bulan</a:t>
                      </a:r>
                      <a:r>
                        <a:rPr lang="en-US" sz="1600" b="0" dirty="0">
                          <a:latin typeface="Arial" panose="020B0604020202020204" pitchFamily="34" charset="0"/>
                          <a:ea typeface="Calibri" panose="020F0502020204030204" pitchFamily="34" charset="0"/>
                          <a:cs typeface="Arial" panose="020B0604020202020204" pitchFamily="34" charset="0"/>
                          <a:sym typeface="Arial"/>
                        </a:rPr>
                        <a:t>)</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3"/>
                  </a:ext>
                </a:extLst>
              </a:tr>
              <a:tr h="596433">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5</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Anggaran</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Kos </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Keseluruhan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t>
                      </a:r>
                      <a:r>
                        <a:rPr lang="en-US" sz="1600" b="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termasuk</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X%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4"/>
                  </a:ext>
                </a:extLst>
              </a:tr>
              <a:tr h="340750">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6</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kern="120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Kategori</a:t>
                      </a:r>
                      <a:r>
                        <a:rPr lang="en-US"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a:t>
                      </a:r>
                      <a:r>
                        <a:rPr lang="en-US" sz="1600" b="0" kern="1200" dirty="0" err="1">
                          <a:solidFill>
                            <a:schemeClr val="dk1"/>
                          </a:solidFill>
                          <a:latin typeface="Arial" panose="020B0604020202020204" pitchFamily="34" charset="0"/>
                          <a:ea typeface="Calibri" panose="020F0502020204030204" pitchFamily="34" charset="0"/>
                          <a:cs typeface="Arial" panose="020B0604020202020204" pitchFamily="34" charset="0"/>
                          <a:sym typeface="Arial"/>
                        </a:rPr>
                        <a:t>Projek</a:t>
                      </a:r>
                      <a:endParaRPr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5"/>
                  </a:ext>
                </a:extLst>
              </a:tr>
              <a:tr h="461025">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7</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latin typeface="Arial" panose="020B0604020202020204" pitchFamily="34" charset="0"/>
                          <a:ea typeface="Calibri" panose="020F0502020204030204" pitchFamily="34" charset="0"/>
                          <a:cs typeface="Arial" panose="020B0604020202020204" pitchFamily="34" charset="0"/>
                          <a:sym typeface="Arial"/>
                        </a:rPr>
                        <a:t>Kaedah</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Perolehan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6"/>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a:solidFill>
                            <a:schemeClr val="dk1"/>
                          </a:solidFill>
                          <a:latin typeface="Arial" panose="020B0604020202020204" pitchFamily="34" charset="0"/>
                          <a:ea typeface="Calibri" panose="020F0502020204030204" pitchFamily="34" charset="0"/>
                          <a:cs typeface="Arial" panose="020B0604020202020204" pitchFamily="34" charset="0"/>
                          <a:sym typeface="Arial"/>
                        </a:rPr>
                        <a:t>8</a:t>
                      </a:r>
                      <a:endParaRPr sz="1600" b="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err="1">
                          <a:latin typeface="Arial" panose="020B0604020202020204" pitchFamily="34" charset="0"/>
                          <a:ea typeface="Calibri" panose="020F0502020204030204" pitchFamily="34" charset="0"/>
                          <a:cs typeface="Arial" panose="020B0604020202020204" pitchFamily="34" charset="0"/>
                          <a:sym typeface="Arial"/>
                        </a:rPr>
                        <a:t>Sumber</a:t>
                      </a:r>
                      <a:r>
                        <a:rPr lang="en-US" sz="1600" b="0" dirty="0">
                          <a:latin typeface="Arial" panose="020B0604020202020204" pitchFamily="34" charset="0"/>
                          <a:ea typeface="Calibri" panose="020F0502020204030204" pitchFamily="34" charset="0"/>
                          <a:cs typeface="Arial" panose="020B0604020202020204" pitchFamily="34" charset="0"/>
                          <a:sym typeface="Arial"/>
                        </a:rPr>
                        <a:t> </a:t>
                      </a:r>
                      <a:r>
                        <a:rPr lang="en-US" sz="1600" b="0" dirty="0" err="1">
                          <a:latin typeface="Arial" panose="020B0604020202020204" pitchFamily="34" charset="0"/>
                          <a:ea typeface="Calibri" panose="020F0502020204030204" pitchFamily="34" charset="0"/>
                          <a:cs typeface="Arial" panose="020B0604020202020204" pitchFamily="34" charset="0"/>
                          <a:sym typeface="Arial"/>
                        </a:rPr>
                        <a:t>Peruntukan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7"/>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rPr>
                        <a:t>9</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s-ES" sz="1600" b="0" dirty="0" err="1">
                          <a:latin typeface="Arial" panose="020B0604020202020204" pitchFamily="34" charset="0"/>
                          <a:ea typeface="Calibri" panose="020F0502020204030204" pitchFamily="34" charset="0"/>
                          <a:cs typeface="Arial" panose="020B0604020202020204" pitchFamily="34" charset="0"/>
                          <a:sym typeface="Arial"/>
                        </a:rPr>
                        <a:t>Perkhidmatan</a:t>
                      </a:r>
                      <a:r>
                        <a:rPr lang="es-ES" sz="1600" b="0" dirty="0">
                          <a:latin typeface="Arial" panose="020B0604020202020204" pitchFamily="34" charset="0"/>
                          <a:ea typeface="Calibri" panose="020F0502020204030204" pitchFamily="34" charset="0"/>
                          <a:cs typeface="Arial" panose="020B0604020202020204" pitchFamily="34" charset="0"/>
                          <a:sym typeface="Arial"/>
                        </a:rPr>
                        <a:t> /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Aplikasi</a:t>
                      </a:r>
                      <a:r>
                        <a:rPr lang="es-ES" sz="1600" b="0" dirty="0">
                          <a:latin typeface="Arial" panose="020B0604020202020204" pitchFamily="34" charset="0"/>
                          <a:ea typeface="Calibri" panose="020F0502020204030204" pitchFamily="34" charset="0"/>
                          <a:cs typeface="Arial" panose="020B0604020202020204" pitchFamily="34" charset="0"/>
                          <a:sym typeface="Arial"/>
                        </a:rPr>
                        <a:t>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Gunasama</a:t>
                      </a:r>
                      <a:r>
                        <a:rPr lang="es-ES" sz="1600" b="0" dirty="0">
                          <a:latin typeface="Arial" panose="020B0604020202020204" pitchFamily="34" charset="0"/>
                          <a:ea typeface="Calibri" panose="020F0502020204030204" pitchFamily="34" charset="0"/>
                          <a:cs typeface="Arial" panose="020B0604020202020204" pitchFamily="34" charset="0"/>
                          <a:sym typeface="Arial"/>
                        </a:rPr>
                        <a:t>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Shared</a:t>
                      </a:r>
                      <a:r>
                        <a:rPr lang="es-ES" sz="1600" b="0" dirty="0">
                          <a:latin typeface="Arial" panose="020B0604020202020204" pitchFamily="34" charset="0"/>
                          <a:ea typeface="Calibri" panose="020F0502020204030204" pitchFamily="34" charset="0"/>
                          <a:cs typeface="Arial" panose="020B0604020202020204" pitchFamily="34" charset="0"/>
                          <a:sym typeface="Arial"/>
                        </a:rPr>
                        <a:t>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Services</a:t>
                      </a:r>
                      <a:r>
                        <a:rPr lang="es-ES" sz="1600" b="0" dirty="0">
                          <a:latin typeface="Arial" panose="020B0604020202020204" pitchFamily="34" charset="0"/>
                          <a:ea typeface="Calibri" panose="020F0502020204030204" pitchFamily="34" charset="0"/>
                          <a:cs typeface="Arial" panose="020B0604020202020204" pitchFamily="34" charset="0"/>
                          <a:sym typeface="Arial"/>
                        </a:rPr>
                        <a:t>) yang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akan</a:t>
                      </a:r>
                      <a:r>
                        <a:rPr lang="es-ES" sz="1600" b="0" dirty="0">
                          <a:latin typeface="Arial" panose="020B0604020202020204" pitchFamily="34" charset="0"/>
                          <a:ea typeface="Calibri" panose="020F0502020204030204" pitchFamily="34" charset="0"/>
                          <a:cs typeface="Arial" panose="020B0604020202020204" pitchFamily="34" charset="0"/>
                          <a:sym typeface="Arial"/>
                        </a:rPr>
                        <a:t> </a:t>
                      </a:r>
                      <a:r>
                        <a:rPr lang="es-ES" sz="1600" b="0" dirty="0" err="1">
                          <a:latin typeface="Arial" panose="020B0604020202020204" pitchFamily="34" charset="0"/>
                          <a:ea typeface="Calibri" panose="020F0502020204030204" pitchFamily="34" charset="0"/>
                          <a:cs typeface="Arial" panose="020B0604020202020204" pitchFamily="34" charset="0"/>
                          <a:sym typeface="Arial"/>
                        </a:rPr>
                        <a:t>digunakan</a:t>
                      </a:r>
                      <a:endParaRPr lang="es-ES"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93989299"/>
                  </a:ext>
                </a:extLst>
              </a:tr>
            </a:tbl>
          </a:graphicData>
        </a:graphic>
      </p:graphicFrame>
    </p:spTree>
    <p:extLst>
      <p:ext uri="{BB962C8B-B14F-4D97-AF65-F5344CB8AC3E}">
        <p14:creationId xmlns:p14="http://schemas.microsoft.com/office/powerpoint/2010/main" val="2764159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02920"/>
          </a:xfrm>
          <a:solidFill>
            <a:schemeClr val="accent1">
              <a:lumMod val="40000"/>
              <a:lumOff val="60000"/>
            </a:schemeClr>
          </a:solidFill>
        </p:spPr>
        <p:txBody>
          <a:bodyPr>
            <a:normAutofit/>
          </a:bodyPr>
          <a:lstStyle/>
          <a:p>
            <a:r>
              <a:rPr lang="en-MY" sz="2800" dirty="0">
                <a:solidFill>
                  <a:srgbClr val="000000"/>
                </a:solidFill>
                <a:latin typeface="Arial"/>
                <a:cs typeface="Arial"/>
              </a:rPr>
              <a:t>RINGKASAN PROJEK (CONTOH)</a:t>
            </a:r>
          </a:p>
        </p:txBody>
      </p:sp>
      <p:sp>
        <p:nvSpPr>
          <p:cNvPr id="5" name="Google Shape;223;p7">
            <a:extLst>
              <a:ext uri="{FF2B5EF4-FFF2-40B4-BE49-F238E27FC236}">
                <a16:creationId xmlns:a16="http://schemas.microsoft.com/office/drawing/2014/main" id="{96A3B8EA-2A3D-4B17-B6FC-4C717D515E83}"/>
              </a:ext>
            </a:extLst>
          </p:cNvPr>
          <p:cNvSpPr txBox="1"/>
          <p:nvPr/>
        </p:nvSpPr>
        <p:spPr>
          <a:xfrm>
            <a:off x="153034" y="532292"/>
            <a:ext cx="11885932" cy="5793416"/>
          </a:xfrm>
          <a:prstGeom prst="rect">
            <a:avLst/>
          </a:prstGeom>
          <a:noFill/>
          <a:ln>
            <a:noFill/>
          </a:ln>
        </p:spPr>
        <p:txBody>
          <a:bodyPr spcFirstLastPara="1" wrap="square" lIns="91425" tIns="45700" rIns="91425" bIns="45700" anchor="t" anchorCtr="0">
            <a:noAutofit/>
          </a:bodyPr>
          <a:lstStyle/>
          <a:p>
            <a:pPr marL="342900" lvl="0" indent="-342900" algn="just">
              <a:buClr>
                <a:schemeClr val="dk1"/>
              </a:buClr>
              <a:buSzPts val="1600"/>
              <a:buAutoNum type="arabicPeriod"/>
            </a:pPr>
            <a:r>
              <a:rPr lang="en-US" sz="1400" dirty="0" err="1">
                <a:latin typeface="Arial"/>
                <a:cs typeface="Arial"/>
                <a:sym typeface="Arial"/>
              </a:rPr>
              <a:t>Jabatan</a:t>
            </a:r>
            <a:r>
              <a:rPr lang="en-US" sz="1400" dirty="0">
                <a:latin typeface="Arial"/>
                <a:cs typeface="Arial"/>
                <a:sym typeface="Arial"/>
              </a:rPr>
              <a:t> </a:t>
            </a:r>
            <a:r>
              <a:rPr lang="en-US" sz="1400" dirty="0" err="1">
                <a:latin typeface="Arial"/>
                <a:cs typeface="Arial"/>
                <a:sym typeface="Arial"/>
              </a:rPr>
              <a:t>bercadang</a:t>
            </a:r>
            <a:r>
              <a:rPr lang="en-US" sz="1400" dirty="0">
                <a:latin typeface="Arial"/>
                <a:cs typeface="Arial"/>
                <a:sym typeface="Arial"/>
              </a:rPr>
              <a:t> </a:t>
            </a:r>
            <a:r>
              <a:rPr lang="en-US" sz="1400" dirty="0" err="1">
                <a:latin typeface="Arial"/>
                <a:cs typeface="Arial"/>
                <a:sym typeface="Arial"/>
              </a:rPr>
              <a:t>untuk</a:t>
            </a:r>
            <a:r>
              <a:rPr lang="en-US" sz="1400" dirty="0">
                <a:latin typeface="Arial"/>
                <a:cs typeface="Arial"/>
                <a:sym typeface="Arial"/>
              </a:rPr>
              <a:t> </a:t>
            </a:r>
            <a:r>
              <a:rPr lang="en-US" sz="1400" dirty="0" err="1">
                <a:latin typeface="Arial"/>
                <a:cs typeface="Arial"/>
                <a:sym typeface="Arial"/>
              </a:rPr>
              <a:t>membangunkan</a:t>
            </a:r>
            <a:r>
              <a:rPr lang="en-US" sz="1400" dirty="0">
                <a:latin typeface="Arial"/>
                <a:cs typeface="Arial"/>
                <a:sym typeface="Arial"/>
              </a:rPr>
              <a:t> </a:t>
            </a:r>
            <a:r>
              <a:rPr lang="en-US" sz="1400" dirty="0" err="1">
                <a:latin typeface="Arial"/>
                <a:cs typeface="Arial"/>
                <a:sym typeface="Arial"/>
              </a:rPr>
              <a:t>Sistem</a:t>
            </a:r>
            <a:r>
              <a:rPr lang="en-US" sz="1400" dirty="0">
                <a:latin typeface="Arial"/>
                <a:cs typeface="Arial"/>
                <a:sym typeface="Arial"/>
              </a:rPr>
              <a:t> ABC </a:t>
            </a:r>
            <a:r>
              <a:rPr lang="en-US" sz="1400" dirty="0" err="1">
                <a:latin typeface="Arial"/>
                <a:cs typeface="Arial"/>
                <a:sym typeface="Arial"/>
              </a:rPr>
              <a:t>bagi</a:t>
            </a:r>
            <a:r>
              <a:rPr lang="en-US" sz="1400" dirty="0">
                <a:latin typeface="Arial"/>
                <a:cs typeface="Arial"/>
                <a:sym typeface="Arial"/>
              </a:rPr>
              <a:t> </a:t>
            </a:r>
            <a:r>
              <a:rPr lang="en-US" sz="1400" dirty="0" err="1">
                <a:latin typeface="Arial"/>
                <a:cs typeface="Arial"/>
                <a:sym typeface="Arial"/>
              </a:rPr>
              <a:t>menggantikan</a:t>
            </a:r>
            <a:r>
              <a:rPr lang="en-US" sz="1400" dirty="0">
                <a:latin typeface="Arial"/>
                <a:cs typeface="Arial"/>
                <a:sym typeface="Arial"/>
              </a:rPr>
              <a:t> </a:t>
            </a:r>
            <a:r>
              <a:rPr lang="en-US" sz="1400" dirty="0" err="1">
                <a:latin typeface="Arial"/>
                <a:cs typeface="Arial"/>
              </a:rPr>
              <a:t>S</a:t>
            </a:r>
            <a:r>
              <a:rPr lang="en-US" sz="1400" dirty="0" err="1">
                <a:latin typeface="Arial"/>
                <a:cs typeface="Arial"/>
                <a:sym typeface="Arial"/>
              </a:rPr>
              <a:t>istem</a:t>
            </a:r>
            <a:r>
              <a:rPr lang="en-US" sz="1400" dirty="0">
                <a:latin typeface="Arial"/>
                <a:cs typeface="Arial"/>
                <a:sym typeface="Arial"/>
              </a:rPr>
              <a:t> XYZ </a:t>
            </a:r>
            <a:r>
              <a:rPr lang="en-US" sz="1400" dirty="0">
                <a:latin typeface="Arial"/>
                <a:cs typeface="Arial"/>
              </a:rPr>
              <a:t>yang </a:t>
            </a:r>
            <a:r>
              <a:rPr lang="en-US" sz="1400" dirty="0" err="1">
                <a:latin typeface="Arial"/>
                <a:cs typeface="Arial"/>
              </a:rPr>
              <a:t>dibangunkan</a:t>
            </a:r>
            <a:r>
              <a:rPr lang="en-US" sz="1400" dirty="0">
                <a:latin typeface="Arial"/>
                <a:cs typeface="Arial"/>
              </a:rPr>
              <a:t> pada </a:t>
            </a:r>
            <a:r>
              <a:rPr lang="en-US" sz="1400" dirty="0" err="1">
                <a:latin typeface="Arial"/>
                <a:cs typeface="Arial"/>
              </a:rPr>
              <a:t>tahun</a:t>
            </a:r>
            <a:r>
              <a:rPr lang="en-US" sz="1400" dirty="0">
                <a:latin typeface="Arial"/>
                <a:cs typeface="Arial"/>
              </a:rPr>
              <a:t> 2013 dan </a:t>
            </a:r>
            <a:r>
              <a:rPr lang="en-US" sz="1400" dirty="0" err="1">
                <a:latin typeface="Arial"/>
                <a:cs typeface="Arial"/>
              </a:rPr>
              <a:t>tidak</a:t>
            </a:r>
            <a:r>
              <a:rPr lang="en-US" sz="1400" dirty="0">
                <a:latin typeface="Arial"/>
                <a:cs typeface="Arial"/>
              </a:rPr>
              <a:t> </a:t>
            </a:r>
            <a:r>
              <a:rPr lang="en-US" sz="1400" dirty="0" err="1">
                <a:latin typeface="Arial"/>
                <a:cs typeface="Arial"/>
              </a:rPr>
              <a:t>berupaya</a:t>
            </a:r>
            <a:r>
              <a:rPr lang="en-US" sz="1400" dirty="0">
                <a:latin typeface="Arial"/>
                <a:cs typeface="Arial"/>
              </a:rPr>
              <a:t> </a:t>
            </a:r>
            <a:r>
              <a:rPr lang="en-US" sz="1400" dirty="0" err="1">
                <a:latin typeface="Arial"/>
                <a:cs typeface="Arial"/>
              </a:rPr>
              <a:t>menampung</a:t>
            </a:r>
            <a:r>
              <a:rPr lang="en-US" sz="1400" dirty="0">
                <a:latin typeface="Arial"/>
                <a:cs typeface="Arial"/>
              </a:rPr>
              <a:t> </a:t>
            </a:r>
            <a:r>
              <a:rPr lang="en-US" sz="1400" dirty="0" err="1">
                <a:latin typeface="Arial"/>
                <a:cs typeface="Arial"/>
              </a:rPr>
              <a:t>peningkatan</a:t>
            </a:r>
            <a:r>
              <a:rPr lang="en-US" sz="1400" dirty="0">
                <a:latin typeface="Arial"/>
                <a:cs typeface="Arial"/>
              </a:rPr>
              <a:t> </a:t>
            </a:r>
            <a:r>
              <a:rPr lang="en-US" sz="1400" dirty="0" err="1">
                <a:latin typeface="Arial"/>
                <a:cs typeface="Arial"/>
              </a:rPr>
              <a:t>permohonan</a:t>
            </a:r>
            <a:r>
              <a:rPr lang="en-US" sz="1400" dirty="0">
                <a:latin typeface="Arial"/>
                <a:cs typeface="Arial"/>
              </a:rPr>
              <a:t> dan </a:t>
            </a:r>
            <a:r>
              <a:rPr lang="en-US" sz="1400" dirty="0" err="1">
                <a:latin typeface="Arial"/>
                <a:cs typeface="Arial"/>
              </a:rPr>
              <a:t>pengeluaran</a:t>
            </a:r>
            <a:r>
              <a:rPr lang="en-US" sz="1400" dirty="0">
                <a:latin typeface="Arial"/>
                <a:cs typeface="Arial"/>
              </a:rPr>
              <a:t> </a:t>
            </a:r>
            <a:r>
              <a:rPr lang="en-US" sz="1400" dirty="0" err="1">
                <a:latin typeface="Arial"/>
                <a:cs typeface="Arial"/>
              </a:rPr>
              <a:t>lesen</a:t>
            </a:r>
            <a:r>
              <a:rPr lang="en-US" sz="1400" dirty="0">
                <a:latin typeface="Arial"/>
                <a:cs typeface="Arial"/>
              </a:rPr>
              <a:t> </a:t>
            </a:r>
            <a:r>
              <a:rPr lang="en-US" sz="1400" dirty="0" err="1">
                <a:latin typeface="Arial"/>
                <a:cs typeface="Arial"/>
              </a:rPr>
              <a:t>selaras</a:t>
            </a:r>
            <a:r>
              <a:rPr lang="en-US" sz="1400" dirty="0">
                <a:latin typeface="Arial"/>
                <a:cs typeface="Arial"/>
              </a:rPr>
              <a:t> </a:t>
            </a:r>
            <a:r>
              <a:rPr lang="en-US" sz="1400" dirty="0" err="1">
                <a:latin typeface="Arial"/>
                <a:cs typeface="Arial"/>
              </a:rPr>
              <a:t>dengan</a:t>
            </a:r>
            <a:r>
              <a:rPr lang="en-US" sz="1400" dirty="0">
                <a:latin typeface="Arial"/>
                <a:cs typeface="Arial"/>
              </a:rPr>
              <a:t> </a:t>
            </a:r>
            <a:r>
              <a:rPr lang="en-US" sz="1400" dirty="0" err="1">
                <a:latin typeface="Arial"/>
                <a:cs typeface="Arial"/>
                <a:hlinkClick r:id="rId2" action="ppaction://hlinksldjump">
                  <a:extLst>
                    <a:ext uri="{A12FA001-AC4F-418D-AE19-62706E023703}">
                      <ahyp:hlinkClr xmlns:ahyp="http://schemas.microsoft.com/office/drawing/2018/hyperlinkcolor" val="tx"/>
                    </a:ext>
                  </a:extLst>
                </a:hlinkClick>
              </a:rPr>
              <a:t>Pekeliling</a:t>
            </a:r>
            <a:r>
              <a:rPr lang="en-US" sz="1400" dirty="0">
                <a:latin typeface="Arial"/>
                <a:cs typeface="Arial"/>
                <a:hlinkClick r:id="rId2" action="ppaction://hlinksldjump">
                  <a:extLst>
                    <a:ext uri="{A12FA001-AC4F-418D-AE19-62706E023703}">
                      <ahyp:hlinkClr xmlns:ahyp="http://schemas.microsoft.com/office/drawing/2018/hyperlinkcolor" val="tx"/>
                    </a:ext>
                  </a:extLst>
                </a:hlinkClick>
              </a:rPr>
              <a:t> Am XXX.</a:t>
            </a:r>
            <a:endParaRPr lang="en-US" sz="1400" dirty="0">
              <a:latin typeface="Arial"/>
              <a:cs typeface="Arial"/>
            </a:endParaRPr>
          </a:p>
          <a:p>
            <a:pPr lvl="0" algn="just">
              <a:buClr>
                <a:schemeClr val="dk1"/>
              </a:buClr>
              <a:buSzPts val="1600"/>
            </a:pPr>
            <a:endParaRPr lang="en-US" sz="1400" dirty="0">
              <a:latin typeface="Arial"/>
              <a:cs typeface="Arial"/>
            </a:endParaRPr>
          </a:p>
          <a:p>
            <a:pPr marL="355600" indent="-355600" algn="just" defTabSz="355600">
              <a:spcBef>
                <a:spcPts val="320"/>
              </a:spcBef>
              <a:buClr>
                <a:schemeClr val="dk1"/>
              </a:buClr>
              <a:buSzPts val="1600"/>
            </a:pPr>
            <a:r>
              <a:rPr lang="en-US" sz="1400" dirty="0">
                <a:latin typeface="Arial"/>
                <a:cs typeface="Arial"/>
              </a:rPr>
              <a:t>2.	</a:t>
            </a:r>
            <a:r>
              <a:rPr lang="en-US" sz="1400" dirty="0" err="1">
                <a:latin typeface="Arial"/>
                <a:cs typeface="Arial"/>
                <a:sym typeface="Arial"/>
              </a:rPr>
              <a:t>Objektif</a:t>
            </a:r>
            <a:r>
              <a:rPr lang="en-US" sz="1400" dirty="0">
                <a:latin typeface="Arial"/>
                <a:cs typeface="Arial"/>
                <a:sym typeface="Arial"/>
              </a:rPr>
              <a:t> </a:t>
            </a:r>
            <a:r>
              <a:rPr lang="en-US" sz="1400" dirty="0" err="1">
                <a:latin typeface="Arial"/>
                <a:cs typeface="Arial"/>
                <a:sym typeface="Arial"/>
              </a:rPr>
              <a:t>projek</a:t>
            </a:r>
            <a:r>
              <a:rPr lang="en-US" sz="1400" dirty="0">
                <a:latin typeface="Arial"/>
                <a:cs typeface="Arial"/>
                <a:sym typeface="Arial"/>
              </a:rPr>
              <a:t> </a:t>
            </a:r>
            <a:r>
              <a:rPr lang="en-US" sz="1400" dirty="0" err="1">
                <a:latin typeface="Arial"/>
                <a:cs typeface="Arial"/>
                <a:sym typeface="Arial"/>
              </a:rPr>
              <a:t>adalah</a:t>
            </a:r>
            <a:r>
              <a:rPr lang="en-US" sz="1400" dirty="0">
                <a:latin typeface="Arial"/>
                <a:cs typeface="Arial"/>
                <a:sym typeface="Arial"/>
              </a:rPr>
              <a:t> </a:t>
            </a:r>
            <a:r>
              <a:rPr lang="en-US" sz="1400" dirty="0" err="1">
                <a:latin typeface="Arial"/>
                <a:cs typeface="Arial"/>
                <a:sym typeface="Arial"/>
              </a:rPr>
              <a:t>membangunkan</a:t>
            </a:r>
            <a:r>
              <a:rPr lang="en-US" sz="1400" dirty="0">
                <a:latin typeface="Arial"/>
                <a:cs typeface="Arial"/>
                <a:sym typeface="Arial"/>
              </a:rPr>
              <a:t> </a:t>
            </a:r>
            <a:r>
              <a:rPr lang="en-US" sz="1400" dirty="0" err="1">
                <a:latin typeface="Arial"/>
                <a:cs typeface="Arial"/>
                <a:sym typeface="Arial"/>
              </a:rPr>
              <a:t>sistem</a:t>
            </a:r>
            <a:r>
              <a:rPr lang="en-US" sz="1400" dirty="0">
                <a:latin typeface="Arial"/>
                <a:cs typeface="Arial"/>
                <a:sym typeface="Arial"/>
              </a:rPr>
              <a:t> </a:t>
            </a:r>
            <a:r>
              <a:rPr lang="en-US" sz="1400" dirty="0" err="1">
                <a:latin typeface="Arial"/>
                <a:cs typeface="Arial"/>
                <a:sym typeface="Arial"/>
              </a:rPr>
              <a:t>pengurusan</a:t>
            </a:r>
            <a:r>
              <a:rPr lang="en-US" sz="1400" dirty="0">
                <a:latin typeface="Arial"/>
                <a:cs typeface="Arial"/>
                <a:sym typeface="Arial"/>
              </a:rPr>
              <a:t> </a:t>
            </a:r>
            <a:r>
              <a:rPr lang="en-US" sz="1400" dirty="0" err="1">
                <a:latin typeface="Arial"/>
                <a:cs typeface="Arial"/>
                <a:sym typeface="Arial"/>
              </a:rPr>
              <a:t>lesen</a:t>
            </a:r>
            <a:r>
              <a:rPr lang="en-US" sz="1400" dirty="0">
                <a:latin typeface="Arial"/>
                <a:cs typeface="Arial"/>
                <a:sym typeface="Arial"/>
              </a:rPr>
              <a:t> </a:t>
            </a:r>
            <a:r>
              <a:rPr lang="en-US" sz="1400" dirty="0" err="1">
                <a:latin typeface="Arial"/>
                <a:cs typeface="Arial"/>
                <a:sym typeface="Arial"/>
              </a:rPr>
              <a:t>baharu</a:t>
            </a:r>
            <a:r>
              <a:rPr lang="en-US" sz="1400" dirty="0">
                <a:latin typeface="Arial"/>
                <a:cs typeface="Arial"/>
                <a:sym typeface="Arial"/>
              </a:rPr>
              <a:t> </a:t>
            </a:r>
            <a:r>
              <a:rPr lang="en-US" sz="1400" dirty="0" err="1">
                <a:latin typeface="Arial"/>
                <a:cs typeface="Arial"/>
                <a:sym typeface="Arial"/>
              </a:rPr>
              <a:t>berdasarkan</a:t>
            </a:r>
            <a:r>
              <a:rPr lang="en-US" sz="1400" dirty="0">
                <a:latin typeface="Arial"/>
                <a:cs typeface="Arial"/>
                <a:sym typeface="Arial"/>
              </a:rPr>
              <a:t> proses </a:t>
            </a:r>
            <a:r>
              <a:rPr lang="en-US" sz="1400" dirty="0" err="1">
                <a:latin typeface="Arial"/>
                <a:cs typeface="Arial"/>
                <a:sym typeface="Arial"/>
              </a:rPr>
              <a:t>kerja</a:t>
            </a:r>
            <a:r>
              <a:rPr lang="en-US" sz="1400" dirty="0">
                <a:latin typeface="Arial"/>
                <a:cs typeface="Arial"/>
                <a:sym typeface="Arial"/>
              </a:rPr>
              <a:t> </a:t>
            </a:r>
            <a:r>
              <a:rPr lang="en-US" sz="1400" dirty="0" err="1">
                <a:latin typeface="Arial"/>
                <a:cs typeface="Arial"/>
                <a:sym typeface="Arial"/>
              </a:rPr>
              <a:t>secara</a:t>
            </a:r>
            <a:r>
              <a:rPr lang="en-US" sz="1400" dirty="0">
                <a:latin typeface="Arial"/>
                <a:cs typeface="Arial"/>
                <a:sym typeface="Arial"/>
              </a:rPr>
              <a:t> </a:t>
            </a:r>
            <a:r>
              <a:rPr lang="en-US" sz="1400" dirty="0" err="1">
                <a:latin typeface="Arial"/>
                <a:cs typeface="Arial"/>
                <a:sym typeface="Arial"/>
              </a:rPr>
              <a:t>holistik</a:t>
            </a:r>
            <a:r>
              <a:rPr lang="en-US" sz="1400" dirty="0">
                <a:latin typeface="Arial"/>
                <a:cs typeface="Arial"/>
                <a:sym typeface="Arial"/>
              </a:rPr>
              <a:t> yang </a:t>
            </a:r>
            <a:r>
              <a:rPr lang="en-US" sz="1400" dirty="0" err="1">
                <a:latin typeface="Arial"/>
                <a:cs typeface="Arial"/>
                <a:sym typeface="Arial"/>
              </a:rPr>
              <a:t>efektif</a:t>
            </a:r>
            <a:r>
              <a:rPr lang="en-US" sz="1400" dirty="0">
                <a:latin typeface="Arial"/>
                <a:cs typeface="Arial"/>
                <a:sym typeface="Arial"/>
              </a:rPr>
              <a:t> dan </a:t>
            </a:r>
            <a:r>
              <a:rPr lang="en-US" sz="1400" dirty="0" err="1">
                <a:latin typeface="Arial"/>
                <a:cs typeface="Arial"/>
                <a:sym typeface="Arial"/>
              </a:rPr>
              <a:t>dilengkapi</a:t>
            </a:r>
            <a:r>
              <a:rPr lang="en-US" sz="1400" dirty="0">
                <a:latin typeface="Arial"/>
                <a:cs typeface="Arial"/>
                <a:sym typeface="Arial"/>
              </a:rPr>
              <a:t> </a:t>
            </a:r>
            <a:r>
              <a:rPr lang="en-US" sz="1400" dirty="0" err="1">
                <a:latin typeface="Arial"/>
                <a:cs typeface="Arial"/>
                <a:sym typeface="Arial"/>
              </a:rPr>
              <a:t>ciri-ciri</a:t>
            </a:r>
            <a:r>
              <a:rPr lang="en-US" sz="1400" dirty="0">
                <a:latin typeface="Arial"/>
                <a:cs typeface="Arial"/>
                <a:sym typeface="Arial"/>
              </a:rPr>
              <a:t> </a:t>
            </a:r>
            <a:r>
              <a:rPr lang="en-US" sz="1400" dirty="0" err="1">
                <a:latin typeface="Arial"/>
                <a:cs typeface="Arial"/>
                <a:sym typeface="Arial"/>
              </a:rPr>
              <a:t>keselamatan</a:t>
            </a:r>
            <a:r>
              <a:rPr lang="en-US" sz="1400" dirty="0">
                <a:latin typeface="Arial"/>
                <a:cs typeface="Arial"/>
                <a:sym typeface="Arial"/>
              </a:rPr>
              <a:t> </a:t>
            </a:r>
            <a:r>
              <a:rPr lang="en-US" sz="1400" dirty="0" err="1">
                <a:latin typeface="Arial"/>
                <a:cs typeface="Arial"/>
                <a:sym typeface="Arial"/>
              </a:rPr>
              <a:t>serta</a:t>
            </a:r>
            <a:r>
              <a:rPr lang="en-US" sz="1400" dirty="0">
                <a:latin typeface="Arial"/>
                <a:cs typeface="Arial"/>
                <a:sym typeface="Arial"/>
              </a:rPr>
              <a:t> </a:t>
            </a:r>
            <a:r>
              <a:rPr lang="en-US" sz="1400" dirty="0" err="1">
                <a:latin typeface="Arial"/>
                <a:cs typeface="Arial"/>
                <a:sym typeface="Arial"/>
              </a:rPr>
              <a:t>menggunakan</a:t>
            </a:r>
            <a:r>
              <a:rPr lang="en-US" sz="1400" dirty="0">
                <a:latin typeface="Arial"/>
                <a:cs typeface="Arial"/>
                <a:sym typeface="Arial"/>
              </a:rPr>
              <a:t> </a:t>
            </a:r>
            <a:r>
              <a:rPr lang="en-US" sz="1400" dirty="0" err="1">
                <a:latin typeface="Arial"/>
                <a:cs typeface="Arial"/>
                <a:sym typeface="Arial"/>
              </a:rPr>
              <a:t>teknologi</a:t>
            </a:r>
            <a:r>
              <a:rPr lang="en-US" sz="1400" dirty="0">
                <a:latin typeface="Arial"/>
                <a:cs typeface="Arial"/>
                <a:sym typeface="Arial"/>
              </a:rPr>
              <a:t> </a:t>
            </a:r>
            <a:r>
              <a:rPr lang="en-US" sz="1400" dirty="0" err="1">
                <a:latin typeface="Arial"/>
                <a:cs typeface="Arial"/>
                <a:sym typeface="Arial"/>
              </a:rPr>
              <a:t>terkini</a:t>
            </a:r>
            <a:r>
              <a:rPr lang="en-US" sz="1400" dirty="0">
                <a:latin typeface="Arial"/>
                <a:cs typeface="Arial"/>
                <a:sym typeface="Arial"/>
              </a:rPr>
              <a:t> </a:t>
            </a:r>
            <a:r>
              <a:rPr lang="en-US" sz="1400" dirty="0" err="1">
                <a:latin typeface="Arial"/>
                <a:cs typeface="Arial"/>
                <a:sym typeface="Arial"/>
              </a:rPr>
              <a:t>bagi</a:t>
            </a:r>
            <a:r>
              <a:rPr lang="en-US" sz="1400" dirty="0">
                <a:latin typeface="Arial"/>
                <a:cs typeface="Arial"/>
                <a:sym typeface="Arial"/>
              </a:rPr>
              <a:t> </a:t>
            </a:r>
            <a:r>
              <a:rPr lang="en-US" sz="1400" dirty="0" err="1">
                <a:latin typeface="Arial"/>
                <a:cs typeface="Arial"/>
              </a:rPr>
              <a:t>meningkatkan</a:t>
            </a:r>
            <a:r>
              <a:rPr lang="en-US" sz="1400" dirty="0">
                <a:latin typeface="Arial"/>
                <a:cs typeface="Arial"/>
              </a:rPr>
              <a:t> </a:t>
            </a:r>
            <a:r>
              <a:rPr lang="en-US" sz="1400" dirty="0" err="1">
                <a:latin typeface="Arial"/>
                <a:cs typeface="Arial"/>
              </a:rPr>
              <a:t>prestasi</a:t>
            </a:r>
            <a:r>
              <a:rPr lang="en-US" sz="1400" dirty="0">
                <a:latin typeface="Arial"/>
                <a:cs typeface="Arial"/>
              </a:rPr>
              <a:t> dan </a:t>
            </a:r>
            <a:r>
              <a:rPr lang="en-US" sz="1400" dirty="0" err="1">
                <a:latin typeface="Arial"/>
                <a:cs typeface="Arial"/>
              </a:rPr>
              <a:t>integriti</a:t>
            </a:r>
            <a:r>
              <a:rPr lang="en-US" sz="1400" dirty="0">
                <a:latin typeface="Arial"/>
                <a:cs typeface="Arial"/>
              </a:rPr>
              <a:t> system. </a:t>
            </a:r>
          </a:p>
          <a:p>
            <a:pPr marL="101600" marR="0" lvl="0" algn="just" rtl="0">
              <a:spcBef>
                <a:spcPts val="320"/>
              </a:spcBef>
              <a:spcAft>
                <a:spcPts val="0"/>
              </a:spcAft>
              <a:buClr>
                <a:schemeClr val="dk1"/>
              </a:buClr>
              <a:buSzPts val="1600"/>
            </a:pPr>
            <a:endParaRPr sz="1400" dirty="0">
              <a:latin typeface="Arial"/>
              <a:cs typeface="Arial"/>
              <a:sym typeface="Arial"/>
            </a:endParaRPr>
          </a:p>
          <a:p>
            <a:pPr marR="0" lvl="0" algn="just" defTabSz="355600" rtl="0">
              <a:spcBef>
                <a:spcPts val="320"/>
              </a:spcBef>
              <a:spcAft>
                <a:spcPts val="0"/>
              </a:spcAft>
              <a:buClr>
                <a:schemeClr val="dk1"/>
              </a:buClr>
              <a:buSzPts val="1600"/>
            </a:pPr>
            <a:r>
              <a:rPr lang="en-US" sz="1400" dirty="0">
                <a:latin typeface="Arial"/>
                <a:cs typeface="Arial"/>
                <a:sym typeface="Arial"/>
              </a:rPr>
              <a:t>3.	</a:t>
            </a:r>
            <a:r>
              <a:rPr lang="en-US" sz="1400" dirty="0" err="1">
                <a:latin typeface="Arial"/>
                <a:cs typeface="Arial"/>
                <a:sym typeface="Arial"/>
              </a:rPr>
              <a:t>Projek</a:t>
            </a:r>
            <a:r>
              <a:rPr lang="en-US" sz="1400" dirty="0">
                <a:latin typeface="Arial"/>
                <a:cs typeface="Arial"/>
                <a:sym typeface="Arial"/>
              </a:rPr>
              <a:t> </a:t>
            </a:r>
            <a:r>
              <a:rPr lang="en-US" sz="1400" dirty="0" err="1">
                <a:latin typeface="Arial"/>
                <a:cs typeface="Arial"/>
                <a:sym typeface="Arial"/>
              </a:rPr>
              <a:t>ini</a:t>
            </a:r>
            <a:r>
              <a:rPr lang="en-US" sz="1400" dirty="0">
                <a:latin typeface="Arial"/>
                <a:cs typeface="Arial"/>
                <a:sym typeface="Arial"/>
              </a:rPr>
              <a:t> </a:t>
            </a:r>
            <a:r>
              <a:rPr lang="en-US" sz="1400" dirty="0" err="1">
                <a:latin typeface="Arial"/>
                <a:cs typeface="Arial"/>
                <a:sym typeface="Arial"/>
              </a:rPr>
              <a:t>merangkumi</a:t>
            </a:r>
            <a:r>
              <a:rPr lang="en-US" sz="1400" dirty="0">
                <a:latin typeface="Arial"/>
                <a:cs typeface="Arial"/>
                <a:sym typeface="Arial"/>
              </a:rPr>
              <a:t> 3 </a:t>
            </a:r>
            <a:r>
              <a:rPr lang="en-US" sz="1400" dirty="0" err="1">
                <a:latin typeface="Arial"/>
                <a:cs typeface="Arial"/>
                <a:sym typeface="Arial"/>
              </a:rPr>
              <a:t>perkara</a:t>
            </a:r>
            <a:r>
              <a:rPr lang="en-US" sz="1400" dirty="0">
                <a:latin typeface="Arial"/>
                <a:cs typeface="Arial"/>
                <a:sym typeface="Arial"/>
              </a:rPr>
              <a:t>: </a:t>
            </a:r>
            <a:endParaRPr sz="1400" dirty="0">
              <a:latin typeface="Arial"/>
              <a:cs typeface="Arial"/>
            </a:endParaRPr>
          </a:p>
          <a:p>
            <a:pPr marR="0" lvl="0" algn="just" defTabSz="490538" rtl="0">
              <a:spcBef>
                <a:spcPts val="320"/>
              </a:spcBef>
              <a:spcAft>
                <a:spcPts val="0"/>
              </a:spcAft>
              <a:buClr>
                <a:schemeClr val="dk1"/>
              </a:buClr>
              <a:buSzPts val="1600"/>
            </a:pPr>
            <a:r>
              <a:rPr lang="en-US" sz="1400" dirty="0">
                <a:latin typeface="Arial"/>
                <a:cs typeface="Arial"/>
                <a:sym typeface="Arial"/>
              </a:rPr>
              <a:t>       	a.      </a:t>
            </a:r>
            <a:r>
              <a:rPr lang="en-US" sz="1400" dirty="0" err="1">
                <a:latin typeface="Arial"/>
                <a:cs typeface="Arial"/>
                <a:sym typeface="Arial"/>
              </a:rPr>
              <a:t>Pengurusan</a:t>
            </a:r>
            <a:r>
              <a:rPr lang="en-US" sz="1400" dirty="0">
                <a:latin typeface="Arial"/>
                <a:cs typeface="Arial"/>
                <a:sym typeface="Arial"/>
              </a:rPr>
              <a:t> </a:t>
            </a:r>
            <a:r>
              <a:rPr lang="en-US" sz="1400" dirty="0" err="1">
                <a:latin typeface="Arial"/>
                <a:cs typeface="Arial"/>
                <a:sym typeface="Arial"/>
              </a:rPr>
              <a:t>permohonan</a:t>
            </a:r>
            <a:r>
              <a:rPr lang="en-US" sz="1400" dirty="0">
                <a:latin typeface="Arial"/>
                <a:cs typeface="Arial"/>
                <a:sym typeface="Arial"/>
              </a:rPr>
              <a:t> </a:t>
            </a:r>
            <a:r>
              <a:rPr lang="en-US" sz="1400" dirty="0" err="1">
                <a:latin typeface="Arial"/>
                <a:cs typeface="Arial"/>
                <a:sym typeface="Arial"/>
              </a:rPr>
              <a:t>lesen</a:t>
            </a:r>
            <a:endParaRPr sz="1400" dirty="0">
              <a:latin typeface="Arial"/>
              <a:cs typeface="Arial"/>
            </a:endParaRPr>
          </a:p>
          <a:p>
            <a:pPr marR="0" lvl="0" algn="just" defTabSz="490538" rtl="0">
              <a:spcBef>
                <a:spcPts val="320"/>
              </a:spcBef>
              <a:spcAft>
                <a:spcPts val="0"/>
              </a:spcAft>
              <a:buClr>
                <a:schemeClr val="dk1"/>
              </a:buClr>
              <a:buSzPts val="1600"/>
            </a:pPr>
            <a:r>
              <a:rPr lang="en-US" sz="1400" dirty="0">
                <a:latin typeface="Arial"/>
                <a:cs typeface="Arial"/>
                <a:sym typeface="Arial"/>
              </a:rPr>
              <a:t>      	b.      </a:t>
            </a:r>
            <a:r>
              <a:rPr lang="en-US" sz="1400" dirty="0" err="1">
                <a:latin typeface="Arial"/>
                <a:cs typeface="Arial"/>
                <a:sym typeface="Arial"/>
              </a:rPr>
              <a:t>Pengurusan</a:t>
            </a:r>
            <a:r>
              <a:rPr lang="en-US" sz="1400" dirty="0">
                <a:latin typeface="Arial"/>
                <a:cs typeface="Arial"/>
                <a:sym typeface="Arial"/>
              </a:rPr>
              <a:t> </a:t>
            </a:r>
            <a:r>
              <a:rPr lang="en-US" sz="1400" dirty="0" err="1">
                <a:latin typeface="Arial"/>
                <a:cs typeface="Arial"/>
                <a:sym typeface="Arial"/>
              </a:rPr>
              <a:t>pengeluaran</a:t>
            </a:r>
            <a:r>
              <a:rPr lang="en-US" sz="1400" dirty="0">
                <a:latin typeface="Arial"/>
                <a:cs typeface="Arial"/>
                <a:sym typeface="Arial"/>
              </a:rPr>
              <a:t> </a:t>
            </a:r>
            <a:r>
              <a:rPr lang="en-US" sz="1400" dirty="0" err="1">
                <a:latin typeface="Arial"/>
                <a:cs typeface="Arial"/>
                <a:sym typeface="Arial"/>
              </a:rPr>
              <a:t>lesen</a:t>
            </a:r>
            <a:endParaRPr sz="1400" dirty="0">
              <a:latin typeface="Arial"/>
              <a:cs typeface="Arial"/>
            </a:endParaRPr>
          </a:p>
          <a:p>
            <a:pPr marR="0" lvl="0" algn="just" defTabSz="490538" rtl="0">
              <a:spcBef>
                <a:spcPts val="320"/>
              </a:spcBef>
              <a:spcAft>
                <a:spcPts val="0"/>
              </a:spcAft>
              <a:buClr>
                <a:schemeClr val="dk1"/>
              </a:buClr>
              <a:buSzPts val="1600"/>
            </a:pPr>
            <a:r>
              <a:rPr lang="en-US" sz="1400" dirty="0">
                <a:latin typeface="Arial"/>
                <a:cs typeface="Arial"/>
                <a:sym typeface="Arial"/>
              </a:rPr>
              <a:t>       	c.      </a:t>
            </a:r>
            <a:r>
              <a:rPr lang="en-US" sz="1400" dirty="0" err="1">
                <a:latin typeface="Arial"/>
                <a:cs typeface="Arial"/>
                <a:sym typeface="Arial"/>
              </a:rPr>
              <a:t>Penyediaan</a:t>
            </a:r>
            <a:r>
              <a:rPr lang="en-US" sz="1400" dirty="0">
                <a:latin typeface="Arial"/>
                <a:cs typeface="Arial"/>
                <a:sym typeface="Arial"/>
              </a:rPr>
              <a:t> Analisa dan </a:t>
            </a:r>
            <a:r>
              <a:rPr lang="en-US" sz="1400" dirty="0" err="1">
                <a:latin typeface="Arial"/>
                <a:cs typeface="Arial"/>
                <a:sym typeface="Arial"/>
              </a:rPr>
              <a:t>Laporan</a:t>
            </a:r>
            <a:r>
              <a:rPr lang="en-US" sz="1400" dirty="0">
                <a:latin typeface="Arial"/>
                <a:cs typeface="Arial"/>
                <a:sym typeface="Arial"/>
              </a:rPr>
              <a:t> </a:t>
            </a:r>
            <a:r>
              <a:rPr lang="en-US" sz="1400" dirty="0" err="1">
                <a:latin typeface="Arial"/>
                <a:cs typeface="Arial"/>
                <a:sym typeface="Arial"/>
              </a:rPr>
              <a:t>pengeluaran</a:t>
            </a:r>
            <a:r>
              <a:rPr lang="en-US" sz="1400" dirty="0">
                <a:latin typeface="Arial"/>
                <a:cs typeface="Arial"/>
                <a:sym typeface="Arial"/>
              </a:rPr>
              <a:t> lessen yang </a:t>
            </a:r>
            <a:r>
              <a:rPr lang="en-US" sz="1400" dirty="0" err="1">
                <a:latin typeface="Arial"/>
                <a:cs typeface="Arial"/>
                <a:sym typeface="Arial"/>
              </a:rPr>
              <a:t>komprehensif</a:t>
            </a:r>
            <a:endParaRPr lang="en-MY" sz="1400" dirty="0">
              <a:latin typeface="Arial"/>
              <a:cs typeface="Arial"/>
            </a:endParaRPr>
          </a:p>
          <a:p>
            <a:pPr marR="0" lvl="0" algn="just" rtl="0">
              <a:spcBef>
                <a:spcPts val="320"/>
              </a:spcBef>
              <a:spcAft>
                <a:spcPts val="0"/>
              </a:spcAft>
              <a:buClr>
                <a:schemeClr val="dk1"/>
              </a:buClr>
              <a:buSzPts val="1600"/>
            </a:pPr>
            <a:r>
              <a:rPr lang="en-US" sz="1400" dirty="0">
                <a:latin typeface="Arial"/>
                <a:cs typeface="Arial"/>
                <a:sym typeface="Arial"/>
              </a:rPr>
              <a:t>    </a:t>
            </a:r>
            <a:endParaRPr lang="en-MY" sz="1400" dirty="0">
              <a:latin typeface="Arial"/>
              <a:cs typeface="Arial"/>
              <a:sym typeface="Arial"/>
            </a:endParaRPr>
          </a:p>
          <a:p>
            <a:pPr marR="0" lvl="0" algn="just" rtl="0">
              <a:spcBef>
                <a:spcPts val="320"/>
              </a:spcBef>
              <a:spcAft>
                <a:spcPts val="0"/>
              </a:spcAft>
              <a:buClr>
                <a:schemeClr val="dk1"/>
              </a:buClr>
              <a:buSzPts val="1600"/>
              <a:tabLst>
                <a:tab pos="355600" algn="l"/>
              </a:tabLst>
            </a:pPr>
            <a:r>
              <a:rPr lang="en-US" sz="1400" dirty="0">
                <a:latin typeface="Arial"/>
                <a:cs typeface="Arial"/>
                <a:sym typeface="Arial"/>
              </a:rPr>
              <a:t>4.	</a:t>
            </a:r>
            <a:r>
              <a:rPr lang="en-US" sz="1400" dirty="0" err="1">
                <a:latin typeface="Arial"/>
                <a:cs typeface="Arial"/>
                <a:sym typeface="Arial"/>
              </a:rPr>
              <a:t>Skop</a:t>
            </a:r>
            <a:r>
              <a:rPr lang="en-US" sz="1400" dirty="0">
                <a:latin typeface="Arial"/>
                <a:cs typeface="Arial"/>
                <a:sym typeface="Arial"/>
              </a:rPr>
              <a:t> </a:t>
            </a:r>
            <a:r>
              <a:rPr lang="en-US" sz="1400" dirty="0" err="1">
                <a:latin typeface="Arial"/>
                <a:cs typeface="Arial"/>
                <a:sym typeface="Arial"/>
              </a:rPr>
              <a:t>projek</a:t>
            </a:r>
            <a:r>
              <a:rPr lang="en-US" sz="1400" dirty="0">
                <a:latin typeface="Arial"/>
                <a:cs typeface="Arial"/>
                <a:sym typeface="Arial"/>
              </a:rPr>
              <a:t> </a:t>
            </a:r>
            <a:r>
              <a:rPr lang="en-US" sz="1400" dirty="0" err="1">
                <a:latin typeface="Arial"/>
                <a:cs typeface="Arial"/>
                <a:sym typeface="Arial"/>
              </a:rPr>
              <a:t>ini</a:t>
            </a:r>
            <a:r>
              <a:rPr lang="en-US" sz="1400" dirty="0">
                <a:latin typeface="Arial"/>
                <a:cs typeface="Arial"/>
                <a:sym typeface="Arial"/>
              </a:rPr>
              <a:t> </a:t>
            </a:r>
            <a:r>
              <a:rPr lang="en-US" sz="1400" dirty="0" err="1">
                <a:latin typeface="Arial"/>
                <a:cs typeface="Arial"/>
                <a:sym typeface="Arial"/>
              </a:rPr>
              <a:t>merangkumi</a:t>
            </a:r>
            <a:r>
              <a:rPr lang="en-US" sz="1400" dirty="0">
                <a:latin typeface="Arial"/>
                <a:cs typeface="Arial"/>
                <a:sym typeface="Arial"/>
              </a:rPr>
              <a:t> </a:t>
            </a:r>
            <a:r>
              <a:rPr lang="en-US" sz="1400" dirty="0" err="1">
                <a:latin typeface="Arial"/>
                <a:cs typeface="Arial"/>
                <a:sym typeface="Arial"/>
              </a:rPr>
              <a:t>beberapa</a:t>
            </a:r>
            <a:r>
              <a:rPr lang="en-US" sz="1400" dirty="0">
                <a:latin typeface="Arial"/>
                <a:cs typeface="Arial"/>
                <a:sym typeface="Arial"/>
              </a:rPr>
              <a:t> </a:t>
            </a:r>
            <a:r>
              <a:rPr lang="en-US" sz="1400" dirty="0" err="1">
                <a:latin typeface="Arial"/>
                <a:cs typeface="Arial"/>
                <a:sym typeface="Arial"/>
              </a:rPr>
              <a:t>perkara</a:t>
            </a:r>
            <a:r>
              <a:rPr lang="en-US" sz="1400" dirty="0">
                <a:latin typeface="Arial"/>
                <a:cs typeface="Arial"/>
                <a:sym typeface="Arial"/>
              </a:rPr>
              <a:t> </a:t>
            </a:r>
            <a:r>
              <a:rPr lang="en-US" sz="1400" dirty="0" err="1">
                <a:latin typeface="Arial"/>
                <a:cs typeface="Arial"/>
                <a:sym typeface="Arial"/>
              </a:rPr>
              <a:t>berikut</a:t>
            </a:r>
            <a:r>
              <a:rPr lang="en-US" sz="1400" dirty="0">
                <a:latin typeface="Arial"/>
                <a:cs typeface="Arial"/>
                <a:sym typeface="Arial"/>
              </a:rPr>
              <a:t>:</a:t>
            </a:r>
            <a:endParaRPr sz="1400" dirty="0">
              <a:latin typeface="Arial"/>
              <a:cs typeface="Arial"/>
            </a:endParaRPr>
          </a:p>
          <a:p>
            <a:pPr marL="800100" lvl="2" indent="-342900" algn="just">
              <a:spcBef>
                <a:spcPts val="320"/>
              </a:spcBef>
              <a:buClr>
                <a:schemeClr val="dk1"/>
              </a:buClr>
              <a:buSzPts val="1600"/>
              <a:buFont typeface="+mj-lt"/>
              <a:buAutoNum type="alphaLcPeriod"/>
            </a:pPr>
            <a:r>
              <a:rPr lang="en-US" sz="1400" dirty="0">
                <a:latin typeface="Arial"/>
                <a:cs typeface="Arial"/>
                <a:sym typeface="Arial"/>
              </a:rPr>
              <a:t>	</a:t>
            </a:r>
            <a:r>
              <a:rPr lang="en-US" sz="1400" dirty="0" err="1">
                <a:latin typeface="Arial"/>
                <a:cs typeface="Arial"/>
                <a:sym typeface="Arial"/>
              </a:rPr>
              <a:t>Perolehan</a:t>
            </a:r>
            <a:r>
              <a:rPr lang="en-US" sz="1400" dirty="0">
                <a:latin typeface="Arial"/>
                <a:cs typeface="Arial"/>
                <a:sym typeface="Arial"/>
              </a:rPr>
              <a:t> dan </a:t>
            </a:r>
            <a:r>
              <a:rPr lang="en-US" sz="1400" dirty="0" err="1">
                <a:latin typeface="Arial"/>
                <a:cs typeface="Arial"/>
                <a:sym typeface="Arial"/>
              </a:rPr>
              <a:t>konfigurasi</a:t>
            </a:r>
            <a:r>
              <a:rPr lang="en-US" sz="1400" dirty="0">
                <a:latin typeface="Arial"/>
                <a:cs typeface="Arial"/>
                <a:sym typeface="Arial"/>
              </a:rPr>
              <a:t> </a:t>
            </a:r>
            <a:r>
              <a:rPr lang="en-US" sz="1400" dirty="0" err="1">
                <a:latin typeface="Arial"/>
                <a:cs typeface="Arial"/>
                <a:sym typeface="Arial"/>
              </a:rPr>
              <a:t>perkakasan</a:t>
            </a:r>
            <a:endParaRPr sz="1400" dirty="0">
              <a:latin typeface="Arial"/>
              <a:cs typeface="Arial"/>
            </a:endParaRPr>
          </a:p>
          <a:p>
            <a:pPr marL="800100" marR="0" lvl="1" indent="-342900" algn="just" rtl="0">
              <a:spcBef>
                <a:spcPts val="320"/>
              </a:spcBef>
              <a:spcAft>
                <a:spcPts val="0"/>
              </a:spcAft>
              <a:buClr>
                <a:schemeClr val="dk1"/>
              </a:buClr>
              <a:buSzPts val="1600"/>
              <a:buFont typeface="+mj-lt"/>
              <a:buAutoNum type="alphaLcPeriod"/>
            </a:pPr>
            <a:r>
              <a:rPr lang="en-US" sz="1400" dirty="0">
                <a:latin typeface="Arial"/>
                <a:cs typeface="Arial"/>
                <a:sym typeface="Arial"/>
              </a:rPr>
              <a:t>	Pembangunan </a:t>
            </a:r>
            <a:r>
              <a:rPr lang="en-US" sz="1400" dirty="0" err="1">
                <a:latin typeface="Arial"/>
                <a:cs typeface="Arial"/>
                <a:sym typeface="Arial"/>
              </a:rPr>
              <a:t>sistem</a:t>
            </a:r>
            <a:r>
              <a:rPr lang="en-US" sz="1400" dirty="0">
                <a:latin typeface="Arial"/>
                <a:cs typeface="Arial"/>
                <a:sym typeface="Arial"/>
              </a:rPr>
              <a:t>/</a:t>
            </a:r>
            <a:r>
              <a:rPr lang="en-US" sz="1400" dirty="0" err="1">
                <a:latin typeface="Arial"/>
                <a:cs typeface="Arial"/>
                <a:sym typeface="Arial"/>
              </a:rPr>
              <a:t>aplikasi</a:t>
            </a:r>
            <a:endParaRPr sz="1400" dirty="0">
              <a:latin typeface="Arial"/>
              <a:cs typeface="Arial"/>
            </a:endParaRPr>
          </a:p>
          <a:p>
            <a:pPr marL="800100" marR="0" lvl="1" indent="-342900" algn="just" rtl="0">
              <a:spcBef>
                <a:spcPts val="320"/>
              </a:spcBef>
              <a:spcAft>
                <a:spcPts val="0"/>
              </a:spcAft>
              <a:buClr>
                <a:schemeClr val="dk1"/>
              </a:buClr>
              <a:buSzPts val="1600"/>
              <a:buFont typeface="+mj-lt"/>
              <a:buAutoNum type="alphaLcPeriod"/>
            </a:pPr>
            <a:r>
              <a:rPr lang="en-US" sz="1400" dirty="0">
                <a:latin typeface="Arial"/>
                <a:cs typeface="Arial"/>
                <a:sym typeface="Arial"/>
              </a:rPr>
              <a:t>	</a:t>
            </a:r>
            <a:r>
              <a:rPr lang="en-US" sz="1400" dirty="0" err="1">
                <a:latin typeface="Arial"/>
                <a:cs typeface="Arial"/>
                <a:sym typeface="Arial"/>
              </a:rPr>
              <a:t>Perolehan</a:t>
            </a:r>
            <a:r>
              <a:rPr lang="en-US" sz="1400" dirty="0">
                <a:latin typeface="Arial"/>
                <a:cs typeface="Arial"/>
                <a:sym typeface="Arial"/>
              </a:rPr>
              <a:t> dan </a:t>
            </a:r>
            <a:r>
              <a:rPr lang="en-US" sz="1400" dirty="0" err="1">
                <a:latin typeface="Arial"/>
                <a:cs typeface="Arial"/>
                <a:sym typeface="Arial"/>
              </a:rPr>
              <a:t>konfigurasi</a:t>
            </a:r>
            <a:r>
              <a:rPr lang="en-US" sz="1400" dirty="0">
                <a:latin typeface="Arial"/>
                <a:cs typeface="Arial"/>
                <a:sym typeface="Arial"/>
              </a:rPr>
              <a:t> </a:t>
            </a:r>
            <a:r>
              <a:rPr lang="en-US" sz="1400" dirty="0" err="1">
                <a:latin typeface="Arial"/>
                <a:cs typeface="Arial"/>
                <a:sym typeface="Arial"/>
              </a:rPr>
              <a:t>perisian</a:t>
            </a:r>
            <a:endParaRPr sz="1400" dirty="0">
              <a:latin typeface="Arial"/>
              <a:cs typeface="Arial"/>
            </a:endParaRPr>
          </a:p>
          <a:p>
            <a:pPr marL="800100" marR="0" lvl="1" indent="-342900" algn="just" rtl="0">
              <a:spcBef>
                <a:spcPts val="320"/>
              </a:spcBef>
              <a:spcAft>
                <a:spcPts val="0"/>
              </a:spcAft>
              <a:buClr>
                <a:schemeClr val="dk1"/>
              </a:buClr>
              <a:buSzPts val="1600"/>
              <a:buFont typeface="+mj-lt"/>
              <a:buAutoNum type="alphaLcPeriod"/>
            </a:pPr>
            <a:r>
              <a:rPr lang="en-US" sz="1400" dirty="0">
                <a:latin typeface="Arial"/>
                <a:cs typeface="Arial"/>
                <a:sym typeface="Arial"/>
              </a:rPr>
              <a:t>	</a:t>
            </a:r>
            <a:r>
              <a:rPr lang="en-US" sz="1400" dirty="0" err="1">
                <a:latin typeface="Arial"/>
                <a:cs typeface="Arial"/>
                <a:sym typeface="Arial"/>
              </a:rPr>
              <a:t>Perkhidmatan</a:t>
            </a:r>
            <a:endParaRPr lang="en-US" sz="1400" dirty="0">
              <a:latin typeface="Arial"/>
              <a:cs typeface="Arial"/>
              <a:sym typeface="Arial"/>
            </a:endParaRPr>
          </a:p>
          <a:p>
            <a:pPr marL="800100" marR="0" lvl="1" indent="-342900" algn="just" rtl="0">
              <a:spcBef>
                <a:spcPts val="320"/>
              </a:spcBef>
              <a:spcAft>
                <a:spcPts val="0"/>
              </a:spcAft>
              <a:buClr>
                <a:schemeClr val="dk1"/>
              </a:buClr>
              <a:buSzPts val="1600"/>
              <a:buFont typeface="+mj-lt"/>
              <a:buAutoNum type="alphaLcPeriod"/>
            </a:pPr>
            <a:endParaRPr lang="en-US" sz="1400" dirty="0">
              <a:latin typeface="Arial"/>
              <a:cs typeface="Arial"/>
              <a:sym typeface="Arial"/>
            </a:endParaRPr>
          </a:p>
          <a:p>
            <a:pPr marL="342900" marR="0" lvl="0" indent="-342900" algn="just" rtl="0">
              <a:spcBef>
                <a:spcPts val="320"/>
              </a:spcBef>
              <a:spcAft>
                <a:spcPts val="0"/>
              </a:spcAft>
              <a:buClr>
                <a:schemeClr val="dk1"/>
              </a:buClr>
              <a:buSzPts val="1600"/>
              <a:buAutoNum type="arabicPeriod" startAt="5"/>
              <a:tabLst>
                <a:tab pos="355600" algn="l"/>
              </a:tabLst>
            </a:pPr>
            <a:r>
              <a:rPr lang="sv-SE" sz="1400" dirty="0">
                <a:latin typeface="Arial"/>
                <a:cs typeface="Arial"/>
                <a:sym typeface="Arial"/>
              </a:rPr>
              <a:t>Rujukan Akta/Perundangan/Peraturan yang akan digunakan oleh Jabatan untuk melindungi data/dokumen yang digunakan untuk projek ini: (Sila nyatakan yang berkaitan untuk projek ini sahaja. Agensi dikehendaki jelas serta memahami mengenai Akta yang dinyatakan):</a:t>
            </a:r>
            <a:endParaRPr lang="sv-SE" sz="1400" dirty="0">
              <a:latin typeface="Arial"/>
              <a:cs typeface="Arial"/>
            </a:endParaRPr>
          </a:p>
          <a:p>
            <a:pPr marL="800100" lvl="2" indent="-342900" algn="just">
              <a:spcBef>
                <a:spcPts val="320"/>
              </a:spcBef>
              <a:buClr>
                <a:schemeClr val="dk1"/>
              </a:buClr>
              <a:buSzPts val="1600"/>
              <a:buFont typeface="+mj-lt"/>
              <a:buAutoNum type="alphaLcPeriod"/>
            </a:pPr>
            <a:r>
              <a:rPr lang="sv-SE" sz="1400" dirty="0">
                <a:latin typeface="Arial"/>
                <a:cs typeface="Arial"/>
                <a:sym typeface="Arial"/>
              </a:rPr>
              <a:t>Akta Rahsia Rasmi 1972 [Akta 88]</a:t>
            </a:r>
          </a:p>
          <a:p>
            <a:pPr marL="800100" lvl="2" indent="-342900" algn="just">
              <a:spcBef>
                <a:spcPts val="320"/>
              </a:spcBef>
              <a:buClr>
                <a:schemeClr val="dk1"/>
              </a:buClr>
              <a:buSzPts val="1600"/>
              <a:buFont typeface="+mj-lt"/>
              <a:buAutoNum type="alphaLcPeriod"/>
            </a:pPr>
            <a:r>
              <a:rPr lang="sv-SE" sz="1400" dirty="0">
                <a:latin typeface="Arial"/>
                <a:cs typeface="Arial"/>
                <a:sym typeface="Arial"/>
              </a:rPr>
              <a:t>Arahan Keselamatan (Semakan dan Pindaan 2017)</a:t>
            </a:r>
          </a:p>
          <a:p>
            <a:pPr marL="800100" lvl="2" indent="-342900" algn="just">
              <a:spcBef>
                <a:spcPts val="320"/>
              </a:spcBef>
              <a:buClr>
                <a:schemeClr val="dk1"/>
              </a:buClr>
              <a:buSzPts val="1600"/>
              <a:buFont typeface="+mj-lt"/>
              <a:buAutoNum type="alphaLcPeriod"/>
            </a:pPr>
            <a:r>
              <a:rPr lang="sv-SE" sz="1400" dirty="0">
                <a:latin typeface="Arial"/>
                <a:cs typeface="Arial"/>
                <a:sym typeface="Arial"/>
              </a:rPr>
              <a:t>Akta Perlindungan Data Peribadi 2010 [Akta 709]</a:t>
            </a:r>
          </a:p>
          <a:p>
            <a:pPr marL="800100" lvl="2" indent="-342900" algn="just">
              <a:spcBef>
                <a:spcPts val="320"/>
              </a:spcBef>
              <a:buClr>
                <a:schemeClr val="dk1"/>
              </a:buClr>
              <a:buSzPts val="1600"/>
              <a:buFont typeface="+mj-lt"/>
              <a:buAutoNum type="alphaLcPeriod"/>
            </a:pPr>
            <a:r>
              <a:rPr lang="fi-FI" sz="1400" dirty="0">
                <a:latin typeface="Arial"/>
                <a:cs typeface="Arial"/>
              </a:rPr>
              <a:t>Kanun Keseksaan 203A- kesalahan membocorkan maklumat</a:t>
            </a:r>
          </a:p>
          <a:p>
            <a:pPr marL="800100" lvl="2" indent="-342900" algn="just">
              <a:spcBef>
                <a:spcPts val="320"/>
              </a:spcBef>
              <a:buClr>
                <a:schemeClr val="dk1"/>
              </a:buClr>
              <a:buSzPts val="1600"/>
              <a:buFont typeface="+mj-lt"/>
              <a:buAutoNum type="alphaLcPeriod"/>
            </a:pPr>
            <a:endParaRPr lang="sv-SE" sz="1400" dirty="0">
              <a:latin typeface="Arial"/>
              <a:cs typeface="Arial"/>
            </a:endParaRPr>
          </a:p>
          <a:p>
            <a:pPr marL="800100" marR="0" lvl="1" indent="-342900" algn="just" rtl="0">
              <a:spcBef>
                <a:spcPts val="320"/>
              </a:spcBef>
              <a:spcAft>
                <a:spcPts val="0"/>
              </a:spcAft>
              <a:buClr>
                <a:schemeClr val="dk1"/>
              </a:buClr>
              <a:buSzPts val="1600"/>
              <a:buFont typeface="+mj-lt"/>
              <a:buAutoNum type="alphaLcPeriod"/>
            </a:pPr>
            <a:endParaRPr lang="en-US" sz="1400" dirty="0">
              <a:latin typeface="Arial"/>
              <a:cs typeface="Arial"/>
              <a:sym typeface="Arial"/>
            </a:endParaRPr>
          </a:p>
        </p:txBody>
      </p:sp>
    </p:spTree>
    <p:extLst>
      <p:ext uri="{BB962C8B-B14F-4D97-AF65-F5344CB8AC3E}">
        <p14:creationId xmlns:p14="http://schemas.microsoft.com/office/powerpoint/2010/main" val="4003317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02920"/>
          </a:xfrm>
          <a:solidFill>
            <a:schemeClr val="accent1">
              <a:lumMod val="40000"/>
              <a:lumOff val="60000"/>
            </a:schemeClr>
          </a:solidFill>
        </p:spPr>
        <p:txBody>
          <a:bodyPr>
            <a:normAutofit/>
          </a:bodyPr>
          <a:lstStyle/>
          <a:p>
            <a:r>
              <a:rPr lang="en-MY" sz="2800" dirty="0">
                <a:solidFill>
                  <a:srgbClr val="000000"/>
                </a:solidFill>
                <a:latin typeface="Arial"/>
                <a:cs typeface="Arial"/>
              </a:rPr>
              <a:t>RINGKASAN PROJEK</a:t>
            </a:r>
          </a:p>
        </p:txBody>
      </p:sp>
    </p:spTree>
    <p:extLst>
      <p:ext uri="{BB962C8B-B14F-4D97-AF65-F5344CB8AC3E}">
        <p14:creationId xmlns:p14="http://schemas.microsoft.com/office/powerpoint/2010/main" val="2297016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C731-7FC1-4B57-B286-82DA6B92909F}"/>
              </a:ext>
            </a:extLst>
          </p:cNvPr>
          <p:cNvSpPr>
            <a:spLocks noGrp="1"/>
          </p:cNvSpPr>
          <p:nvPr>
            <p:ph type="title"/>
          </p:nvPr>
        </p:nvSpPr>
        <p:spPr>
          <a:xfrm>
            <a:off x="0" y="1"/>
            <a:ext cx="12192000" cy="530352"/>
          </a:xfrm>
          <a:solidFill>
            <a:schemeClr val="accent1">
              <a:lumMod val="40000"/>
              <a:lumOff val="60000"/>
            </a:schemeClr>
          </a:solidFill>
        </p:spPr>
        <p:txBody>
          <a:bodyPr>
            <a:normAutofit/>
          </a:bodyPr>
          <a:lstStyle/>
          <a:p>
            <a:r>
              <a:rPr lang="en-MY" sz="2800" dirty="0">
                <a:solidFill>
                  <a:srgbClr val="000000"/>
                </a:solidFill>
                <a:latin typeface="Arial"/>
                <a:cs typeface="Arial"/>
              </a:rPr>
              <a:t>PERINCIAN SKOP/PERKAKASAN / PERISIAN/PERKHIDMATAN</a:t>
            </a:r>
          </a:p>
        </p:txBody>
      </p:sp>
      <p:sp>
        <p:nvSpPr>
          <p:cNvPr id="3" name="Content Placeholder 2">
            <a:extLst>
              <a:ext uri="{FF2B5EF4-FFF2-40B4-BE49-F238E27FC236}">
                <a16:creationId xmlns:a16="http://schemas.microsoft.com/office/drawing/2014/main" id="{279C8204-4B95-4899-A29D-844AF708016F}"/>
              </a:ext>
            </a:extLst>
          </p:cNvPr>
          <p:cNvSpPr>
            <a:spLocks noGrp="1"/>
          </p:cNvSpPr>
          <p:nvPr>
            <p:ph idx="1"/>
          </p:nvPr>
        </p:nvSpPr>
        <p:spPr>
          <a:xfrm>
            <a:off x="0" y="530353"/>
            <a:ext cx="10753725" cy="365759"/>
          </a:xfrm>
        </p:spPr>
        <p:txBody>
          <a:bodyPr>
            <a:normAutofit/>
          </a:bodyPr>
          <a:lstStyle/>
          <a:p>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Nyatakan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perincian</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skop</a:t>
            </a:r>
            <a:r>
              <a:rPr lang="en-MY" sz="1400" dirty="0">
                <a:solidFill>
                  <a:srgbClr val="FF0000"/>
                </a:solidFill>
                <a:latin typeface="Arial" panose="020B0604020202020204" pitchFamily="34" charset="0"/>
                <a:cs typeface="Arial" panose="020B0604020202020204" pitchFamily="34" charset="0"/>
              </a:rPr>
              <a:t>/</a:t>
            </a:r>
            <a:r>
              <a:rPr lang="en-MY" sz="1400" dirty="0" err="1">
                <a:solidFill>
                  <a:srgbClr val="FF0000"/>
                </a:solidFill>
                <a:latin typeface="Arial" panose="020B0604020202020204" pitchFamily="34" charset="0"/>
                <a:cs typeface="Arial" panose="020B0604020202020204" pitchFamily="34" charset="0"/>
              </a:rPr>
              <a:t>perkakasan</a:t>
            </a:r>
            <a:r>
              <a:rPr lang="en-MY" sz="1400" dirty="0">
                <a:solidFill>
                  <a:srgbClr val="FF0000"/>
                </a:solidFill>
                <a:latin typeface="Arial" panose="020B0604020202020204" pitchFamily="34" charset="0"/>
                <a:cs typeface="Arial" panose="020B0604020202020204" pitchFamily="34" charset="0"/>
              </a:rPr>
              <a:t>/</a:t>
            </a:r>
            <a:r>
              <a:rPr lang="en-MY" sz="1400" dirty="0" err="1">
                <a:solidFill>
                  <a:srgbClr val="FF0000"/>
                </a:solidFill>
                <a:latin typeface="Arial" panose="020B0604020202020204" pitchFamily="34" charset="0"/>
                <a:cs typeface="Arial" panose="020B0604020202020204" pitchFamily="34" charset="0"/>
              </a:rPr>
              <a:t>perisian</a:t>
            </a:r>
            <a:r>
              <a:rPr lang="en-MY" sz="1400" dirty="0">
                <a:solidFill>
                  <a:srgbClr val="FF0000"/>
                </a:solidFill>
                <a:latin typeface="Arial" panose="020B0604020202020204" pitchFamily="34" charset="0"/>
                <a:cs typeface="Arial" panose="020B0604020202020204" pitchFamily="34" charset="0"/>
              </a:rPr>
              <a:t>/</a:t>
            </a:r>
            <a:r>
              <a:rPr lang="en-MY" sz="1400" dirty="0" err="1">
                <a:solidFill>
                  <a:srgbClr val="FF0000"/>
                </a:solidFill>
                <a:latin typeface="Arial" panose="020B0604020202020204" pitchFamily="34" charset="0"/>
                <a:cs typeface="Arial" panose="020B0604020202020204" pitchFamily="34" charset="0"/>
              </a:rPr>
              <a:t>perkhidmatan</a:t>
            </a:r>
            <a:r>
              <a:rPr lang="en-MY" sz="1400" dirty="0">
                <a:solidFill>
                  <a:srgbClr val="FF0000"/>
                </a:solidFill>
                <a:latin typeface="Arial" panose="020B0604020202020204" pitchFamily="34" charset="0"/>
                <a:cs typeface="Arial" panose="020B0604020202020204" pitchFamily="34" charset="0"/>
              </a:rPr>
              <a:t> yang </a:t>
            </a:r>
            <a:r>
              <a:rPr lang="en-MY" sz="1400" dirty="0" err="1">
                <a:solidFill>
                  <a:srgbClr val="FF0000"/>
                </a:solidFill>
                <a:latin typeface="Arial" panose="020B0604020202020204" pitchFamily="34" charset="0"/>
                <a:cs typeface="Arial" panose="020B0604020202020204" pitchFamily="34" charset="0"/>
              </a:rPr>
              <a:t>terilbat</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untuk</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projek</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ini</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jika</a:t>
            </a:r>
            <a:r>
              <a:rPr lang="en-MY" sz="1400" dirty="0">
                <a:solidFill>
                  <a:srgbClr val="FF0000"/>
                </a:solidFill>
                <a:latin typeface="Arial" panose="020B0604020202020204" pitchFamily="34" charset="0"/>
                <a:cs typeface="Arial" panose="020B0604020202020204" pitchFamily="34" charset="0"/>
              </a:rPr>
              <a:t> </a:t>
            </a:r>
            <a:r>
              <a:rPr lang="en-MY" sz="1400" dirty="0" err="1">
                <a:solidFill>
                  <a:srgbClr val="FF0000"/>
                </a:solidFill>
                <a:latin typeface="Arial" panose="020B0604020202020204" pitchFamily="34" charset="0"/>
                <a:cs typeface="Arial" panose="020B0604020202020204" pitchFamily="34" charset="0"/>
              </a:rPr>
              <a:t>berkaitan</a:t>
            </a:r>
            <a:r>
              <a:rPr lang="en-MY" sz="1400" dirty="0">
                <a:solidFill>
                  <a:srgbClr val="FF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56068904"/>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12437</TotalTime>
  <Words>3780</Words>
  <Application>Microsoft Office PowerPoint</Application>
  <PresentationFormat>Widescreen</PresentationFormat>
  <Paragraphs>524</Paragraphs>
  <Slides>42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42</vt:i4>
      </vt:variant>
    </vt:vector>
  </HeadingPairs>
  <TitlesOfParts>
    <vt:vector size="49" baseType="lpstr">
      <vt:lpstr>Abadi</vt:lpstr>
      <vt:lpstr>Arial</vt:lpstr>
      <vt:lpstr>Berlin Sans FB</vt:lpstr>
      <vt:lpstr>Calibri</vt:lpstr>
      <vt:lpstr>Calibri Light</vt:lpstr>
      <vt:lpstr>Metropolitan</vt:lpstr>
      <vt:lpstr>Office Theme</vt:lpstr>
      <vt:lpstr>PERMOHONAN UNTUK PENILAIAN RISIKO KESELAMATAN BAGI PEMBANGUNAN/ PROJEK NAIK TARAF  PUSAT DATA / PUSAT PEMULIHAN BENCANA  / BILIK SERVER xxxxxxx</vt:lpstr>
      <vt:lpstr>ARAHAN BERKUATKUASA</vt:lpstr>
      <vt:lpstr>ARAHAN PENGISIAN TEMPLET PENILAIAN RISIKO</vt:lpstr>
      <vt:lpstr>JENIS PERMOHONAN</vt:lpstr>
      <vt:lpstr>PROFIL PROJEK (CONTOH)</vt:lpstr>
      <vt:lpstr>PROFIL PROJEK</vt:lpstr>
      <vt:lpstr>RINGKASAN PROJEK (CONTOH)</vt:lpstr>
      <vt:lpstr>RINGKASAN PROJEK</vt:lpstr>
      <vt:lpstr>PERINCIAN SKOP/PERKAKASAN / PERISIAN/PERKHIDMATAN</vt:lpstr>
      <vt:lpstr>KLAUSA PERUNDANGAN/AKTA/PERATURAN (CONTOH)</vt:lpstr>
      <vt:lpstr>KLAUSA PERUNDANGAN/AKTA/PERATURAN (CONTOH)</vt:lpstr>
      <vt:lpstr>KLAUSA PERUNDANGAN/AKTA/PERATURAN (JIKA BERKAITAN)</vt:lpstr>
      <vt:lpstr>PENERANGAN KLASIFIKASI DATA/DOKUMEN TERPERINGKAT  UNTUK RUJUKAN AGENSI </vt:lpstr>
      <vt:lpstr>PENERANGAN KLASIFIKASI DATA (DALAM/LUAR JADUAL)  UNTUK RUJUKAN AGENSI</vt:lpstr>
      <vt:lpstr>SENARAI SISTEM YANG DIKENDALIKAN (CONTOH)</vt:lpstr>
      <vt:lpstr>SENARAI SISTEM YANG DIKENDALIKAN</vt:lpstr>
      <vt:lpstr>PEMBUKTIAN DAFTAR DALAM BUKU 492/492A</vt:lpstr>
      <vt:lpstr>PEGAWAI PENGELAS AGENSI</vt:lpstr>
      <vt:lpstr>TADBIR URUS PROJEK (CONTOH)</vt:lpstr>
      <vt:lpstr>TADBIR URUS PROJEK</vt:lpstr>
      <vt:lpstr>PowerPoint Presentation</vt:lpstr>
      <vt:lpstr>PowerPoint Presentation</vt:lpstr>
      <vt:lpstr>ARKITEKTUR RANGKAIAN, PUSAT DATA &amp; DRC (CONTOH)</vt:lpstr>
      <vt:lpstr>ARKITEKTUR RANGKAIAN, PUSAT DATA &amp; DRC</vt:lpstr>
      <vt:lpstr>PENILAIAN (DUE DILIGENCE) KEPERLUAN MENGGUNAKAN PENGKOMPUTERAN AWAN (CONTOH)</vt:lpstr>
      <vt:lpstr>PENILAIAN (DUE DILIGENCE) KEPERLUAN MENGGUNAKAN PENGKOMPUTERAN AWAN</vt:lpstr>
      <vt:lpstr>MODEL PERKHIDMATAN PENGKOMPUTERAN AWAN (Jika Ada Dilaksanakan/Berkaitan Sahaja)</vt:lpstr>
      <vt:lpstr>MODEL PELAKSANAAN PENGKOMPUTERAN AWAN (Jika Ada Dilaksanakan/Berkaitan Sahaja)</vt:lpstr>
      <vt:lpstr>ARKITEKTUR CLOUD COMPUTING (Jika Ada Dilaksanakan/Berkaitan Sahaja)</vt:lpstr>
      <vt:lpstr>PowerPoint Presentation</vt:lpstr>
      <vt:lpstr>CIRI-CIRI KESELAMATAN</vt:lpstr>
      <vt:lpstr>ARKITEKTUR/CIRI-CIRI KESELAMATAN RANGKAIAN (CONTOH)</vt:lpstr>
      <vt:lpstr>ARKITEKTUR/CIRI-CIRI KESELAMATAN RANGKAIAN</vt:lpstr>
      <vt:lpstr>ARKITEKTUR/CIRI-CIRI KESELAMATAN PERSONEL</vt:lpstr>
      <vt:lpstr>ARKITEKTUR/CIRI-CIRI KESELAMATAN KONTRAK (CONTOH)</vt:lpstr>
      <vt:lpstr>ARKITEKTUR/CIRI-CIRI KESELAMATAN FIZIKAL/PERSEKITARAN (DC, DRC)</vt:lpstr>
      <vt:lpstr>ARKITEKTUR/CIRI-CIRI KESELAMATAN FIZIKAL/PERSEKITARAN (DC, DRC) – Cont…</vt:lpstr>
      <vt:lpstr>ARKITEKTUR/CIRI-CIRI KESELAMATAN FIZIKAL/PERSEKITARAN (DC, DRC) – Cont…</vt:lpstr>
      <vt:lpstr>ARKITEKTUR/CIRI-CIRI KESELAMATAN FIZIKAL/PERSEKITARAN (DC, DRC)</vt:lpstr>
      <vt:lpstr>SYOR</vt:lpstr>
      <vt:lpstr>MAKLUMAT PEGAWAI UNTUK DIHUBUNGI</vt:lpstr>
      <vt:lpstr>SILA MAJUKAN PERMOHONAN KEPADA: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[TAJUK PERMOHONAN]</dc:title>
  <dc:creator>USER</dc:creator>
  <cp:lastModifiedBy>Azmie Tajol</cp:lastModifiedBy>
  <cp:revision>248</cp:revision>
  <cp:lastPrinted>2022-11-07T01:19:45Z</cp:lastPrinted>
  <dcterms:created xsi:type="dcterms:W3CDTF">2022-02-16T01:28:00Z</dcterms:created>
  <dcterms:modified xsi:type="dcterms:W3CDTF">2025-02-17T07:54:20Z</dcterms:modified>
</cp:coreProperties>
</file>