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notesMasterIdLst>
    <p:notesMasterId r:id="rId51"/>
  </p:notesMasterIdLst>
  <p:handoutMasterIdLst>
    <p:handoutMasterId r:id="rId52"/>
  </p:handoutMasterIdLst>
  <p:sldIdLst>
    <p:sldId id="256" r:id="rId2"/>
    <p:sldId id="323" r:id="rId3"/>
    <p:sldId id="322" r:id="rId4"/>
    <p:sldId id="299" r:id="rId5"/>
    <p:sldId id="317" r:id="rId6"/>
    <p:sldId id="296" r:id="rId7"/>
    <p:sldId id="264" r:id="rId8"/>
    <p:sldId id="313" r:id="rId9"/>
    <p:sldId id="320" r:id="rId10"/>
    <p:sldId id="321" r:id="rId11"/>
    <p:sldId id="300" r:id="rId12"/>
    <p:sldId id="324" r:id="rId13"/>
    <p:sldId id="275" r:id="rId14"/>
    <p:sldId id="302" r:id="rId15"/>
    <p:sldId id="265" r:id="rId16"/>
    <p:sldId id="301" r:id="rId17"/>
    <p:sldId id="266" r:id="rId18"/>
    <p:sldId id="330" r:id="rId19"/>
    <p:sldId id="271" r:id="rId20"/>
    <p:sldId id="294" r:id="rId21"/>
    <p:sldId id="295" r:id="rId22"/>
    <p:sldId id="298" r:id="rId23"/>
    <p:sldId id="289" r:id="rId24"/>
    <p:sldId id="293" r:id="rId25"/>
    <p:sldId id="267" r:id="rId26"/>
    <p:sldId id="303" r:id="rId27"/>
    <p:sldId id="272" r:id="rId28"/>
    <p:sldId id="319" r:id="rId29"/>
    <p:sldId id="318" r:id="rId30"/>
    <p:sldId id="287" r:id="rId31"/>
    <p:sldId id="297" r:id="rId32"/>
    <p:sldId id="315" r:id="rId33"/>
    <p:sldId id="276" r:id="rId34"/>
    <p:sldId id="304" r:id="rId35"/>
    <p:sldId id="268" r:id="rId36"/>
    <p:sldId id="274" r:id="rId37"/>
    <p:sldId id="277" r:id="rId38"/>
    <p:sldId id="331" r:id="rId39"/>
    <p:sldId id="325" r:id="rId40"/>
    <p:sldId id="329" r:id="rId41"/>
    <p:sldId id="279" r:id="rId42"/>
    <p:sldId id="284" r:id="rId43"/>
    <p:sldId id="326" r:id="rId44"/>
    <p:sldId id="327" r:id="rId45"/>
    <p:sldId id="282" r:id="rId46"/>
    <p:sldId id="328" r:id="rId47"/>
    <p:sldId id="283" r:id="rId48"/>
    <p:sldId id="270" r:id="rId49"/>
    <p:sldId id="286" r:id="rId50"/>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C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212" autoAdjust="0"/>
    <p:restoredTop sz="94660"/>
  </p:normalViewPr>
  <p:slideViewPr>
    <p:cSldViewPr snapToGrid="0">
      <p:cViewPr varScale="1">
        <p:scale>
          <a:sx n="109" d="100"/>
          <a:sy n="109" d="100"/>
        </p:scale>
        <p:origin x="234" y="10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77" d="100"/>
          <a:sy n="77" d="100"/>
        </p:scale>
        <p:origin x="4014"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A5DB388-B3CF-4EB2-B742-D37C66F4B266}"/>
              </a:ext>
            </a:extLst>
          </p:cNvPr>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lang="en-MY"/>
          </a:p>
        </p:txBody>
      </p:sp>
      <p:sp>
        <p:nvSpPr>
          <p:cNvPr id="3" name="Date Placeholder 2">
            <a:extLst>
              <a:ext uri="{FF2B5EF4-FFF2-40B4-BE49-F238E27FC236}">
                <a16:creationId xmlns:a16="http://schemas.microsoft.com/office/drawing/2014/main" id="{775E2A05-044F-49FB-87F1-BF5092656FE9}"/>
              </a:ext>
            </a:extLst>
          </p:cNvPr>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fld id="{B627E359-BB9D-4961-9E09-5F59D03A1C2D}" type="datetimeFigureOut">
              <a:rPr lang="en-MY" smtClean="0"/>
              <a:t>22/8/2025</a:t>
            </a:fld>
            <a:endParaRPr lang="en-MY"/>
          </a:p>
        </p:txBody>
      </p:sp>
      <p:sp>
        <p:nvSpPr>
          <p:cNvPr id="4" name="Footer Placeholder 3">
            <a:extLst>
              <a:ext uri="{FF2B5EF4-FFF2-40B4-BE49-F238E27FC236}">
                <a16:creationId xmlns:a16="http://schemas.microsoft.com/office/drawing/2014/main" id="{B5850ACC-183C-4B15-963D-2F24486E0AF3}"/>
              </a:ext>
            </a:extLst>
          </p:cNvPr>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a:defRPr sz="1200"/>
            </a:lvl1pPr>
          </a:lstStyle>
          <a:p>
            <a:endParaRPr lang="en-MY"/>
          </a:p>
        </p:txBody>
      </p:sp>
      <p:sp>
        <p:nvSpPr>
          <p:cNvPr id="5" name="Slide Number Placeholder 4">
            <a:extLst>
              <a:ext uri="{FF2B5EF4-FFF2-40B4-BE49-F238E27FC236}">
                <a16:creationId xmlns:a16="http://schemas.microsoft.com/office/drawing/2014/main" id="{5701711F-8655-4413-9AE7-B8B3B9735238}"/>
              </a:ext>
            </a:extLst>
          </p:cNvPr>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fld id="{9C7D2284-9CFA-4477-BABD-B472AE58FF58}" type="slidenum">
              <a:rPr lang="en-MY" smtClean="0"/>
              <a:t>‹#›</a:t>
            </a:fld>
            <a:endParaRPr lang="en-MY"/>
          </a:p>
        </p:txBody>
      </p:sp>
    </p:spTree>
    <p:extLst>
      <p:ext uri="{BB962C8B-B14F-4D97-AF65-F5344CB8AC3E}">
        <p14:creationId xmlns:p14="http://schemas.microsoft.com/office/powerpoint/2010/main" val="148005748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69BC3E1E-68AF-4223-98C7-11436E12E5F6}" type="datetimeFigureOut">
              <a:rPr lang="en-MY" smtClean="0"/>
              <a:t>22/8/2025</a:t>
            </a:fld>
            <a:endParaRPr lang="en-MY"/>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6" name="Footer Placeholder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098C8AF6-7B80-4968-B744-D279A4C5A46B}" type="slidenum">
              <a:rPr lang="en-MY" smtClean="0"/>
              <a:t>‹#›</a:t>
            </a:fld>
            <a:endParaRPr lang="en-MY"/>
          </a:p>
        </p:txBody>
      </p:sp>
    </p:spTree>
    <p:extLst>
      <p:ext uri="{BB962C8B-B14F-4D97-AF65-F5344CB8AC3E}">
        <p14:creationId xmlns:p14="http://schemas.microsoft.com/office/powerpoint/2010/main" val="3999761753"/>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hyperlink" Target="https://www.cgso.gov.my/wp-content/uploads/2021/11/SPA-Bil.2-2021-Garis-Panduan-Pengurusan-Keselamatan-Maklumat-Melalui-Pengkomputeran-Awan-Cloud-Computing-Dalam-Perkhidmatan-Awam.pdf" TargetMode="External"/><Relationship Id="rId1" Type="http://schemas.openxmlformats.org/officeDocument/2006/relationships/slideMaster" Target="../slideMasters/slideMaster1.xml"/><Relationship Id="rId4" Type="http://schemas.openxmlformats.org/officeDocument/2006/relationships/image" Target="../media/image10.tmp"/></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image" Target="../media/image11.tmp"/><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14.tmp"/><Relationship Id="rId4" Type="http://schemas.openxmlformats.org/officeDocument/2006/relationships/image" Target="../media/image13.tmp"/></Relationships>
</file>

<file path=ppt/slideLayouts/_rels/slideLayout19.xml.rels><?xml version="1.0" encoding="UTF-8" standalone="yes"?>
<Relationships xmlns="http://schemas.openxmlformats.org/package/2006/relationships"><Relationship Id="rId3" Type="http://schemas.openxmlformats.org/officeDocument/2006/relationships/hyperlink" Target="mailto:m_saiful@cgso.gov.my" TargetMode="External"/><Relationship Id="rId2" Type="http://schemas.openxmlformats.org/officeDocument/2006/relationships/hyperlink" Target="mailto:kictrr@cgso.gov.my"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image" Target="../media/image4.tmp"/><Relationship Id="rId1" Type="http://schemas.openxmlformats.org/officeDocument/2006/relationships/slideMaster" Target="../slideMasters/slideMaster1.xml"/><Relationship Id="rId4" Type="http://schemas.openxmlformats.org/officeDocument/2006/relationships/image" Target="../media/image6.tmp"/></Relationships>
</file>

<file path=ppt/slideLayouts/_rels/slideLayout20.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5.tmp"/><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tmp"/><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19.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0.tmp"/><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7.png"/><Relationship Id="rId2"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25.jp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jpg"/><Relationship Id="rId9" Type="http://schemas.openxmlformats.org/officeDocument/2006/relationships/image" Target="../media/image2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A. Title Slide ICT">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a:lvl1pPr>
          </a:lstStyle>
          <a:p>
            <a:r>
              <a:rPr lang="en-US" dirty="0"/>
              <a:t>Slide Khidmat Nasihat ICT</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MY" dirty="0"/>
          </a:p>
        </p:txBody>
      </p:sp>
      <p:sp>
        <p:nvSpPr>
          <p:cNvPr id="5" name="Footer Placeholder 4"/>
          <p:cNvSpPr>
            <a:spLocks noGrp="1"/>
          </p:cNvSpPr>
          <p:nvPr>
            <p:ph type="ftr" sz="quarter" idx="11"/>
          </p:nvPr>
        </p:nvSpPr>
        <p:spPr/>
        <p:txBody>
          <a:bodyPr/>
          <a:lstStyle/>
          <a:p>
            <a:endParaRPr lang="en-MY" dirty="0"/>
          </a:p>
        </p:txBody>
      </p:sp>
      <p:sp>
        <p:nvSpPr>
          <p:cNvPr id="6" name="Slide Number Placeholder 5"/>
          <p:cNvSpPr>
            <a:spLocks noGrp="1"/>
          </p:cNvSpPr>
          <p:nvPr>
            <p:ph type="sldNum" sz="quarter" idx="12"/>
          </p:nvPr>
        </p:nvSpPr>
        <p:spPr/>
        <p:txBody>
          <a:bodyPr/>
          <a:lstStyle/>
          <a:p>
            <a:fld id="{183211F2-0264-4D38-BB9F-5FCAFC15231A}" type="slidenum">
              <a:rPr lang="en-MY" smtClean="0"/>
              <a:t>‹#›</a:t>
            </a:fld>
            <a:endParaRPr lang="en-MY" dirty="0"/>
          </a:p>
        </p:txBody>
      </p:sp>
      <p:pic>
        <p:nvPicPr>
          <p:cNvPr id="9" name="Graphic 8">
            <a:extLst>
              <a:ext uri="{FF2B5EF4-FFF2-40B4-BE49-F238E27FC236}">
                <a16:creationId xmlns:a16="http://schemas.microsoft.com/office/drawing/2014/main" id="{D29D75F1-829A-49C6-BCD7-05D265FDDCEA}"/>
              </a:ext>
              <a:ext uri="{C183D7F6-B498-43B3-948B-1728B52AA6E4}">
                <adec:decorative xmlns:adec="http://schemas.microsoft.com/office/drawing/2017/decorative" val="1"/>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9358" t="23650" b="-1"/>
          <a:stretch/>
        </p:blipFill>
        <p:spPr>
          <a:xfrm>
            <a:off x="1" y="0"/>
            <a:ext cx="10953750" cy="4221457"/>
          </a:xfrm>
          <a:prstGeom prst="rect">
            <a:avLst/>
          </a:prstGeom>
        </p:spPr>
      </p:pic>
      <p:sp>
        <p:nvSpPr>
          <p:cNvPr id="13" name="Rectangle 12">
            <a:extLst>
              <a:ext uri="{FF2B5EF4-FFF2-40B4-BE49-F238E27FC236}">
                <a16:creationId xmlns:a16="http://schemas.microsoft.com/office/drawing/2014/main" id="{1AABECC2-32B2-4F68-AD46-F2AB6A4893A8}"/>
              </a:ext>
            </a:extLst>
          </p:cNvPr>
          <p:cNvSpPr/>
          <p:nvPr userDrawn="1"/>
        </p:nvSpPr>
        <p:spPr>
          <a:xfrm>
            <a:off x="3838575" y="238125"/>
            <a:ext cx="4514850" cy="6381750"/>
          </a:xfrm>
          <a:prstGeom prst="rect">
            <a:avLst/>
          </a:prstGeom>
        </p:spPr>
        <p:txBody>
          <a:bodyPr/>
          <a:lstStyle/>
          <a:p>
            <a:pPr lvl="0">
              <a:buChar char="•"/>
            </a:pPr>
            <a:endParaRPr lang="en-MY"/>
          </a:p>
        </p:txBody>
      </p:sp>
      <p:pic>
        <p:nvPicPr>
          <p:cNvPr id="8" name="Picture 7">
            <a:extLst>
              <a:ext uri="{FF2B5EF4-FFF2-40B4-BE49-F238E27FC236}">
                <a16:creationId xmlns:a16="http://schemas.microsoft.com/office/drawing/2014/main" id="{A40D0DCD-0B89-4F96-BAB9-3493E95B3888}"/>
              </a:ext>
            </a:extLst>
          </p:cNvPr>
          <p:cNvPicPr>
            <a:picLocks noChangeAspect="1"/>
          </p:cNvPicPr>
          <p:nvPr userDrawn="1"/>
        </p:nvPicPr>
        <p:blipFill>
          <a:blip r:embed="rId4">
            <a:alphaModFix amt="5000"/>
            <a:extLst>
              <a:ext uri="{28A0092B-C50C-407E-A947-70E740481C1C}">
                <a14:useLocalDpi xmlns:a14="http://schemas.microsoft.com/office/drawing/2010/main" val="0"/>
              </a:ext>
            </a:extLst>
          </a:blip>
          <a:stretch>
            <a:fillRect/>
          </a:stretch>
        </p:blipFill>
        <p:spPr>
          <a:xfrm>
            <a:off x="7136236" y="1894615"/>
            <a:ext cx="5131963" cy="4887780"/>
          </a:xfrm>
          <a:prstGeom prst="rect">
            <a:avLst/>
          </a:prstGeom>
          <a:effectLst>
            <a:reflection blurRad="6350" stA="50000" endA="300" endPos="38500" dist="50800" dir="5400000" sy="-100000" algn="bl" rotWithShape="0"/>
          </a:effectLst>
        </p:spPr>
      </p:pic>
    </p:spTree>
    <p:extLst>
      <p:ext uri="{BB962C8B-B14F-4D97-AF65-F5344CB8AC3E}">
        <p14:creationId xmlns:p14="http://schemas.microsoft.com/office/powerpoint/2010/main" val="121154234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7642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ZL. 26. Arkitektur Keselamatan DB">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ACB8FF5-5A95-4150-9EBE-630115223A5B}"/>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gn="just"/>
            <a:r>
              <a:rPr lang="nn-NO" sz="2800" b="1" spc="-120" dirty="0">
                <a:solidFill>
                  <a:srgbClr val="000000"/>
                </a:solidFill>
                <a:latin typeface="Arial"/>
                <a:cs typeface="Arial"/>
              </a:rPr>
              <a:t>26. ARKITEKTUR / CIRI-CIRI KESELAMATAN DATABASE</a:t>
            </a:r>
            <a:endParaRPr lang="sv-SE" sz="2800" b="1" spc="-120" dirty="0">
              <a:solidFill>
                <a:srgbClr val="000000"/>
              </a:solidFill>
              <a:latin typeface="Arial"/>
              <a:cs typeface="Arial"/>
            </a:endParaRPr>
          </a:p>
        </p:txBody>
      </p:sp>
    </p:spTree>
    <p:extLst>
      <p:ext uri="{BB962C8B-B14F-4D97-AF65-F5344CB8AC3E}">
        <p14:creationId xmlns:p14="http://schemas.microsoft.com/office/powerpoint/2010/main" val="36025054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ZK. Contoh Keselamatan DB">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1C1F30B-D499-4273-9F1B-B5ECFB203E97}"/>
              </a:ext>
            </a:extLst>
          </p:cNvPr>
          <p:cNvPicPr>
            <a:picLocks noChangeAspect="1"/>
          </p:cNvPicPr>
          <p:nvPr userDrawn="1"/>
        </p:nvPicPr>
        <p:blipFill>
          <a:blip r:embed="rId2">
            <a:alphaModFix amt="48000"/>
          </a:blip>
          <a:stretch>
            <a:fillRect/>
          </a:stretch>
        </p:blipFill>
        <p:spPr>
          <a:xfrm>
            <a:off x="1394361" y="0"/>
            <a:ext cx="9403277" cy="6858000"/>
          </a:xfrm>
          <a:prstGeom prst="rect">
            <a:avLst/>
          </a:prstGeom>
        </p:spPr>
      </p:pic>
      <p:sp>
        <p:nvSpPr>
          <p:cNvPr id="11" name="Title 1">
            <a:extLst>
              <a:ext uri="{FF2B5EF4-FFF2-40B4-BE49-F238E27FC236}">
                <a16:creationId xmlns:a16="http://schemas.microsoft.com/office/drawing/2014/main" id="{9E771836-275E-49D7-8CB9-386286B15A36}"/>
              </a:ext>
            </a:extLst>
          </p:cNvPr>
          <p:cNvSpPr txBox="1">
            <a:spLocks/>
          </p:cNvSpPr>
          <p:nvPr userDrawn="1"/>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nn-NO" sz="2800" b="1" spc="-120" dirty="0">
                <a:solidFill>
                  <a:srgbClr val="000000"/>
                </a:solidFill>
                <a:latin typeface="Arial"/>
                <a:cs typeface="Arial"/>
              </a:rPr>
              <a:t>ARKITEKTUR / CIRI-CIRI KESELAMATAN DATABASE</a:t>
            </a:r>
            <a:endParaRPr lang="sv-SE" sz="2800" b="1" spc="-120" dirty="0">
              <a:solidFill>
                <a:srgbClr val="000000"/>
              </a:solidFill>
              <a:latin typeface="Arial"/>
              <a:cs typeface="Arial"/>
            </a:endParaRPr>
          </a:p>
        </p:txBody>
      </p:sp>
      <p:graphicFrame>
        <p:nvGraphicFramePr>
          <p:cNvPr id="12" name="Table 11">
            <a:extLst>
              <a:ext uri="{FF2B5EF4-FFF2-40B4-BE49-F238E27FC236}">
                <a16:creationId xmlns:a16="http://schemas.microsoft.com/office/drawing/2014/main" id="{EAE136EE-A149-429B-9B7C-86A6FC73C8EA}"/>
              </a:ext>
            </a:extLst>
          </p:cNvPr>
          <p:cNvGraphicFramePr>
            <a:graphicFrameLocks noGrp="1"/>
          </p:cNvGraphicFramePr>
          <p:nvPr userDrawn="1">
            <p:extLst>
              <p:ext uri="{D42A27DB-BD31-4B8C-83A1-F6EECF244321}">
                <p14:modId xmlns:p14="http://schemas.microsoft.com/office/powerpoint/2010/main" val="511177785"/>
              </p:ext>
            </p:extLst>
          </p:nvPr>
        </p:nvGraphicFramePr>
        <p:xfrm>
          <a:off x="426719" y="760434"/>
          <a:ext cx="11338559" cy="4215095"/>
        </p:xfrm>
        <a:graphic>
          <a:graphicData uri="http://schemas.openxmlformats.org/drawingml/2006/table">
            <a:tbl>
              <a:tblPr firstRow="1" firstCol="1" bandRow="1"/>
              <a:tblGrid>
                <a:gridCol w="653319">
                  <a:extLst>
                    <a:ext uri="{9D8B030D-6E8A-4147-A177-3AD203B41FA5}">
                      <a16:colId xmlns:a16="http://schemas.microsoft.com/office/drawing/2014/main" val="3982999690"/>
                    </a:ext>
                  </a:extLst>
                </a:gridCol>
                <a:gridCol w="6171327">
                  <a:extLst>
                    <a:ext uri="{9D8B030D-6E8A-4147-A177-3AD203B41FA5}">
                      <a16:colId xmlns:a16="http://schemas.microsoft.com/office/drawing/2014/main" val="2131016661"/>
                    </a:ext>
                  </a:extLst>
                </a:gridCol>
                <a:gridCol w="4513913">
                  <a:extLst>
                    <a:ext uri="{9D8B030D-6E8A-4147-A177-3AD203B41FA5}">
                      <a16:colId xmlns:a16="http://schemas.microsoft.com/office/drawing/2014/main" val="1960961797"/>
                    </a:ext>
                  </a:extLst>
                </a:gridCol>
              </a:tblGrid>
              <a:tr h="6122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lnSpc>
                          <a:spcPct val="107000"/>
                        </a:lnSpc>
                        <a:spcAft>
                          <a:spcPts val="800"/>
                        </a:spcAft>
                      </a:pPr>
                      <a:r>
                        <a:rPr lang="en-MY" sz="16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BIL</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34817">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lnSpc>
                          <a:spcPct val="107000"/>
                        </a:lnSpc>
                        <a:spcAft>
                          <a:spcPts val="800"/>
                        </a:spcAft>
                      </a:pPr>
                      <a:r>
                        <a:rPr lang="en-MY" sz="16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KRITERIA</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34817">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lnSpc>
                          <a:spcPct val="100000"/>
                        </a:lnSpc>
                        <a:spcAft>
                          <a:spcPts val="0"/>
                        </a:spcAft>
                      </a:pPr>
                      <a:r>
                        <a:rPr lang="en-MY" sz="16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NYATAKAN TEKNOLOGI/KAEDAH</a:t>
                      </a:r>
                      <a:endParaRPr lang="en-MY" sz="1600" dirty="0">
                        <a:effectLst/>
                        <a:latin typeface="Arial" panose="020B0604020202020204" pitchFamily="34" charset="0"/>
                        <a:ea typeface="Calibri" panose="020F0502020204030204" pitchFamily="34" charset="0"/>
                        <a:cs typeface="Arial" panose="020B0604020202020204" pitchFamily="34" charset="0"/>
                      </a:endParaRPr>
                    </a:p>
                    <a:p>
                      <a:pPr algn="ctr">
                        <a:lnSpc>
                          <a:spcPct val="100000"/>
                        </a:lnSpc>
                        <a:spcAft>
                          <a:spcPts val="0"/>
                        </a:spcAft>
                      </a:pPr>
                      <a:r>
                        <a:rPr lang="en-MY" sz="16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(CADANGAN TEKNOLOGI YANG AKAN DILAKSANAKAN)</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34817">
                        <a:lumMod val="60000"/>
                        <a:lumOff val="40000"/>
                      </a:srgbClr>
                    </a:solidFill>
                  </a:tcPr>
                </a:tc>
                <a:extLst>
                  <a:ext uri="{0D108BD9-81ED-4DB2-BD59-A6C34878D82A}">
                    <a16:rowId xmlns:a16="http://schemas.microsoft.com/office/drawing/2014/main" val="92820445"/>
                  </a:ext>
                </a:extLst>
              </a:tr>
              <a:tr h="26239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latin typeface="Arial" panose="020B0604020202020204" pitchFamily="34" charset="0"/>
                          <a:ea typeface="Calibri" panose="020F0502020204030204" pitchFamily="34" charset="0"/>
                          <a:cs typeface="Arial" panose="020B0604020202020204" pitchFamily="34" charset="0"/>
                        </a:rPr>
                        <a:t>1.</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kumimoji="0" lang="en-MY"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Akses kepada </a:t>
                      </a:r>
                      <a:r>
                        <a:rPr kumimoji="0" lang="en-MY" sz="1600" b="0" i="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database</a:t>
                      </a:r>
                      <a:r>
                        <a:rPr kumimoji="0" lang="en-MY"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berdasarkan peranan pengguna</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53869373"/>
                  </a:ext>
                </a:extLst>
              </a:tr>
              <a:tr h="3021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latin typeface="Arial" panose="020B0604020202020204" pitchFamily="34" charset="0"/>
                          <a:ea typeface="Calibri" panose="020F0502020204030204" pitchFamily="34" charset="0"/>
                          <a:cs typeface="Arial" panose="020B0604020202020204" pitchFamily="34" charset="0"/>
                        </a:rPr>
                        <a:t>2.</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MY"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Enkripsi data sensitif di dalam </a:t>
                      </a:r>
                      <a:r>
                        <a:rPr kumimoji="0" lang="en-MY" sz="1600" b="0" i="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database –plain text to cyphertext</a:t>
                      </a:r>
                      <a:endParaRPr kumimoji="0" lang="en-MY"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61894965"/>
                  </a:ext>
                </a:extLst>
              </a:tr>
              <a:tr h="285741">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latin typeface="Arial" panose="020B0604020202020204" pitchFamily="34" charset="0"/>
                          <a:ea typeface="Calibri" panose="020F0502020204030204" pitchFamily="34" charset="0"/>
                          <a:cs typeface="Arial" panose="020B0604020202020204" pitchFamily="34" charset="0"/>
                        </a:rPr>
                        <a:t>3.</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kumimoji="0" lang="en-MY" sz="1600" b="0" i="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Backup &amp; recovery</a:t>
                      </a:r>
                      <a:r>
                        <a:rPr kumimoji="0" lang="en-MY"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20928069"/>
                  </a:ext>
                </a:extLst>
              </a:tr>
              <a:tr h="39831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latin typeface="Arial" panose="020B0604020202020204" pitchFamily="34" charset="0"/>
                          <a:ea typeface="Calibri" panose="020F0502020204030204" pitchFamily="34" charset="0"/>
                          <a:cs typeface="Arial" panose="020B0604020202020204" pitchFamily="34" charset="0"/>
                        </a:rPr>
                        <a:t>4.</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kumimoji="0" lang="en-MY"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Pemantauan dan melaksanakan aktiviti audit keselamatan di dalam </a:t>
                      </a:r>
                      <a:r>
                        <a:rPr kumimoji="0" lang="en-MY" sz="1600" b="0" i="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database</a:t>
                      </a:r>
                      <a:r>
                        <a:rPr kumimoji="0" lang="en-MY"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dipantau secara berterusan</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33179317"/>
                  </a:ext>
                </a:extLst>
              </a:tr>
              <a:tr h="30868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latin typeface="Arial" panose="020B0604020202020204" pitchFamily="34" charset="0"/>
                          <a:ea typeface="Calibri" panose="020F0502020204030204" pitchFamily="34" charset="0"/>
                          <a:cs typeface="Arial" panose="020B0604020202020204" pitchFamily="34" charset="0"/>
                        </a:rPr>
                        <a:t>5.</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kumimoji="0" lang="en-MY" sz="16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Update Security Patch</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7274497"/>
                  </a:ext>
                </a:extLst>
              </a:tr>
              <a:tr h="23347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latin typeface="Arial" panose="020B0604020202020204" pitchFamily="34" charset="0"/>
                          <a:ea typeface="Calibri" panose="020F0502020204030204" pitchFamily="34" charset="0"/>
                          <a:cs typeface="Arial" panose="020B0604020202020204" pitchFamily="34" charset="0"/>
                        </a:rPr>
                        <a:t>6.</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Kebenaran capaian database di luar pejabat</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2390425"/>
                  </a:ext>
                </a:extLst>
              </a:tr>
              <a:tr h="23347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latin typeface="Arial" panose="020B0604020202020204" pitchFamily="34" charset="0"/>
                          <a:ea typeface="Calibri" panose="020F0502020204030204" pitchFamily="34" charset="0"/>
                          <a:cs typeface="Arial" panose="020B0604020202020204" pitchFamily="34" charset="0"/>
                        </a:rPr>
                        <a:t>7.</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prstClr val="black"/>
                          </a:solidFill>
                          <a:latin typeface="Arial" panose="020B0604020202020204" pitchFamily="34" charset="0"/>
                          <a:cs typeface="Arial" panose="020B0604020202020204" pitchFamily="34" charset="0"/>
                        </a:rPr>
                        <a:t>Penyimpanan data (data-at-rest)</a:t>
                      </a:r>
                    </a:p>
                    <a:p>
                      <a:pPr marL="50800" marR="0" lvl="0" indent="0" algn="l" defTabSz="914400" rtl="0" eaLnBrk="1" fontAlgn="auto" latinLnBrk="0" hangingPunct="1">
                        <a:lnSpc>
                          <a:spcPct val="100000"/>
                        </a:lnSpc>
                        <a:spcBef>
                          <a:spcPts val="0"/>
                        </a:spcBef>
                        <a:spcAft>
                          <a:spcPts val="0"/>
                        </a:spcAft>
                        <a:buClrTx/>
                        <a:buSzPts val="2800"/>
                        <a:buFont typeface="Arial" panose="020B0604020202020204" pitchFamily="34" charset="0"/>
                        <a:buNone/>
                        <a:tabLst/>
                        <a:defRPr/>
                      </a:pPr>
                      <a:r>
                        <a:rPr lang="en-MY" sz="1600" kern="1200" dirty="0">
                          <a:solidFill>
                            <a:prstClr val="black"/>
                          </a:solidFill>
                          <a:latin typeface="Arial" panose="020B0604020202020204" pitchFamily="34" charset="0"/>
                          <a:ea typeface="+mn-ea"/>
                          <a:cs typeface="Arial" panose="020B0604020202020204" pitchFamily="34" charset="0"/>
                        </a:rPr>
                        <a:t>- Data Anonymization (data masking, data resemblance,data salting)</a:t>
                      </a:r>
                    </a:p>
                    <a:p>
                      <a:pPr marL="50800" marR="0" lvl="0" indent="0" algn="l" defTabSz="914400" rtl="0" eaLnBrk="1" fontAlgn="auto" latinLnBrk="0" hangingPunct="1">
                        <a:lnSpc>
                          <a:spcPct val="100000"/>
                        </a:lnSpc>
                        <a:spcBef>
                          <a:spcPts val="0"/>
                        </a:spcBef>
                        <a:spcAft>
                          <a:spcPts val="0"/>
                        </a:spcAft>
                        <a:buClrTx/>
                        <a:buSzPts val="2800"/>
                        <a:buFont typeface="Arial" panose="020B0604020202020204" pitchFamily="34" charset="0"/>
                        <a:buNone/>
                        <a:tabLst/>
                        <a:defRPr/>
                      </a:pPr>
                      <a:r>
                        <a:rPr lang="en-MY" sz="1600" kern="1200" dirty="0">
                          <a:solidFill>
                            <a:prstClr val="black"/>
                          </a:solidFill>
                          <a:latin typeface="Arial" panose="020B0604020202020204" pitchFamily="34" charset="0"/>
                          <a:ea typeface="+mn-ea"/>
                          <a:cs typeface="Arial" panose="020B0604020202020204" pitchFamily="34" charset="0"/>
                        </a:rPr>
                        <a:t>- Data Segregation</a:t>
                      </a:r>
                    </a:p>
                    <a:p>
                      <a:pPr marL="50800" marR="0" lvl="0" indent="0" algn="l" defTabSz="914400" rtl="0" eaLnBrk="1" fontAlgn="auto" latinLnBrk="0" hangingPunct="1">
                        <a:lnSpc>
                          <a:spcPct val="100000"/>
                        </a:lnSpc>
                        <a:spcBef>
                          <a:spcPts val="0"/>
                        </a:spcBef>
                        <a:spcAft>
                          <a:spcPts val="0"/>
                        </a:spcAft>
                        <a:buClrTx/>
                        <a:buSzPts val="2800"/>
                        <a:buFont typeface="Arial" panose="020B0604020202020204" pitchFamily="34" charset="0"/>
                        <a:buNone/>
                        <a:tabLst/>
                        <a:defRPr/>
                      </a:pPr>
                      <a:r>
                        <a:rPr lang="en-MY" sz="1600" kern="1200" dirty="0">
                          <a:solidFill>
                            <a:prstClr val="black"/>
                          </a:solidFill>
                          <a:latin typeface="Arial" panose="020B0604020202020204" pitchFamily="34" charset="0"/>
                          <a:ea typeface="+mn-ea"/>
                          <a:cs typeface="Arial" panose="020B0604020202020204" pitchFamily="34" charset="0"/>
                        </a:rPr>
                        <a:t>- Private &amp; Public Key</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31112762"/>
                  </a:ext>
                </a:extLst>
              </a:tr>
              <a:tr h="23347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latin typeface="Arial" panose="020B0604020202020204" pitchFamily="34" charset="0"/>
                          <a:ea typeface="Calibri" panose="020F0502020204030204" pitchFamily="34" charset="0"/>
                          <a:cs typeface="Arial" panose="020B0604020202020204" pitchFamily="34" charset="0"/>
                        </a:rPr>
                        <a:t>8.</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Lain-lain (Sila nyatakan)</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14262506"/>
                  </a:ext>
                </a:extLst>
              </a:tr>
            </a:tbl>
          </a:graphicData>
        </a:graphic>
      </p:graphicFrame>
    </p:spTree>
    <p:extLst>
      <p:ext uri="{BB962C8B-B14F-4D97-AF65-F5344CB8AC3E}">
        <p14:creationId xmlns:p14="http://schemas.microsoft.com/office/powerpoint/2010/main" val="28720643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ZM. Contoh K. Rangkaia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8ADD041-D3A4-4328-9524-532A1B632663}"/>
              </a:ext>
            </a:extLst>
          </p:cNvPr>
          <p:cNvPicPr>
            <a:picLocks noChangeAspect="1"/>
          </p:cNvPicPr>
          <p:nvPr userDrawn="1"/>
        </p:nvPicPr>
        <p:blipFill>
          <a:blip r:embed="rId2">
            <a:alphaModFix amt="48000"/>
          </a:blip>
          <a:stretch>
            <a:fillRect/>
          </a:stretch>
        </p:blipFill>
        <p:spPr>
          <a:xfrm>
            <a:off x="1394361" y="0"/>
            <a:ext cx="9403277" cy="6858000"/>
          </a:xfrm>
          <a:prstGeom prst="rect">
            <a:avLst/>
          </a:prstGeom>
        </p:spPr>
      </p:pic>
      <p:graphicFrame>
        <p:nvGraphicFramePr>
          <p:cNvPr id="8" name="Table 7">
            <a:extLst>
              <a:ext uri="{FF2B5EF4-FFF2-40B4-BE49-F238E27FC236}">
                <a16:creationId xmlns:a16="http://schemas.microsoft.com/office/drawing/2014/main" id="{F246546D-2DF4-4C28-8630-6FE6B7EAF9E9}"/>
              </a:ext>
            </a:extLst>
          </p:cNvPr>
          <p:cNvGraphicFramePr>
            <a:graphicFrameLocks noGrp="1"/>
          </p:cNvGraphicFramePr>
          <p:nvPr userDrawn="1">
            <p:extLst>
              <p:ext uri="{D42A27DB-BD31-4B8C-83A1-F6EECF244321}">
                <p14:modId xmlns:p14="http://schemas.microsoft.com/office/powerpoint/2010/main" val="2228897634"/>
              </p:ext>
            </p:extLst>
          </p:nvPr>
        </p:nvGraphicFramePr>
        <p:xfrm>
          <a:off x="466476" y="743809"/>
          <a:ext cx="11259046" cy="3102348"/>
        </p:xfrm>
        <a:graphic>
          <a:graphicData uri="http://schemas.openxmlformats.org/drawingml/2006/table">
            <a:tbl>
              <a:tblPr firstRow="1" firstCol="1" bandRow="1"/>
              <a:tblGrid>
                <a:gridCol w="648738">
                  <a:extLst>
                    <a:ext uri="{9D8B030D-6E8A-4147-A177-3AD203B41FA5}">
                      <a16:colId xmlns:a16="http://schemas.microsoft.com/office/drawing/2014/main" val="3982999690"/>
                    </a:ext>
                  </a:extLst>
                </a:gridCol>
                <a:gridCol w="6128049">
                  <a:extLst>
                    <a:ext uri="{9D8B030D-6E8A-4147-A177-3AD203B41FA5}">
                      <a16:colId xmlns:a16="http://schemas.microsoft.com/office/drawing/2014/main" val="2131016661"/>
                    </a:ext>
                  </a:extLst>
                </a:gridCol>
                <a:gridCol w="4482259">
                  <a:extLst>
                    <a:ext uri="{9D8B030D-6E8A-4147-A177-3AD203B41FA5}">
                      <a16:colId xmlns:a16="http://schemas.microsoft.com/office/drawing/2014/main" val="1960961797"/>
                    </a:ext>
                  </a:extLst>
                </a:gridCol>
              </a:tblGrid>
              <a:tr h="6122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BIL</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34817">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KRITERIA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34817">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lnSpc>
                          <a:spcPct val="100000"/>
                        </a:lnSpc>
                        <a:spcAft>
                          <a:spcPts val="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NYATAKAN TEKNOLOGI/KAEDAH</a:t>
                      </a:r>
                      <a:endParaRPr lang="en-MY" sz="1400" dirty="0">
                        <a:effectLst/>
                        <a:latin typeface="Arial" panose="020B0604020202020204" pitchFamily="34" charset="0"/>
                        <a:ea typeface="Calibri" panose="020F0502020204030204" pitchFamily="34" charset="0"/>
                        <a:cs typeface="Arial" panose="020B0604020202020204" pitchFamily="34" charset="0"/>
                      </a:endParaRPr>
                    </a:p>
                    <a:p>
                      <a:pPr algn="ctr">
                        <a:lnSpc>
                          <a:spcPct val="100000"/>
                        </a:lnSpc>
                        <a:spcAft>
                          <a:spcPts val="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(CADANGAN TEKNOLOGI YANG AKAN DILAKSANAKAN)</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34817">
                        <a:lumMod val="60000"/>
                        <a:lumOff val="40000"/>
                      </a:srgbClr>
                    </a:solidFill>
                  </a:tcPr>
                </a:tc>
                <a:extLst>
                  <a:ext uri="{0D108BD9-81ED-4DB2-BD59-A6C34878D82A}">
                    <a16:rowId xmlns:a16="http://schemas.microsoft.com/office/drawing/2014/main" val="92820445"/>
                  </a:ext>
                </a:extLst>
              </a:tr>
              <a:tr h="26239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latin typeface="Arial" panose="020B0604020202020204" pitchFamily="34" charset="0"/>
                          <a:ea typeface="Times New Roman" panose="02020603050405020304" pitchFamily="18" charset="0"/>
                          <a:cs typeface="Times New Roman" panose="02020603050405020304" pitchFamily="18" charset="0"/>
                        </a:rPr>
                        <a:t>Resource segregation (pengasingan sumber)</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53869373"/>
                  </a:ext>
                </a:extLst>
              </a:tr>
              <a:tr h="3021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2.</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Update patch security</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61894965"/>
                  </a:ext>
                </a:extLst>
              </a:tr>
              <a:tr h="285741">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3.</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DDOS</a:t>
                      </a:r>
                      <a:r>
                        <a:rPr kumimoji="0" lang="en-MY" sz="1400" b="0" i="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Protection</a:t>
                      </a:r>
                      <a:endParaRPr lang="en-MY" sz="1400" i="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20928069"/>
                  </a:ext>
                </a:extLst>
              </a:tr>
              <a:tr h="33093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4.</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Web Application Firewall (WAF)</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33179317"/>
                  </a:ext>
                </a:extLst>
              </a:tr>
              <a:tr h="30868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5.</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kumimoji="0" lang="en-MY" sz="14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Firewall</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7274497"/>
                  </a:ext>
                </a:extLst>
              </a:tr>
              <a:tr h="13480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6.</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IDS/IPS</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2390425"/>
                  </a:ext>
                </a:extLst>
              </a:tr>
              <a:tr h="23347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7.</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prstClr val="black"/>
                          </a:solidFill>
                          <a:latin typeface="Arial" panose="020B0604020202020204" pitchFamily="34" charset="0"/>
                          <a:cs typeface="Arial" panose="020B0604020202020204" pitchFamily="34" charset="0"/>
                        </a:rPr>
                        <a:t>SSL/TLS Encryption</a:t>
                      </a:r>
                      <a:endParaRPr lang="en-MY" sz="1400" kern="1200" dirty="0">
                        <a:solidFill>
                          <a:prstClr val="black"/>
                        </a:solidFill>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31112762"/>
                  </a:ext>
                </a:extLst>
              </a:tr>
              <a:tr h="23347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8.</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MY" sz="1400" dirty="0">
                          <a:solidFill>
                            <a:srgbClr val="2C3242"/>
                          </a:solidFill>
                          <a:effectLst/>
                          <a:latin typeface="Arial" panose="020B0604020202020204" pitchFamily="34" charset="0"/>
                          <a:ea typeface="Times New Roman" panose="02020603050405020304" pitchFamily="18" charset="0"/>
                          <a:cs typeface="Times New Roman" panose="02020603050405020304" pitchFamily="18" charset="0"/>
                        </a:rPr>
                        <a:t>Monitoring &amp; Incident Response (pemantauan &amp; tindak balas insiden)</a:t>
                      </a:r>
                      <a:endPar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35018061"/>
                  </a:ext>
                </a:extLst>
              </a:tr>
              <a:tr h="29370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9.</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Lain-lain (Sila nyatakan)</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14262506"/>
                  </a:ext>
                </a:extLst>
              </a:tr>
            </a:tbl>
          </a:graphicData>
        </a:graphic>
      </p:graphicFrame>
      <p:sp>
        <p:nvSpPr>
          <p:cNvPr id="9" name="Title 1">
            <a:extLst>
              <a:ext uri="{FF2B5EF4-FFF2-40B4-BE49-F238E27FC236}">
                <a16:creationId xmlns:a16="http://schemas.microsoft.com/office/drawing/2014/main" id="{3BD89B7D-B221-4CDA-B2DC-CEBFB5747149}"/>
              </a:ext>
            </a:extLst>
          </p:cNvPr>
          <p:cNvSpPr txBox="1">
            <a:spLocks/>
          </p:cNvSpPr>
          <p:nvPr userDrawn="1"/>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nn-NO" sz="2800" b="1" spc="-120" dirty="0">
                <a:solidFill>
                  <a:srgbClr val="000000"/>
                </a:solidFill>
                <a:latin typeface="Arial"/>
                <a:cs typeface="Arial"/>
              </a:rPr>
              <a:t>ARKITEKTUR / CIRI-CIRI KESELAMATAN RANGKAIAN </a:t>
            </a:r>
            <a:endParaRPr lang="sv-SE" sz="2800" b="1" spc="-120" dirty="0">
              <a:solidFill>
                <a:srgbClr val="000000"/>
              </a:solidFill>
              <a:latin typeface="Arial"/>
              <a:cs typeface="Arial"/>
            </a:endParaRPr>
          </a:p>
        </p:txBody>
      </p:sp>
    </p:spTree>
    <p:extLst>
      <p:ext uri="{BB962C8B-B14F-4D97-AF65-F5344CB8AC3E}">
        <p14:creationId xmlns:p14="http://schemas.microsoft.com/office/powerpoint/2010/main" val="21028052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00526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ZF. 22. Model Clou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4DD0746-F8B2-4A61-9DC3-B6D116487135}"/>
              </a:ext>
            </a:extLst>
          </p:cNvPr>
          <p:cNvSpPr txBox="1">
            <a:spLocks/>
          </p:cNvSpPr>
          <p:nvPr userDrawn="1"/>
        </p:nvSpPr>
        <p:spPr>
          <a:xfrm>
            <a:off x="0" y="-1"/>
            <a:ext cx="12192000" cy="763589"/>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gn="l">
              <a:lnSpc>
                <a:spcPct val="90000"/>
              </a:lnSpc>
            </a:pPr>
            <a:r>
              <a:rPr lang="fi-FI" sz="2500" b="1" dirty="0">
                <a:solidFill>
                  <a:srgbClr val="000000"/>
                </a:solidFill>
                <a:latin typeface="Arial"/>
                <a:cs typeface="Arial"/>
              </a:rPr>
              <a:t>22. MODEL PELAKSANAAN PENGKOMPUTERAN AWAN</a:t>
            </a:r>
            <a:br>
              <a:rPr lang="fi-FI" sz="2500" b="1" dirty="0">
                <a:solidFill>
                  <a:srgbClr val="000000"/>
                </a:solidFill>
                <a:latin typeface="Arial"/>
                <a:cs typeface="Arial"/>
              </a:rPr>
            </a:br>
            <a:r>
              <a:rPr lang="fi-FI" sz="1600" b="1" dirty="0">
                <a:solidFill>
                  <a:srgbClr val="000000"/>
                </a:solidFill>
                <a:latin typeface="Arial"/>
                <a:cs typeface="Arial"/>
              </a:rPr>
              <a:t>(Jika Ada Dilaksanakan / Bekaitan Sahaja)</a:t>
            </a:r>
          </a:p>
        </p:txBody>
      </p:sp>
      <p:graphicFrame>
        <p:nvGraphicFramePr>
          <p:cNvPr id="7" name="Table 7">
            <a:extLst>
              <a:ext uri="{FF2B5EF4-FFF2-40B4-BE49-F238E27FC236}">
                <a16:creationId xmlns:a16="http://schemas.microsoft.com/office/drawing/2014/main" id="{5BBD54BC-90A3-4591-BB71-EA1FFEC5CE2C}"/>
              </a:ext>
            </a:extLst>
          </p:cNvPr>
          <p:cNvGraphicFramePr>
            <a:graphicFrameLocks noGrp="1"/>
          </p:cNvGraphicFramePr>
          <p:nvPr userDrawn="1">
            <p:extLst>
              <p:ext uri="{D42A27DB-BD31-4B8C-83A1-F6EECF244321}">
                <p14:modId xmlns:p14="http://schemas.microsoft.com/office/powerpoint/2010/main" val="1295605790"/>
              </p:ext>
            </p:extLst>
          </p:nvPr>
        </p:nvGraphicFramePr>
        <p:xfrm>
          <a:off x="396714" y="896113"/>
          <a:ext cx="9049436" cy="5186680"/>
        </p:xfrm>
        <a:graphic>
          <a:graphicData uri="http://schemas.openxmlformats.org/drawingml/2006/table">
            <a:tbl>
              <a:tblPr firstRow="1" bandRow="1">
                <a:tableStyleId>{5940675A-B579-460E-94D1-54222C63F5DA}</a:tableStyleId>
              </a:tblPr>
              <a:tblGrid>
                <a:gridCol w="665400">
                  <a:extLst>
                    <a:ext uri="{9D8B030D-6E8A-4147-A177-3AD203B41FA5}">
                      <a16:colId xmlns:a16="http://schemas.microsoft.com/office/drawing/2014/main" val="3217779314"/>
                    </a:ext>
                  </a:extLst>
                </a:gridCol>
                <a:gridCol w="8384036">
                  <a:extLst>
                    <a:ext uri="{9D8B030D-6E8A-4147-A177-3AD203B41FA5}">
                      <a16:colId xmlns:a16="http://schemas.microsoft.com/office/drawing/2014/main" val="2169215197"/>
                    </a:ext>
                  </a:extLst>
                </a:gridCol>
              </a:tblGrid>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0" dirty="0">
                          <a:latin typeface="Arial" panose="020B0604020202020204" pitchFamily="34" charset="0"/>
                          <a:cs typeface="Arial" panose="020B0604020202020204" pitchFamily="34" charset="0"/>
                        </a:rPr>
                        <a:t>1. </a:t>
                      </a:r>
                      <a:r>
                        <a:rPr lang="en-MY" sz="1800" b="0" dirty="0">
                          <a:latin typeface="Arial" panose="020B0604020202020204" pitchFamily="34" charset="0"/>
                          <a:ea typeface="Calibri" panose="020F0502020204030204" pitchFamily="34" charset="0"/>
                          <a:cs typeface="Arial" panose="020B0604020202020204" pitchFamily="34" charset="0"/>
                        </a:rPr>
                        <a:t>N</a:t>
                      </a:r>
                      <a:r>
                        <a:rPr lang="en-MY" sz="1800" dirty="0">
                          <a:latin typeface="Arial" panose="020B0604020202020204" pitchFamily="34" charset="0"/>
                          <a:ea typeface="Calibri" panose="020F0502020204030204" pitchFamily="34" charset="0"/>
                          <a:cs typeface="Arial" panose="020B0604020202020204" pitchFamily="34" charset="0"/>
                        </a:rPr>
                        <a:t>yatakan model pelaksanaan pengkomputeran awan yang dipilih/dicadangkan:</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1" dirty="0" err="1">
                          <a:latin typeface="Arial" panose="020B0604020202020204" pitchFamily="34" charset="0"/>
                          <a:cs typeface="Arial" panose="020B0604020202020204" pitchFamily="34" charset="0"/>
                        </a:rPr>
                        <a:t>Jenis</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permohonan</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khidmat</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nasihat</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untuk</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ulasan</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penilaian</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risiko</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Sila</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pilih</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satu</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sahaja</a:t>
                      </a:r>
                      <a:r>
                        <a:rPr lang="en-MY" sz="1800" dirty="0">
                          <a:latin typeface="Arial" panose="020B0604020202020204" pitchFamily="34" charset="0"/>
                          <a:cs typeface="Arial" panose="020B0604020202020204" pitchFamily="34" charset="0"/>
                        </a:rPr>
                        <a:t>)</a:t>
                      </a:r>
                    </a:p>
                    <a:p>
                      <a:endParaRPr lang="en-MY" dirty="0"/>
                    </a:p>
                  </a:txBody>
                  <a:tcPr/>
                </a:tc>
                <a:extLst>
                  <a:ext uri="{0D108BD9-81ED-4DB2-BD59-A6C34878D82A}">
                    <a16:rowId xmlns:a16="http://schemas.microsoft.com/office/drawing/2014/main" val="4170327109"/>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Public</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58356704"/>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Private</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71879948"/>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Hybrid</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37520501"/>
                  </a:ext>
                </a:extLst>
              </a:tr>
              <a:tr h="370840">
                <a:tc gridSpan="2">
                  <a:txBody>
                    <a:bodyPr/>
                    <a:lstStyle/>
                    <a:p>
                      <a:endParaRPr lang="en-MY" b="0" dirty="0">
                        <a:latin typeface="Arial" panose="020B0604020202020204" pitchFamily="34" charset="0"/>
                        <a:cs typeface="Arial" panose="020B060402020202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MY"/>
                    </a:p>
                  </a:txBody>
                  <a:tcPr/>
                </a:tc>
                <a:extLst>
                  <a:ext uri="{0D108BD9-81ED-4DB2-BD59-A6C34878D82A}">
                    <a16:rowId xmlns:a16="http://schemas.microsoft.com/office/drawing/2014/main" val="1094910467"/>
                  </a:ext>
                </a:extLst>
              </a:tr>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0" dirty="0">
                          <a:latin typeface="Arial" panose="020B0604020202020204" pitchFamily="34" charset="0"/>
                          <a:cs typeface="Arial" panose="020B0604020202020204" pitchFamily="34" charset="0"/>
                        </a:rPr>
                        <a:t>2. Lokaliti Server</a:t>
                      </a:r>
                    </a:p>
                  </a:txBody>
                  <a:tcP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0" dirty="0" err="1">
                          <a:latin typeface="Arial" panose="020B0604020202020204" pitchFamily="34" charset="0"/>
                          <a:cs typeface="Arial" panose="020B0604020202020204" pitchFamily="34" charset="0"/>
                        </a:rPr>
                        <a:t>Tujuan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permohonan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khidmat</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nasihat</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penilaian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risiko</a:t>
                      </a:r>
                      <a:r>
                        <a:rPr lang="en-MY" sz="1800" b="0" dirty="0">
                          <a:latin typeface="Arial" panose="020B0604020202020204" pitchFamily="34" charset="0"/>
                          <a:cs typeface="Arial" panose="020B0604020202020204" pitchFamily="34" charset="0"/>
                        </a:rPr>
                        <a:t>:</a:t>
                      </a:r>
                    </a:p>
                    <a:p>
                      <a:endParaRPr lang="en-MY" b="0" dirty="0"/>
                    </a:p>
                  </a:txBody>
                  <a:tcPr/>
                </a:tc>
                <a:extLst>
                  <a:ext uri="{0D108BD9-81ED-4DB2-BD59-A6C34878D82A}">
                    <a16:rowId xmlns:a16="http://schemas.microsoft.com/office/drawing/2014/main" val="1271443619"/>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Dalam Premis</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41188029"/>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Luar Premis</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67275815"/>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Arial" panose="020B0604020202020204" pitchFamily="34" charset="0"/>
                          <a:cs typeface="Arial" panose="020B0604020202020204" pitchFamily="34" charset="0"/>
                        </a:rPr>
                        <a:t>Dalam dan Luar Premis</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98971450"/>
                  </a:ext>
                </a:extLst>
              </a:tr>
              <a:tr h="370840">
                <a:tc gridSpan="2">
                  <a:txBody>
                    <a:bodyPr/>
                    <a:lstStyle/>
                    <a:p>
                      <a:endParaRPr lang="en-MY" b="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MY"/>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914089823"/>
                  </a:ext>
                </a:extLst>
              </a:tr>
              <a:tr h="341198">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0" dirty="0">
                          <a:latin typeface="Arial" panose="020B0604020202020204" pitchFamily="34" charset="0"/>
                          <a:cs typeface="Arial" panose="020B0604020202020204" pitchFamily="34" charset="0"/>
                        </a:rPr>
                        <a:t>3. Residensi Data</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0" dirty="0" err="1">
                          <a:latin typeface="Arial" panose="020B0604020202020204" pitchFamily="34" charset="0"/>
                          <a:cs typeface="Arial" panose="020B0604020202020204" pitchFamily="34" charset="0"/>
                        </a:rPr>
                        <a:t>Tujuan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permohonan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khidmat</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nasihat</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penilaian</a:t>
                      </a:r>
                      <a:r>
                        <a:rPr lang="en-MY" sz="1800" b="0" dirty="0">
                          <a:latin typeface="Arial" panose="020B0604020202020204" pitchFamily="34" charset="0"/>
                          <a:cs typeface="Arial" panose="020B0604020202020204" pitchFamily="34" charset="0"/>
                        </a:rPr>
                        <a:t> </a:t>
                      </a:r>
                      <a:r>
                        <a:rPr lang="en-MY" sz="1800" b="0" dirty="0" err="1">
                          <a:latin typeface="Arial" panose="020B0604020202020204" pitchFamily="34" charset="0"/>
                          <a:cs typeface="Arial" panose="020B0604020202020204" pitchFamily="34" charset="0"/>
                        </a:rPr>
                        <a:t>risiko</a:t>
                      </a:r>
                      <a:r>
                        <a:rPr lang="en-MY" sz="1800" b="0" dirty="0">
                          <a:latin typeface="Arial" panose="020B0604020202020204" pitchFamily="34" charset="0"/>
                          <a:cs typeface="Arial" panose="020B0604020202020204" pitchFamily="34" charset="0"/>
                        </a:rPr>
                        <a:t>:</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09261111"/>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Dalam Negara</a:t>
                      </a: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16221561"/>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Luar Negara</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48903134"/>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Arial" panose="020B0604020202020204" pitchFamily="34" charset="0"/>
                          <a:cs typeface="Arial" panose="020B0604020202020204" pitchFamily="34" charset="0"/>
                        </a:rPr>
                        <a:t>Dalam dan Luar </a:t>
                      </a:r>
                      <a:r>
                        <a:rPr lang="en-MY" sz="1800" dirty="0">
                          <a:latin typeface="Arial" panose="020B0604020202020204" pitchFamily="34" charset="0"/>
                          <a:cs typeface="Arial" panose="020B0604020202020204" pitchFamily="34" charset="0"/>
                        </a:rPr>
                        <a:t>Negara</a:t>
                      </a:r>
                      <a:endParaRPr lang="en-US"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530636214"/>
                  </a:ext>
                </a:extLst>
              </a:tr>
            </a:tbl>
          </a:graphicData>
        </a:graphic>
      </p:graphicFrame>
      <p:pic>
        <p:nvPicPr>
          <p:cNvPr id="8" name="Picture 7">
            <a:extLst>
              <a:ext uri="{FF2B5EF4-FFF2-40B4-BE49-F238E27FC236}">
                <a16:creationId xmlns:a16="http://schemas.microsoft.com/office/drawing/2014/main" id="{8FE08BEF-DFDE-4B35-9AE7-2AC0639E4D5A}"/>
              </a:ext>
            </a:extLst>
          </p:cNvPr>
          <p:cNvPicPr>
            <a:picLocks noChangeAspect="1"/>
          </p:cNvPicPr>
          <p:nvPr userDrawn="1"/>
        </p:nvPicPr>
        <p:blipFill rotWithShape="1">
          <a:blip r:embed="rId2"/>
          <a:srcRect t="10307"/>
          <a:stretch/>
        </p:blipFill>
        <p:spPr bwMode="auto">
          <a:xfrm>
            <a:off x="5812403" y="1748192"/>
            <a:ext cx="5876059" cy="4082284"/>
          </a:xfrm>
          <a:prstGeom prst="rect">
            <a:avLst/>
          </a:prstGeom>
          <a:ln w="3175">
            <a:solidFill>
              <a:schemeClr val="tx1"/>
            </a:solidFill>
          </a:ln>
        </p:spPr>
      </p:pic>
      <p:sp>
        <p:nvSpPr>
          <p:cNvPr id="9" name="Rectangle: Rounded Corners 8">
            <a:extLst>
              <a:ext uri="{FF2B5EF4-FFF2-40B4-BE49-F238E27FC236}">
                <a16:creationId xmlns:a16="http://schemas.microsoft.com/office/drawing/2014/main" id="{DA3A5681-50CE-479F-BD79-5247066FFE29}"/>
              </a:ext>
            </a:extLst>
          </p:cNvPr>
          <p:cNvSpPr/>
          <p:nvPr userDrawn="1"/>
        </p:nvSpPr>
        <p:spPr bwMode="auto">
          <a:xfrm>
            <a:off x="7688214" y="5973905"/>
            <a:ext cx="545432" cy="353923"/>
          </a:xfrm>
          <a:prstGeom prst="roundRect">
            <a:avLst/>
          </a:prstGeom>
          <a:solidFill>
            <a:srgbClr val="0DC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100" dirty="0"/>
          </a:p>
        </p:txBody>
      </p:sp>
      <p:sp>
        <p:nvSpPr>
          <p:cNvPr id="10" name="Rectangle: Rounded Corners 9">
            <a:extLst>
              <a:ext uri="{FF2B5EF4-FFF2-40B4-BE49-F238E27FC236}">
                <a16:creationId xmlns:a16="http://schemas.microsoft.com/office/drawing/2014/main" id="{8BD2D196-5B64-44F9-9858-2F6C883A679B}"/>
              </a:ext>
            </a:extLst>
          </p:cNvPr>
          <p:cNvSpPr/>
          <p:nvPr userDrawn="1"/>
        </p:nvSpPr>
        <p:spPr bwMode="auto">
          <a:xfrm>
            <a:off x="7696165" y="6369651"/>
            <a:ext cx="545432" cy="353923"/>
          </a:xfrm>
          <a:prstGeom prst="round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100" dirty="0"/>
          </a:p>
        </p:txBody>
      </p:sp>
      <p:sp>
        <p:nvSpPr>
          <p:cNvPr id="11" name="Rectangle: Rounded Corners 10">
            <a:extLst>
              <a:ext uri="{FF2B5EF4-FFF2-40B4-BE49-F238E27FC236}">
                <a16:creationId xmlns:a16="http://schemas.microsoft.com/office/drawing/2014/main" id="{65C1F21A-46F3-4AEE-BC3B-FA107E034697}"/>
              </a:ext>
            </a:extLst>
          </p:cNvPr>
          <p:cNvSpPr/>
          <p:nvPr userDrawn="1"/>
        </p:nvSpPr>
        <p:spPr bwMode="auto">
          <a:xfrm>
            <a:off x="8262794" y="5973905"/>
            <a:ext cx="2366712" cy="35392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MY" sz="1100" dirty="0">
                <a:ln w="0"/>
                <a:solidFill>
                  <a:schemeClr val="tx1"/>
                </a:solidFill>
                <a:effectLst>
                  <a:outerShdw blurRad="38100" dist="19050" dir="2700000" algn="tl" rotWithShape="0">
                    <a:schemeClr val="dk1">
                      <a:alpha val="40000"/>
                    </a:schemeClr>
                  </a:outerShdw>
                </a:effectLst>
              </a:rPr>
              <a:t>Diuruskan oleh Agensi </a:t>
            </a:r>
          </a:p>
        </p:txBody>
      </p:sp>
      <p:sp>
        <p:nvSpPr>
          <p:cNvPr id="12" name="Rectangle: Rounded Corners 11">
            <a:extLst>
              <a:ext uri="{FF2B5EF4-FFF2-40B4-BE49-F238E27FC236}">
                <a16:creationId xmlns:a16="http://schemas.microsoft.com/office/drawing/2014/main" id="{C52A627B-1CEC-426C-8E8E-66F5BC711AA6}"/>
              </a:ext>
            </a:extLst>
          </p:cNvPr>
          <p:cNvSpPr/>
          <p:nvPr userDrawn="1"/>
        </p:nvSpPr>
        <p:spPr bwMode="auto">
          <a:xfrm>
            <a:off x="8241597" y="6367036"/>
            <a:ext cx="2366712" cy="35392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MY" sz="1100" dirty="0">
                <a:ln w="0"/>
                <a:solidFill>
                  <a:schemeClr val="tx1"/>
                </a:solidFill>
                <a:effectLst>
                  <a:outerShdw blurRad="38100" dist="19050" dir="2700000" algn="tl" rotWithShape="0">
                    <a:schemeClr val="dk1">
                      <a:alpha val="40000"/>
                    </a:schemeClr>
                  </a:outerShdw>
                </a:effectLst>
              </a:rPr>
              <a:t> Diuruskan oleh Cloud Provider </a:t>
            </a:r>
          </a:p>
        </p:txBody>
      </p:sp>
    </p:spTree>
    <p:extLst>
      <p:ext uri="{BB962C8B-B14F-4D97-AF65-F5344CB8AC3E}">
        <p14:creationId xmlns:p14="http://schemas.microsoft.com/office/powerpoint/2010/main" val="1957265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ZD. 20. Model Pelaksananaan Cloud">
    <p:spTree>
      <p:nvGrpSpPr>
        <p:cNvPr id="1" name=""/>
        <p:cNvGrpSpPr/>
        <p:nvPr/>
      </p:nvGrpSpPr>
      <p:grpSpPr>
        <a:xfrm>
          <a:off x="0" y="0"/>
          <a:ext cx="0" cy="0"/>
          <a:chOff x="0" y="0"/>
          <a:chExt cx="0" cy="0"/>
        </a:xfrm>
      </p:grpSpPr>
      <p:sp>
        <p:nvSpPr>
          <p:cNvPr id="5" name="Teardrop 4">
            <a:extLst>
              <a:ext uri="{FF2B5EF4-FFF2-40B4-BE49-F238E27FC236}">
                <a16:creationId xmlns:a16="http://schemas.microsoft.com/office/drawing/2014/main" id="{7A6C4CBE-AD8B-47E1-BBBA-A3E2D357E6AD}"/>
              </a:ext>
            </a:extLst>
          </p:cNvPr>
          <p:cNvSpPr/>
          <p:nvPr userDrawn="1"/>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7" name="Slide Number Placeholder 3">
            <a:extLst>
              <a:ext uri="{FF2B5EF4-FFF2-40B4-BE49-F238E27FC236}">
                <a16:creationId xmlns:a16="http://schemas.microsoft.com/office/drawing/2014/main" id="{7EC01833-8148-4CFD-8AD8-82389235F892}"/>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795DBAEF-C40F-41DF-ADEB-0A5A954698D5}"/>
              </a:ext>
            </a:extLst>
          </p:cNvPr>
          <p:cNvSpPr txBox="1">
            <a:spLocks/>
          </p:cNvSpPr>
          <p:nvPr userDrawn="1"/>
        </p:nvSpPr>
        <p:spPr>
          <a:xfrm>
            <a:off x="0" y="-1"/>
            <a:ext cx="12192000" cy="763589"/>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gn="l">
              <a:lnSpc>
                <a:spcPct val="90000"/>
              </a:lnSpc>
            </a:pPr>
            <a:r>
              <a:rPr lang="fi-FI" sz="2500" b="1" dirty="0">
                <a:solidFill>
                  <a:srgbClr val="000000"/>
                </a:solidFill>
                <a:latin typeface="Arial"/>
                <a:cs typeface="Arial"/>
              </a:rPr>
              <a:t>20. MODEL PELAKSANAAN PENGKOMPUTERAN AWAN</a:t>
            </a:r>
            <a:br>
              <a:rPr lang="fi-FI" sz="2500" b="1" dirty="0">
                <a:solidFill>
                  <a:srgbClr val="000000"/>
                </a:solidFill>
                <a:latin typeface="Arial"/>
                <a:cs typeface="Arial"/>
              </a:rPr>
            </a:br>
            <a:r>
              <a:rPr lang="fi-FI" sz="1600" b="1" dirty="0">
                <a:solidFill>
                  <a:srgbClr val="000000"/>
                </a:solidFill>
                <a:latin typeface="Arial"/>
                <a:cs typeface="Arial"/>
              </a:rPr>
              <a:t>(Jika Ada Dilaksanakan / Berkaitan Sahaja)</a:t>
            </a:r>
            <a:endParaRPr lang="sv-SE" sz="1600" b="1" dirty="0">
              <a:solidFill>
                <a:srgbClr val="000000"/>
              </a:solidFill>
              <a:latin typeface="Arial"/>
              <a:cs typeface="Arial"/>
            </a:endParaRPr>
          </a:p>
        </p:txBody>
      </p:sp>
      <p:sp>
        <p:nvSpPr>
          <p:cNvPr id="9" name="Content Placeholder 2">
            <a:extLst>
              <a:ext uri="{FF2B5EF4-FFF2-40B4-BE49-F238E27FC236}">
                <a16:creationId xmlns:a16="http://schemas.microsoft.com/office/drawing/2014/main" id="{9D86F861-B652-443E-9CDB-0661FFDFF2EC}"/>
              </a:ext>
            </a:extLst>
          </p:cNvPr>
          <p:cNvSpPr txBox="1">
            <a:spLocks/>
          </p:cNvSpPr>
          <p:nvPr userDrawn="1"/>
        </p:nvSpPr>
        <p:spPr>
          <a:xfrm>
            <a:off x="0" y="920434"/>
            <a:ext cx="12192000" cy="8331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MY" sz="1200" dirty="0">
                <a:solidFill>
                  <a:srgbClr val="FF0000"/>
                </a:solidFill>
                <a:latin typeface="Arial" panose="020B0604020202020204" pitchFamily="34" charset="0"/>
                <a:cs typeface="Arial" panose="020B0604020202020204" pitchFamily="34" charset="0"/>
              </a:rPr>
              <a:t>** Mohon rujuk </a:t>
            </a:r>
            <a:r>
              <a:rPr lang="ms-MY" sz="1200" dirty="0">
                <a:solidFill>
                  <a:srgbClr val="FF0000"/>
                </a:solidFill>
                <a:latin typeface="Arial" panose="020B0604020202020204" pitchFamily="34" charset="0"/>
                <a:cs typeface="Arial" panose="020B0604020202020204" pitchFamily="34" charset="0"/>
              </a:rPr>
              <a:t>Surat Pekeliling Am Bilangan 2 Tahun 2021 versi 2.0 - </a:t>
            </a:r>
            <a:r>
              <a:rPr lang="en-MY" sz="1200" dirty="0">
                <a:latin typeface="Arial" panose="020B0604020202020204" pitchFamily="34" charset="0"/>
                <a:cs typeface="Arial" panose="020B0604020202020204" pitchFamily="34" charset="0"/>
                <a:hlinkClick r:id="rId2"/>
              </a:rPr>
              <a:t>Garis Panduan Pengurusan Keselamatan Maklumat Melalui Pengkomputeran Awan (Cloud Computing) Dalam Perkhidmatan Awam</a:t>
            </a:r>
            <a:endParaRPr lang="en-MY" sz="1200" dirty="0">
              <a:latin typeface="Arial" panose="020B0604020202020204" pitchFamily="34" charset="0"/>
              <a:cs typeface="Arial" panose="020B0604020202020204" pitchFamily="34" charset="0"/>
            </a:endParaRPr>
          </a:p>
          <a:p>
            <a:r>
              <a:rPr lang="en-MY" sz="1200" dirty="0">
                <a:solidFill>
                  <a:srgbClr val="FF0000"/>
                </a:solidFill>
                <a:latin typeface="Arial" panose="020B0604020202020204" pitchFamily="34" charset="0"/>
                <a:cs typeface="Arial" panose="020B0604020202020204" pitchFamily="34" charset="0"/>
              </a:rPr>
              <a:t>Huraian mengenai Cloud Services. Sila pastikan pelaksanaan </a:t>
            </a:r>
            <a:r>
              <a:rPr lang="en-MY" sz="1200" i="1" dirty="0">
                <a:solidFill>
                  <a:srgbClr val="FF0000"/>
                </a:solidFill>
                <a:latin typeface="Arial" panose="020B0604020202020204" pitchFamily="34" charset="0"/>
                <a:cs typeface="Arial" panose="020B0604020202020204" pitchFamily="34" charset="0"/>
              </a:rPr>
              <a:t>cloud services </a:t>
            </a:r>
            <a:r>
              <a:rPr lang="en-MY" sz="1200" dirty="0">
                <a:solidFill>
                  <a:srgbClr val="FF0000"/>
                </a:solidFill>
                <a:latin typeface="Arial" panose="020B0604020202020204" pitchFamily="34" charset="0"/>
                <a:cs typeface="Arial" panose="020B0604020202020204" pitchFamily="34" charset="0"/>
              </a:rPr>
              <a:t>mematuhi matriks di bawah:</a:t>
            </a:r>
          </a:p>
          <a:p>
            <a:endParaRPr lang="en-MY" sz="1200" dirty="0">
              <a:latin typeface="Arial" panose="020B0604020202020204" pitchFamily="34" charset="0"/>
              <a:cs typeface="Arial" panose="020B0604020202020204" pitchFamily="34" charset="0"/>
            </a:endParaRPr>
          </a:p>
          <a:p>
            <a:endParaRPr lang="en-MY" sz="1200" dirty="0">
              <a:latin typeface="Arial" panose="020B0604020202020204" pitchFamily="34" charset="0"/>
              <a:cs typeface="Arial" panose="020B0604020202020204" pitchFamily="34" charset="0"/>
            </a:endParaRPr>
          </a:p>
          <a:p>
            <a:endParaRPr lang="en-MY" sz="1200" dirty="0">
              <a:latin typeface="Arial" panose="020B0604020202020204" pitchFamily="34" charset="0"/>
              <a:cs typeface="Arial" panose="020B0604020202020204" pitchFamily="34" charset="0"/>
            </a:endParaRPr>
          </a:p>
        </p:txBody>
      </p:sp>
      <p:grpSp>
        <p:nvGrpSpPr>
          <p:cNvPr id="2" name="Group 1">
            <a:extLst>
              <a:ext uri="{FF2B5EF4-FFF2-40B4-BE49-F238E27FC236}">
                <a16:creationId xmlns:a16="http://schemas.microsoft.com/office/drawing/2014/main" id="{BA59F05F-5669-45FA-BED8-5EDA5E5C282D}"/>
              </a:ext>
            </a:extLst>
          </p:cNvPr>
          <p:cNvGrpSpPr/>
          <p:nvPr userDrawn="1"/>
        </p:nvGrpSpPr>
        <p:grpSpPr>
          <a:xfrm>
            <a:off x="232135" y="1864924"/>
            <a:ext cx="11727731" cy="4647246"/>
            <a:chOff x="0" y="1864924"/>
            <a:chExt cx="11727731" cy="4647246"/>
          </a:xfrm>
        </p:grpSpPr>
        <p:pic>
          <p:nvPicPr>
            <p:cNvPr id="10" name="Picture 9">
              <a:extLst>
                <a:ext uri="{FF2B5EF4-FFF2-40B4-BE49-F238E27FC236}">
                  <a16:creationId xmlns:a16="http://schemas.microsoft.com/office/drawing/2014/main" id="{48FC8E79-52EC-4DA7-9AF9-77B5D411F95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1864924"/>
              <a:ext cx="8181892" cy="4647246"/>
            </a:xfrm>
            <a:prstGeom prst="rect">
              <a:avLst/>
            </a:prstGeom>
          </p:spPr>
        </p:pic>
        <p:pic>
          <p:nvPicPr>
            <p:cNvPr id="11" name="Picture 10">
              <a:extLst>
                <a:ext uri="{FF2B5EF4-FFF2-40B4-BE49-F238E27FC236}">
                  <a16:creationId xmlns:a16="http://schemas.microsoft.com/office/drawing/2014/main" id="{D8BCD5CE-EB78-4744-9314-F1E6D0096610}"/>
                </a:ext>
              </a:extLst>
            </p:cNvPr>
            <p:cNvPicPr/>
            <p:nvPr userDrawn="1"/>
          </p:nvPicPr>
          <p:blipFill>
            <a:blip r:embed="rId4">
              <a:extLst>
                <a:ext uri="{28A0092B-C50C-407E-A947-70E740481C1C}">
                  <a14:useLocalDpi xmlns:a14="http://schemas.microsoft.com/office/drawing/2010/main" val="0"/>
                </a:ext>
              </a:extLst>
            </a:blip>
            <a:stretch>
              <a:fillRect/>
            </a:stretch>
          </p:blipFill>
          <p:spPr>
            <a:xfrm>
              <a:off x="8181892" y="1888337"/>
              <a:ext cx="3545839" cy="4300482"/>
            </a:xfrm>
            <a:prstGeom prst="rect">
              <a:avLst/>
            </a:prstGeom>
            <a:ln w="3175">
              <a:solidFill>
                <a:sysClr val="windowText" lastClr="000000"/>
              </a:solidFill>
            </a:ln>
          </p:spPr>
        </p:pic>
      </p:grpSp>
    </p:spTree>
    <p:extLst>
      <p:ext uri="{BB962C8B-B14F-4D97-AF65-F5344CB8AC3E}">
        <p14:creationId xmlns:p14="http://schemas.microsoft.com/office/powerpoint/2010/main" val="19139480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C. 19. Model Perkhidmatan Cloud">
    <p:spTree>
      <p:nvGrpSpPr>
        <p:cNvPr id="1" name=""/>
        <p:cNvGrpSpPr/>
        <p:nvPr/>
      </p:nvGrpSpPr>
      <p:grpSpPr>
        <a:xfrm>
          <a:off x="0" y="0"/>
          <a:ext cx="0" cy="0"/>
          <a:chOff x="0" y="0"/>
          <a:chExt cx="0" cy="0"/>
        </a:xfrm>
      </p:grpSpPr>
      <p:sp>
        <p:nvSpPr>
          <p:cNvPr id="5" name="Teardrop 4">
            <a:extLst>
              <a:ext uri="{FF2B5EF4-FFF2-40B4-BE49-F238E27FC236}">
                <a16:creationId xmlns:a16="http://schemas.microsoft.com/office/drawing/2014/main" id="{7EBD2558-DAE7-4AD8-B118-B4DD7507EAE5}"/>
              </a:ext>
            </a:extLst>
          </p:cNvPr>
          <p:cNvSpPr/>
          <p:nvPr userDrawn="1"/>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6" name="Slide Number Placeholder 3">
            <a:extLst>
              <a:ext uri="{FF2B5EF4-FFF2-40B4-BE49-F238E27FC236}">
                <a16:creationId xmlns:a16="http://schemas.microsoft.com/office/drawing/2014/main" id="{E4F6BF03-9492-434D-A477-E87FAA1B7EE8}"/>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
        <p:nvSpPr>
          <p:cNvPr id="7" name="Title 1">
            <a:extLst>
              <a:ext uri="{FF2B5EF4-FFF2-40B4-BE49-F238E27FC236}">
                <a16:creationId xmlns:a16="http://schemas.microsoft.com/office/drawing/2014/main" id="{0E9FB3FE-36AD-4F6A-977D-AC59BFB1ACD0}"/>
              </a:ext>
            </a:extLst>
          </p:cNvPr>
          <p:cNvSpPr txBox="1">
            <a:spLocks/>
          </p:cNvSpPr>
          <p:nvPr userDrawn="1"/>
        </p:nvSpPr>
        <p:spPr>
          <a:xfrm>
            <a:off x="0" y="-1"/>
            <a:ext cx="12192000" cy="763589"/>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gn="l">
              <a:lnSpc>
                <a:spcPct val="90000"/>
              </a:lnSpc>
            </a:pPr>
            <a:r>
              <a:rPr lang="nn-NO" sz="2500" b="1" dirty="0">
                <a:solidFill>
                  <a:srgbClr val="000000"/>
                </a:solidFill>
                <a:latin typeface="Arial"/>
                <a:cs typeface="Arial"/>
              </a:rPr>
              <a:t>19. MODEL PERKHIDMATAN PENGKOMPUTERAN AWAN</a:t>
            </a:r>
            <a:br>
              <a:rPr lang="nn-NO" sz="2500" b="1" dirty="0">
                <a:solidFill>
                  <a:srgbClr val="000000"/>
                </a:solidFill>
                <a:latin typeface="Arial"/>
                <a:cs typeface="Arial"/>
              </a:rPr>
            </a:br>
            <a:r>
              <a:rPr lang="nn-NO" sz="1600" b="1" dirty="0">
                <a:solidFill>
                  <a:srgbClr val="000000"/>
                </a:solidFill>
                <a:latin typeface="Arial"/>
                <a:cs typeface="Arial"/>
              </a:rPr>
              <a:t>(Jika Ada Dilaksanakan / Berkaitan Sahaja)</a:t>
            </a:r>
            <a:endParaRPr lang="sv-SE" sz="1600" b="1" dirty="0">
              <a:solidFill>
                <a:srgbClr val="000000"/>
              </a:solidFill>
              <a:latin typeface="Arial"/>
              <a:cs typeface="Arial"/>
            </a:endParaRPr>
          </a:p>
        </p:txBody>
      </p:sp>
      <p:sp>
        <p:nvSpPr>
          <p:cNvPr id="8" name="Content Placeholder 2">
            <a:extLst>
              <a:ext uri="{FF2B5EF4-FFF2-40B4-BE49-F238E27FC236}">
                <a16:creationId xmlns:a16="http://schemas.microsoft.com/office/drawing/2014/main" id="{44C3B6E0-C378-490F-9F89-295424D19645}"/>
              </a:ext>
            </a:extLst>
          </p:cNvPr>
          <p:cNvSpPr txBox="1">
            <a:spLocks/>
          </p:cNvSpPr>
          <p:nvPr userDrawn="1"/>
        </p:nvSpPr>
        <p:spPr>
          <a:xfrm>
            <a:off x="56137" y="842834"/>
            <a:ext cx="12135863" cy="52478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MY" sz="1600" dirty="0">
                <a:solidFill>
                  <a:srgbClr val="FF0000"/>
                </a:solidFill>
                <a:latin typeface="Arial" panose="020B0604020202020204" pitchFamily="34" charset="0"/>
                <a:cs typeface="Arial" panose="020B0604020202020204" pitchFamily="34" charset="0"/>
              </a:rPr>
              <a:t>Mohon rujuk </a:t>
            </a:r>
            <a:r>
              <a:rPr lang="ms-MY" sz="1600" dirty="0">
                <a:solidFill>
                  <a:srgbClr val="FF0000"/>
                </a:solidFill>
                <a:latin typeface="Arial" panose="020B0604020202020204" pitchFamily="34" charset="0"/>
                <a:cs typeface="Arial" panose="020B0604020202020204" pitchFamily="34" charset="0"/>
              </a:rPr>
              <a:t>Surat Pekeliling Am Bilangan 2 Tahun 2021 versi 2.0 - </a:t>
            </a:r>
            <a:r>
              <a:rPr lang="en-MY" sz="1600" dirty="0">
                <a:solidFill>
                  <a:srgbClr val="2370CD"/>
                </a:solidFill>
                <a:latin typeface="Arial" panose="020B0604020202020204" pitchFamily="34" charset="0"/>
                <a:cs typeface="Arial" panose="020B0604020202020204" pitchFamily="34" charset="0"/>
              </a:rPr>
              <a:t>Garis Panduan Pengurusan Keselamatan Maklumat Melalui Pengkomputeran Awan (Cloud Computing) Dalam Perkhidmatan </a:t>
            </a:r>
            <a:r>
              <a:rPr lang="en-MY" sz="1600" dirty="0">
                <a:solidFill>
                  <a:schemeClr val="accent1"/>
                </a:solidFill>
                <a:latin typeface="Arial" panose="020B0604020202020204" pitchFamily="34" charset="0"/>
                <a:cs typeface="Arial" panose="020B0604020202020204" pitchFamily="34" charset="0"/>
              </a:rPr>
              <a:t>Awam</a:t>
            </a:r>
          </a:p>
          <a:p>
            <a:endParaRPr lang="en-MY" sz="1600" dirty="0">
              <a:solidFill>
                <a:srgbClr val="FF0000"/>
              </a:solidFill>
              <a:latin typeface="Arial" panose="020B0604020202020204" pitchFamily="34" charset="0"/>
              <a:cs typeface="Arial" panose="020B0604020202020204" pitchFamily="34" charset="0"/>
            </a:endParaRPr>
          </a:p>
          <a:p>
            <a:endParaRPr lang="en-MY" sz="16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p:txBody>
      </p:sp>
      <p:graphicFrame>
        <p:nvGraphicFramePr>
          <p:cNvPr id="10" name="Table 4">
            <a:extLst>
              <a:ext uri="{FF2B5EF4-FFF2-40B4-BE49-F238E27FC236}">
                <a16:creationId xmlns:a16="http://schemas.microsoft.com/office/drawing/2014/main" id="{535D9C71-0F24-404C-A42A-25C4763F8377}"/>
              </a:ext>
            </a:extLst>
          </p:cNvPr>
          <p:cNvGraphicFramePr>
            <a:graphicFrameLocks noGrp="1"/>
          </p:cNvGraphicFramePr>
          <p:nvPr userDrawn="1">
            <p:extLst>
              <p:ext uri="{D42A27DB-BD31-4B8C-83A1-F6EECF244321}">
                <p14:modId xmlns:p14="http://schemas.microsoft.com/office/powerpoint/2010/main" val="3767158460"/>
              </p:ext>
            </p:extLst>
          </p:nvPr>
        </p:nvGraphicFramePr>
        <p:xfrm>
          <a:off x="444329" y="1446865"/>
          <a:ext cx="11303341" cy="4056160"/>
        </p:xfrm>
        <a:graphic>
          <a:graphicData uri="http://schemas.openxmlformats.org/drawingml/2006/table">
            <a:tbl>
              <a:tblPr firstRow="1" bandRow="1">
                <a:tableStyleId>{5C22544A-7EE6-4342-B048-85BDC9FD1C3A}</a:tableStyleId>
              </a:tblPr>
              <a:tblGrid>
                <a:gridCol w="1355896">
                  <a:extLst>
                    <a:ext uri="{9D8B030D-6E8A-4147-A177-3AD203B41FA5}">
                      <a16:colId xmlns:a16="http://schemas.microsoft.com/office/drawing/2014/main" val="2754644638"/>
                    </a:ext>
                  </a:extLst>
                </a:gridCol>
                <a:gridCol w="2825288">
                  <a:extLst>
                    <a:ext uri="{9D8B030D-6E8A-4147-A177-3AD203B41FA5}">
                      <a16:colId xmlns:a16="http://schemas.microsoft.com/office/drawing/2014/main" val="3083064547"/>
                    </a:ext>
                  </a:extLst>
                </a:gridCol>
                <a:gridCol w="7122157">
                  <a:extLst>
                    <a:ext uri="{9D8B030D-6E8A-4147-A177-3AD203B41FA5}">
                      <a16:colId xmlns:a16="http://schemas.microsoft.com/office/drawing/2014/main" val="2884871624"/>
                    </a:ext>
                  </a:extLst>
                </a:gridCol>
              </a:tblGrid>
              <a:tr h="58144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400" b="1" kern="1200" dirty="0">
                          <a:solidFill>
                            <a:schemeClr val="lt1"/>
                          </a:solidFill>
                        </a:rPr>
                        <a:t>TANDAKAN</a:t>
                      </a:r>
                      <a:r>
                        <a:rPr lang="en-MY" sz="1400" dirty="0"/>
                        <a:t> (√ ) </a:t>
                      </a:r>
                    </a:p>
                  </a:txBody>
                  <a:tcPr anchor="ct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MY" sz="1400" dirty="0"/>
                        <a:t>MODEL</a:t>
                      </a:r>
                      <a:endParaRPr lang="en-MY" sz="1400" dirty="0">
                        <a:latin typeface="Arial" panose="020B0604020202020204" pitchFamily="34" charset="0"/>
                        <a:cs typeface="Arial" panose="020B0604020202020204" pitchFamily="34" charset="0"/>
                      </a:endParaRPr>
                    </a:p>
                  </a:txBody>
                  <a:tcPr anchor="ct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MY" sz="1400" dirty="0"/>
                        <a:t>KETERANGAN</a:t>
                      </a:r>
                      <a:endParaRPr lang="en-MY"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033759967"/>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MY" sz="1400" b="0" dirty="0">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Perisian Sebagai Perkhidmatan </a:t>
                      </a:r>
                      <a:r>
                        <a:rPr lang="en-US" sz="1400" b="1" dirty="0">
                          <a:solidFill>
                            <a:schemeClr val="tx1"/>
                          </a:solidFill>
                        </a:rPr>
                        <a:t>(Software-as-a-Service - SaaS)</a:t>
                      </a:r>
                      <a:endParaRPr lang="en-MY" sz="1800" b="1" dirty="0">
                        <a:solidFill>
                          <a:schemeClr val="tx1"/>
                        </a:solidFill>
                      </a:endParaRPr>
                    </a:p>
                    <a:p>
                      <a:pPr algn="ctr"/>
                      <a:endParaRPr lang="en-MY" sz="1400" b="0" dirty="0">
                        <a:latin typeface="Arial" panose="020B0604020202020204" pitchFamily="34" charset="0"/>
                        <a:cs typeface="Arial" panose="020B0604020202020204" pitchFamily="34" charset="0"/>
                      </a:endParaRPr>
                    </a:p>
                  </a:txBody>
                  <a:tcPr anchor="ct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r>
                        <a:rPr lang="en-MY" sz="1400" b="0" dirty="0"/>
                        <a:t>Model perkhidmatan yang membenarkan Jabatan untuk menggunakan aplikasi dan kemudahan infrastruktur pengkomputeran awan yang dibangunkan atau disediakan oleh penyedia perkhidmatan. Aplikasi tersebut boleh diakses oleh peranti pengguna melalui pelbagai saluran web (web browser, web-based email)</a:t>
                      </a:r>
                    </a:p>
                    <a:p>
                      <a:endParaRPr lang="en-MY" sz="1400" b="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32832697"/>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MY" sz="1400" b="0" dirty="0">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400" b="0" dirty="0">
                          <a:solidFill>
                            <a:schemeClr val="tx1"/>
                          </a:solidFill>
                        </a:rPr>
                        <a:t>Platform Sebagai Perkhidmatan </a:t>
                      </a:r>
                      <a:r>
                        <a:rPr lang="en-MY" sz="1400" b="1" dirty="0">
                          <a:solidFill>
                            <a:schemeClr val="tx1"/>
                          </a:solidFill>
                        </a:rPr>
                        <a:t>(Platform-as-a-Services - PaaS)</a:t>
                      </a:r>
                      <a:endParaRPr lang="en-MY" sz="1800" b="1" dirty="0">
                        <a:solidFill>
                          <a:schemeClr val="tx1"/>
                        </a:solidFill>
                      </a:endParaRPr>
                    </a:p>
                    <a:p>
                      <a:pPr algn="ctr"/>
                      <a:endParaRPr lang="en-MY" sz="1400" b="0" dirty="0">
                        <a:latin typeface="Arial" panose="020B0604020202020204" pitchFamily="34" charset="0"/>
                        <a:cs typeface="Arial" panose="020B0604020202020204" pitchFamily="34" charset="0"/>
                      </a:endParaRPr>
                    </a:p>
                  </a:txBody>
                  <a:tcPr anchor="ct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r>
                        <a:rPr lang="en-MY" sz="1400" b="0" dirty="0"/>
                        <a:t>Model perkhidmatan yang menyediakan satu platdorm kepada Jabatn untuk membangunkan sesebuah aplikasi atau perisian, diuji dan digunapakai di dalam persekitaran pengkomputeran awan. Kitar hayat pembangunan aplikasi menggunakan kaedah peralatan dan kaedah pengaturcaraan tertentu.</a:t>
                      </a:r>
                    </a:p>
                    <a:p>
                      <a:pPr algn="just"/>
                      <a:endParaRPr lang="en-MY" sz="1400" b="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03932580"/>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MY" sz="1400" b="0" dirty="0">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400" b="0" dirty="0">
                          <a:solidFill>
                            <a:schemeClr val="tx1"/>
                          </a:solidFill>
                        </a:rPr>
                        <a:t>Infrastruktur Sebagai Perkhidmatan </a:t>
                      </a:r>
                    </a:p>
                    <a:p>
                      <a:pPr marL="0" marR="0" lvl="0" indent="0" algn="ctr" defTabSz="914400" rtl="0" eaLnBrk="1" fontAlgn="auto" latinLnBrk="0" hangingPunct="1">
                        <a:lnSpc>
                          <a:spcPct val="100000"/>
                        </a:lnSpc>
                        <a:spcBef>
                          <a:spcPts val="0"/>
                        </a:spcBef>
                        <a:spcAft>
                          <a:spcPts val="0"/>
                        </a:spcAft>
                        <a:buClrTx/>
                        <a:buSzTx/>
                        <a:buFontTx/>
                        <a:buNone/>
                        <a:tabLst/>
                        <a:defRPr/>
                      </a:pPr>
                      <a:r>
                        <a:rPr lang="en-MY" sz="1400" b="1" dirty="0">
                          <a:solidFill>
                            <a:schemeClr val="tx1"/>
                          </a:solidFill>
                        </a:rPr>
                        <a:t>(Infrastructure-as-aServices - IaaS) </a:t>
                      </a:r>
                      <a:endParaRPr lang="en-MY" sz="1800" b="1" dirty="0">
                        <a:solidFill>
                          <a:schemeClr val="tx1"/>
                        </a:solidFill>
                      </a:endParaRPr>
                    </a:p>
                    <a:p>
                      <a:pPr algn="ctr"/>
                      <a:endParaRPr lang="en-MY" sz="1400" b="0" dirty="0">
                        <a:latin typeface="Arial" panose="020B0604020202020204" pitchFamily="34" charset="0"/>
                        <a:cs typeface="Arial" panose="020B0604020202020204" pitchFamily="34" charset="0"/>
                      </a:endParaRPr>
                    </a:p>
                  </a:txBody>
                  <a:tcPr anchor="ct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r>
                        <a:rPr lang="en-MY" sz="1400" b="0" dirty="0"/>
                        <a:t>Model perkhidmatan yang menyediakan sumber asas  pengkomputeran seperti storan, rangkaian, pelayan secara maya bagi menyokong operasi aplikasi dan perisian Jabatan. Model ini hanya membenarkan Jabatan mengurus dan mengawal sistem pengoperaian (OS), storan, aplikasi dan komponen rangkaian tertentu. Struktur asas seperti server, sistem operasi dan peralatan rangkaian disediakan mengikut permintaan atau keperluan Jabatan.</a:t>
                      </a:r>
                      <a:endParaRPr lang="en-MY" sz="1400" b="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108483397"/>
                  </a:ext>
                </a:extLst>
              </a:tr>
            </a:tbl>
          </a:graphicData>
        </a:graphic>
      </p:graphicFrame>
    </p:spTree>
    <p:extLst>
      <p:ext uri="{BB962C8B-B14F-4D97-AF65-F5344CB8AC3E}">
        <p14:creationId xmlns:p14="http://schemas.microsoft.com/office/powerpoint/2010/main" val="548979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ZA. Contoh Due Deligenc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59318754-ABDB-4DC8-96E0-BA536F32A49B}"/>
              </a:ext>
            </a:extLst>
          </p:cNvPr>
          <p:cNvGrpSpPr/>
          <p:nvPr userDrawn="1"/>
        </p:nvGrpSpPr>
        <p:grpSpPr>
          <a:xfrm>
            <a:off x="352572" y="819376"/>
            <a:ext cx="11486855" cy="5219247"/>
            <a:chOff x="191886" y="881148"/>
            <a:chExt cx="11486855" cy="5219247"/>
          </a:xfrm>
        </p:grpSpPr>
        <p:pic>
          <p:nvPicPr>
            <p:cNvPr id="12" name="Picture 11">
              <a:extLst>
                <a:ext uri="{FF2B5EF4-FFF2-40B4-BE49-F238E27FC236}">
                  <a16:creationId xmlns:a16="http://schemas.microsoft.com/office/drawing/2014/main" id="{E92F67A4-A403-44AC-A046-82D41894E3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886" y="881148"/>
              <a:ext cx="2871714" cy="35910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Picture 12">
              <a:extLst>
                <a:ext uri="{FF2B5EF4-FFF2-40B4-BE49-F238E27FC236}">
                  <a16:creationId xmlns:a16="http://schemas.microsoft.com/office/drawing/2014/main" id="{0CF14BDD-D843-4D57-8650-732595ABBE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3600" y="2874902"/>
              <a:ext cx="2863656" cy="32254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Picture 13">
              <a:extLst>
                <a:ext uri="{FF2B5EF4-FFF2-40B4-BE49-F238E27FC236}">
                  <a16:creationId xmlns:a16="http://schemas.microsoft.com/office/drawing/2014/main" id="{F391CD51-A47B-4814-86AD-D229B9D9F7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35314" y="881148"/>
              <a:ext cx="2871713" cy="33051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 name="Picture 14">
              <a:extLst>
                <a:ext uri="{FF2B5EF4-FFF2-40B4-BE49-F238E27FC236}">
                  <a16:creationId xmlns:a16="http://schemas.microsoft.com/office/drawing/2014/main" id="{69D61FBB-D59C-4E41-9EF7-D30DEE865A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15085" y="2859500"/>
              <a:ext cx="2863656" cy="32254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
        <p:nvSpPr>
          <p:cNvPr id="10" name="Title 1">
            <a:extLst>
              <a:ext uri="{FF2B5EF4-FFF2-40B4-BE49-F238E27FC236}">
                <a16:creationId xmlns:a16="http://schemas.microsoft.com/office/drawing/2014/main" id="{0879083F-9C9B-426B-88C1-1FC2E00C6E97}"/>
              </a:ext>
            </a:extLst>
          </p:cNvPr>
          <p:cNvSpPr txBox="1">
            <a:spLocks/>
          </p:cNvSpPr>
          <p:nvPr userDrawn="1"/>
        </p:nvSpPr>
        <p:spPr>
          <a:xfrm>
            <a:off x="0" y="0"/>
            <a:ext cx="12192000" cy="731519"/>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nn-NO" sz="2500" b="1" spc="-120" dirty="0">
                <a:solidFill>
                  <a:srgbClr val="000000"/>
                </a:solidFill>
                <a:latin typeface="Arial"/>
                <a:cs typeface="Arial"/>
              </a:rPr>
              <a:t>PENILAIAN (DUE DILIGENCE) KEPERLUAN MENGGUNAKAN </a:t>
            </a:r>
          </a:p>
          <a:p>
            <a:pPr algn="just"/>
            <a:r>
              <a:rPr lang="nn-NO" sz="2500" b="1" spc="-120" dirty="0">
                <a:solidFill>
                  <a:srgbClr val="000000"/>
                </a:solidFill>
                <a:latin typeface="Arial"/>
                <a:cs typeface="Arial"/>
              </a:rPr>
              <a:t>PENGKOMPUTERAN AWAN </a:t>
            </a:r>
            <a:endParaRPr lang="sv-SE" sz="2500" b="1" spc="-120" dirty="0">
              <a:solidFill>
                <a:srgbClr val="000000"/>
              </a:solidFill>
              <a:latin typeface="Arial"/>
              <a:cs typeface="Arial"/>
            </a:endParaRPr>
          </a:p>
        </p:txBody>
      </p:sp>
      <p:pic>
        <p:nvPicPr>
          <p:cNvPr id="9" name="Picture 8">
            <a:extLst>
              <a:ext uri="{FF2B5EF4-FFF2-40B4-BE49-F238E27FC236}">
                <a16:creationId xmlns:a16="http://schemas.microsoft.com/office/drawing/2014/main" id="{C19B8F4D-1969-484B-AB4F-DC23B548088B}"/>
              </a:ext>
            </a:extLst>
          </p:cNvPr>
          <p:cNvPicPr>
            <a:picLocks noChangeAspect="1"/>
          </p:cNvPicPr>
          <p:nvPr userDrawn="1"/>
        </p:nvPicPr>
        <p:blipFill>
          <a:blip r:embed="rId6">
            <a:alphaModFix amt="48000"/>
          </a:blip>
          <a:stretch>
            <a:fillRect/>
          </a:stretch>
        </p:blipFill>
        <p:spPr>
          <a:xfrm>
            <a:off x="1394361" y="0"/>
            <a:ext cx="9403277" cy="6858000"/>
          </a:xfrm>
          <a:prstGeom prst="rect">
            <a:avLst/>
          </a:prstGeom>
        </p:spPr>
      </p:pic>
    </p:spTree>
    <p:extLst>
      <p:ext uri="{BB962C8B-B14F-4D97-AF65-F5344CB8AC3E}">
        <p14:creationId xmlns:p14="http://schemas.microsoft.com/office/powerpoint/2010/main" val="26305459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ZV. 34. Majukan Permohonan">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5E1766B8-51D7-4C72-8595-D15C2F63D37B}"/>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en-MY" sz="2800" b="1" spc="0" dirty="0">
                <a:solidFill>
                  <a:srgbClr val="000000"/>
                </a:solidFill>
                <a:latin typeface="Arial"/>
                <a:cs typeface="Arial"/>
              </a:rPr>
              <a:t>34. SILA MAJUKAN PERMOHONAN KEPADA:</a:t>
            </a:r>
            <a:endParaRPr lang="sv-SE" sz="2800" b="1" dirty="0">
              <a:solidFill>
                <a:srgbClr val="000000"/>
              </a:solidFill>
              <a:latin typeface="Arial"/>
              <a:cs typeface="Arial"/>
            </a:endParaRPr>
          </a:p>
        </p:txBody>
      </p:sp>
      <p:sp>
        <p:nvSpPr>
          <p:cNvPr id="8" name="TextBox 7">
            <a:extLst>
              <a:ext uri="{FF2B5EF4-FFF2-40B4-BE49-F238E27FC236}">
                <a16:creationId xmlns:a16="http://schemas.microsoft.com/office/drawing/2014/main" id="{067BF3CB-8065-410E-BB87-ADDB477EFD6B}"/>
              </a:ext>
            </a:extLst>
          </p:cNvPr>
          <p:cNvSpPr txBox="1"/>
          <p:nvPr userDrawn="1"/>
        </p:nvSpPr>
        <p:spPr>
          <a:xfrm>
            <a:off x="1843340" y="4291620"/>
            <a:ext cx="5036288" cy="338554"/>
          </a:xfrm>
          <a:prstGeom prst="rect">
            <a:avLst/>
          </a:prstGeom>
          <a:noFill/>
        </p:spPr>
        <p:txBody>
          <a:bodyPr wrap="square" rtlCol="0" anchor="ctr">
            <a:spAutoFit/>
          </a:bodyPr>
          <a:lstStyle/>
          <a:p>
            <a:r>
              <a:rPr lang="en-US" altLang="ko-KR" sz="1600" b="1" dirty="0">
                <a:solidFill>
                  <a:prstClr val="black"/>
                </a:solidFill>
                <a:latin typeface="Arial" panose="020B0604020202020204" pitchFamily="34" charset="0"/>
                <a:ea typeface="Calibri" panose="020F0502020204030204" pitchFamily="34" charset="0"/>
                <a:cs typeface="Arial" panose="020B0604020202020204" pitchFamily="34" charset="0"/>
              </a:rPr>
              <a:t>Emel : </a:t>
            </a:r>
            <a:r>
              <a:rPr lang="en-US" altLang="ko-KR" sz="1600" dirty="0">
                <a:solidFill>
                  <a:prstClr val="black"/>
                </a:solidFill>
                <a:latin typeface="Arial" panose="020B0604020202020204" pitchFamily="34" charset="0"/>
                <a:ea typeface="Calibri" panose="020F0502020204030204" pitchFamily="34" charset="0"/>
                <a:cs typeface="Arial" panose="020B0604020202020204" pitchFamily="34" charset="0"/>
                <a:hlinkClick r:id="rId2"/>
              </a:rPr>
              <a:t>kictrr@cgso.gov.my</a:t>
            </a:r>
            <a:r>
              <a:rPr lang="en-US" altLang="ko-KR" sz="1600" dirty="0">
                <a:solidFill>
                  <a:prstClr val="black"/>
                </a:solidFill>
                <a:latin typeface="Arial" panose="020B0604020202020204" pitchFamily="34" charset="0"/>
                <a:ea typeface="Calibri" panose="020F0502020204030204" pitchFamily="34" charset="0"/>
                <a:cs typeface="Arial" panose="020B0604020202020204" pitchFamily="34" charset="0"/>
              </a:rPr>
              <a:t>, </a:t>
            </a:r>
            <a:r>
              <a:rPr lang="en-US" altLang="ko-KR" sz="1600" dirty="0">
                <a:solidFill>
                  <a:prstClr val="black"/>
                </a:solidFill>
                <a:latin typeface="Arial" panose="020B0604020202020204" pitchFamily="34" charset="0"/>
                <a:ea typeface="Calibri" panose="020F0502020204030204" pitchFamily="34" charset="0"/>
                <a:cs typeface="Arial" panose="020B0604020202020204" pitchFamily="34" charset="0"/>
                <a:hlinkClick r:id="rId3"/>
              </a:rPr>
              <a:t>m_saiful@cgso.gov.my</a:t>
            </a:r>
            <a:r>
              <a:rPr lang="en-US" altLang="ko-KR" sz="1600" dirty="0">
                <a:solidFill>
                  <a:prstClr val="black"/>
                </a:solidFill>
                <a:latin typeface="Arial" panose="020B0604020202020204" pitchFamily="34" charset="0"/>
                <a:ea typeface="Calibri" panose="020F0502020204030204" pitchFamily="34" charset="0"/>
                <a:cs typeface="Arial" panose="020B0604020202020204" pitchFamily="34" charset="0"/>
              </a:rPr>
              <a:t> </a:t>
            </a:r>
            <a:endParaRPr lang="ko-KR" altLang="en-US" sz="1600" dirty="0">
              <a:solidFill>
                <a:prstClr val="black"/>
              </a:solidFill>
              <a:latin typeface="Arial" panose="020B0604020202020204" pitchFamily="34" charset="0"/>
              <a:cs typeface="Arial" panose="020B0604020202020204" pitchFamily="34" charset="0"/>
            </a:endParaRPr>
          </a:p>
        </p:txBody>
      </p:sp>
      <p:grpSp>
        <p:nvGrpSpPr>
          <p:cNvPr id="17" name="Group 16">
            <a:extLst>
              <a:ext uri="{FF2B5EF4-FFF2-40B4-BE49-F238E27FC236}">
                <a16:creationId xmlns:a16="http://schemas.microsoft.com/office/drawing/2014/main" id="{609793AC-04AA-4C81-8730-D60C1508BB27}"/>
              </a:ext>
            </a:extLst>
          </p:cNvPr>
          <p:cNvGrpSpPr/>
          <p:nvPr userDrawn="1"/>
        </p:nvGrpSpPr>
        <p:grpSpPr>
          <a:xfrm>
            <a:off x="1261452" y="1105408"/>
            <a:ext cx="430886" cy="430886"/>
            <a:chOff x="1145883" y="1672317"/>
            <a:chExt cx="430886" cy="430886"/>
          </a:xfrm>
        </p:grpSpPr>
        <p:sp>
          <p:nvSpPr>
            <p:cNvPr id="7" name="Oval 6">
              <a:extLst>
                <a:ext uri="{FF2B5EF4-FFF2-40B4-BE49-F238E27FC236}">
                  <a16:creationId xmlns:a16="http://schemas.microsoft.com/office/drawing/2014/main" id="{55816DDC-CEB4-4BB9-929D-9E62EE7F3F51}"/>
                </a:ext>
              </a:extLst>
            </p:cNvPr>
            <p:cNvSpPr/>
            <p:nvPr userDrawn="1"/>
          </p:nvSpPr>
          <p:spPr>
            <a:xfrm>
              <a:off x="1145883" y="1672317"/>
              <a:ext cx="430886" cy="430886"/>
            </a:xfrm>
            <a:prstGeom prst="ellipse">
              <a:avLst/>
            </a:prstGeom>
            <a:solidFill>
              <a:sysClr val="window" lastClr="FFFFFF"/>
            </a:solidFill>
            <a:ln w="381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2701" b="0" i="0" u="none" strike="noStrike" kern="0" cap="none" spc="0" normalizeH="0" baseline="0" noProof="0">
                <a:ln>
                  <a:noFill/>
                </a:ln>
                <a:solidFill>
                  <a:prstClr val="black"/>
                </a:solidFill>
                <a:effectLst/>
                <a:uLnTx/>
                <a:uFillTx/>
                <a:latin typeface="Calibri" panose="020F0502020204030204"/>
                <a:ea typeface="맑은 고딕" panose="020B0503020000020004" pitchFamily="34" charset="-127"/>
                <a:cs typeface="+mn-cs"/>
              </a:endParaRPr>
            </a:p>
          </p:txBody>
        </p:sp>
        <p:sp>
          <p:nvSpPr>
            <p:cNvPr id="9" name="TextBox 8">
              <a:extLst>
                <a:ext uri="{FF2B5EF4-FFF2-40B4-BE49-F238E27FC236}">
                  <a16:creationId xmlns:a16="http://schemas.microsoft.com/office/drawing/2014/main" id="{C3C5B76B-5B31-4E60-8767-F207308271A1}"/>
                </a:ext>
              </a:extLst>
            </p:cNvPr>
            <p:cNvSpPr txBox="1"/>
            <p:nvPr userDrawn="1"/>
          </p:nvSpPr>
          <p:spPr>
            <a:xfrm>
              <a:off x="1261452" y="1780037"/>
              <a:ext cx="199749" cy="215444"/>
            </a:xfrm>
            <a:prstGeom prst="rect">
              <a:avLst/>
            </a:prstGeom>
            <a:noFill/>
          </p:spPr>
          <p:txBody>
            <a:bodyPr wrap="square" tIns="0" bIns="0" rtlCol="0" anchor="ctr">
              <a:spAutoFit/>
            </a:bodyPr>
            <a:lstStyle/>
            <a:p>
              <a:pPr algn="ctr"/>
              <a:r>
                <a:rPr lang="en-US" altLang="ko-KR" sz="1400" b="1" dirty="0">
                  <a:solidFill>
                    <a:prstClr val="black"/>
                  </a:solidFill>
                  <a:cs typeface="Arial" pitchFamily="34" charset="0"/>
                </a:rPr>
                <a:t>1</a:t>
              </a:r>
            </a:p>
          </p:txBody>
        </p:sp>
      </p:grpSp>
      <p:sp>
        <p:nvSpPr>
          <p:cNvPr id="11" name="TextBox 10">
            <a:extLst>
              <a:ext uri="{FF2B5EF4-FFF2-40B4-BE49-F238E27FC236}">
                <a16:creationId xmlns:a16="http://schemas.microsoft.com/office/drawing/2014/main" id="{2C2D9249-45A4-4239-9D62-847D233196EA}"/>
              </a:ext>
            </a:extLst>
          </p:cNvPr>
          <p:cNvSpPr txBox="1"/>
          <p:nvPr userDrawn="1"/>
        </p:nvSpPr>
        <p:spPr>
          <a:xfrm>
            <a:off x="1843340" y="5023346"/>
            <a:ext cx="5344860" cy="338554"/>
          </a:xfrm>
          <a:prstGeom prst="rect">
            <a:avLst/>
          </a:prstGeom>
          <a:noFill/>
        </p:spPr>
        <p:txBody>
          <a:bodyPr wrap="square" rtlCol="0" anchor="ctr">
            <a:spAutoFit/>
          </a:bodyPr>
          <a:lstStyle/>
          <a:p>
            <a:r>
              <a:rPr lang="en-US" altLang="ko-KR" sz="1600" b="1" dirty="0">
                <a:solidFill>
                  <a:prstClr val="black"/>
                </a:solidFill>
                <a:latin typeface="Arial" panose="020B0604020202020204" pitchFamily="34" charset="0"/>
                <a:ea typeface="Calibri" panose="020F0502020204030204" pitchFamily="34" charset="0"/>
                <a:cs typeface="Arial" panose="020B0604020202020204" pitchFamily="34" charset="0"/>
              </a:rPr>
              <a:t>Talian : </a:t>
            </a:r>
            <a:r>
              <a:rPr lang="en-US" altLang="ko-KR" sz="1600" dirty="0">
                <a:solidFill>
                  <a:prstClr val="black"/>
                </a:solidFill>
                <a:latin typeface="Arial" panose="020B0604020202020204" pitchFamily="34" charset="0"/>
                <a:ea typeface="Calibri" panose="020F0502020204030204" pitchFamily="34" charset="0"/>
                <a:cs typeface="Arial" panose="020B0604020202020204" pitchFamily="34" charset="0"/>
              </a:rPr>
              <a:t>03-88726038 / 03-88726039</a:t>
            </a:r>
            <a:endParaRPr lang="ko-KR" altLang="en-US" sz="1600" dirty="0">
              <a:solidFill>
                <a:prstClr val="black"/>
              </a:solidFill>
              <a:latin typeface="Arial" panose="020B0604020202020204" pitchFamily="34" charset="0"/>
              <a:cs typeface="Arial" panose="020B0604020202020204" pitchFamily="34" charset="0"/>
            </a:endParaRPr>
          </a:p>
        </p:txBody>
      </p:sp>
      <p:grpSp>
        <p:nvGrpSpPr>
          <p:cNvPr id="16" name="Group 15">
            <a:extLst>
              <a:ext uri="{FF2B5EF4-FFF2-40B4-BE49-F238E27FC236}">
                <a16:creationId xmlns:a16="http://schemas.microsoft.com/office/drawing/2014/main" id="{2F708278-C97A-4065-98E4-276607103916}"/>
              </a:ext>
            </a:extLst>
          </p:cNvPr>
          <p:cNvGrpSpPr/>
          <p:nvPr userDrawn="1"/>
        </p:nvGrpSpPr>
        <p:grpSpPr>
          <a:xfrm>
            <a:off x="1261452" y="4245454"/>
            <a:ext cx="430886" cy="430886"/>
            <a:chOff x="1145883" y="4245455"/>
            <a:chExt cx="430886" cy="430886"/>
          </a:xfrm>
        </p:grpSpPr>
        <p:sp>
          <p:nvSpPr>
            <p:cNvPr id="10" name="Oval 9">
              <a:extLst>
                <a:ext uri="{FF2B5EF4-FFF2-40B4-BE49-F238E27FC236}">
                  <a16:creationId xmlns:a16="http://schemas.microsoft.com/office/drawing/2014/main" id="{2F9710FE-299D-4171-B290-4B1D5A48A485}"/>
                </a:ext>
              </a:extLst>
            </p:cNvPr>
            <p:cNvSpPr/>
            <p:nvPr userDrawn="1"/>
          </p:nvSpPr>
          <p:spPr>
            <a:xfrm>
              <a:off x="1145883" y="4245455"/>
              <a:ext cx="430886" cy="430886"/>
            </a:xfrm>
            <a:prstGeom prst="ellipse">
              <a:avLst/>
            </a:prstGeom>
            <a:solidFill>
              <a:sysClr val="window" lastClr="FFFFFF"/>
            </a:solidFill>
            <a:ln w="381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2701" b="0" i="0" u="none" strike="noStrike" kern="0" cap="none" spc="0" normalizeH="0" baseline="0" noProof="0" dirty="0">
                <a:ln>
                  <a:noFill/>
                </a:ln>
                <a:solidFill>
                  <a:prstClr val="black"/>
                </a:solidFill>
                <a:effectLst/>
                <a:uLnTx/>
                <a:uFillTx/>
                <a:latin typeface="Calibri" panose="020F0502020204030204"/>
                <a:ea typeface="맑은 고딕" panose="020B0503020000020004" pitchFamily="34" charset="-127"/>
                <a:cs typeface="+mn-cs"/>
              </a:endParaRPr>
            </a:p>
          </p:txBody>
        </p:sp>
        <p:sp>
          <p:nvSpPr>
            <p:cNvPr id="12" name="TextBox 11">
              <a:extLst>
                <a:ext uri="{FF2B5EF4-FFF2-40B4-BE49-F238E27FC236}">
                  <a16:creationId xmlns:a16="http://schemas.microsoft.com/office/drawing/2014/main" id="{E1DA9124-B73A-4C33-A94E-2F33BC0DFCE3}"/>
                </a:ext>
              </a:extLst>
            </p:cNvPr>
            <p:cNvSpPr txBox="1"/>
            <p:nvPr userDrawn="1"/>
          </p:nvSpPr>
          <p:spPr>
            <a:xfrm>
              <a:off x="1261452" y="4353175"/>
              <a:ext cx="199749" cy="215444"/>
            </a:xfrm>
            <a:prstGeom prst="rect">
              <a:avLst/>
            </a:prstGeom>
            <a:noFill/>
          </p:spPr>
          <p:txBody>
            <a:bodyPr wrap="square" tIns="0" bIns="0" rtlCol="0" anchor="ctr">
              <a:spAutoFit/>
            </a:bodyPr>
            <a:lstStyle/>
            <a:p>
              <a:pPr algn="ctr"/>
              <a:r>
                <a:rPr lang="en-US" altLang="ko-KR" sz="1400" b="1" dirty="0">
                  <a:solidFill>
                    <a:prstClr val="black"/>
                  </a:solidFill>
                  <a:cs typeface="Arial" pitchFamily="34" charset="0"/>
                </a:rPr>
                <a:t>2</a:t>
              </a:r>
            </a:p>
          </p:txBody>
        </p:sp>
      </p:grpSp>
      <p:grpSp>
        <p:nvGrpSpPr>
          <p:cNvPr id="2" name="Group 1">
            <a:extLst>
              <a:ext uri="{FF2B5EF4-FFF2-40B4-BE49-F238E27FC236}">
                <a16:creationId xmlns:a16="http://schemas.microsoft.com/office/drawing/2014/main" id="{00952DB1-0FD5-42D0-981F-D45B889D7024}"/>
              </a:ext>
            </a:extLst>
          </p:cNvPr>
          <p:cNvGrpSpPr/>
          <p:nvPr userDrawn="1"/>
        </p:nvGrpSpPr>
        <p:grpSpPr>
          <a:xfrm>
            <a:off x="1261452" y="4977180"/>
            <a:ext cx="430886" cy="430886"/>
            <a:chOff x="1145883" y="5023347"/>
            <a:chExt cx="430886" cy="430886"/>
          </a:xfrm>
        </p:grpSpPr>
        <p:sp>
          <p:nvSpPr>
            <p:cNvPr id="13" name="Oval 12">
              <a:extLst>
                <a:ext uri="{FF2B5EF4-FFF2-40B4-BE49-F238E27FC236}">
                  <a16:creationId xmlns:a16="http://schemas.microsoft.com/office/drawing/2014/main" id="{CE446D10-7B6B-43C7-AC73-7079100125AE}"/>
                </a:ext>
              </a:extLst>
            </p:cNvPr>
            <p:cNvSpPr/>
            <p:nvPr userDrawn="1"/>
          </p:nvSpPr>
          <p:spPr>
            <a:xfrm>
              <a:off x="1145883" y="5023347"/>
              <a:ext cx="430886" cy="430886"/>
            </a:xfrm>
            <a:prstGeom prst="ellipse">
              <a:avLst/>
            </a:prstGeom>
            <a:solidFill>
              <a:sysClr val="window" lastClr="FFFFFF"/>
            </a:solidFill>
            <a:ln w="381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2701" b="0" i="0" u="none" strike="noStrike" kern="0" cap="none" spc="0" normalizeH="0" baseline="0" noProof="0">
                <a:ln>
                  <a:noFill/>
                </a:ln>
                <a:solidFill>
                  <a:prstClr val="black"/>
                </a:solidFill>
                <a:effectLst/>
                <a:uLnTx/>
                <a:uFillTx/>
                <a:latin typeface="Calibri" panose="020F0502020204030204"/>
                <a:ea typeface="맑은 고딕" panose="020B0503020000020004" pitchFamily="34" charset="-127"/>
                <a:cs typeface="+mn-cs"/>
              </a:endParaRPr>
            </a:p>
          </p:txBody>
        </p:sp>
        <p:sp>
          <p:nvSpPr>
            <p:cNvPr id="14" name="TextBox 13">
              <a:extLst>
                <a:ext uri="{FF2B5EF4-FFF2-40B4-BE49-F238E27FC236}">
                  <a16:creationId xmlns:a16="http://schemas.microsoft.com/office/drawing/2014/main" id="{04FA45E0-0BA5-4B62-B305-882A61C700C8}"/>
                </a:ext>
              </a:extLst>
            </p:cNvPr>
            <p:cNvSpPr txBox="1"/>
            <p:nvPr userDrawn="1"/>
          </p:nvSpPr>
          <p:spPr>
            <a:xfrm>
              <a:off x="1261452" y="5131067"/>
              <a:ext cx="199749" cy="215444"/>
            </a:xfrm>
            <a:prstGeom prst="rect">
              <a:avLst/>
            </a:prstGeom>
            <a:noFill/>
          </p:spPr>
          <p:txBody>
            <a:bodyPr wrap="square" tIns="0" bIns="0" rtlCol="0" anchor="ctr">
              <a:spAutoFit/>
            </a:bodyPr>
            <a:lstStyle/>
            <a:p>
              <a:pPr algn="ctr"/>
              <a:r>
                <a:rPr lang="en-US" altLang="ko-KR" sz="1400" b="1" dirty="0">
                  <a:solidFill>
                    <a:prstClr val="black"/>
                  </a:solidFill>
                  <a:cs typeface="Arial" pitchFamily="34" charset="0"/>
                </a:rPr>
                <a:t>3</a:t>
              </a:r>
            </a:p>
          </p:txBody>
        </p:sp>
      </p:grpSp>
      <p:sp>
        <p:nvSpPr>
          <p:cNvPr id="15" name="TextBox 14">
            <a:extLst>
              <a:ext uri="{FF2B5EF4-FFF2-40B4-BE49-F238E27FC236}">
                <a16:creationId xmlns:a16="http://schemas.microsoft.com/office/drawing/2014/main" id="{E070FD24-C44A-4919-ADD8-4BDE6E0FD697}"/>
              </a:ext>
            </a:extLst>
          </p:cNvPr>
          <p:cNvSpPr txBox="1"/>
          <p:nvPr userDrawn="1"/>
        </p:nvSpPr>
        <p:spPr>
          <a:xfrm>
            <a:off x="1843340" y="1097681"/>
            <a:ext cx="5036288" cy="2800767"/>
          </a:xfrm>
          <a:prstGeom prst="rect">
            <a:avLst/>
          </a:prstGeom>
          <a:noFill/>
        </p:spPr>
        <p:txBody>
          <a:bodyPr wrap="square" rtlCol="0" anchor="ctr">
            <a:spAutoFit/>
          </a:bodyPr>
          <a:lstStyle>
            <a:defPPr>
              <a:defRPr lang="en-US"/>
            </a:defPPr>
            <a:lvl1pPr>
              <a:defRPr sz="1200">
                <a:cs typeface="Arial" pitchFamily="34" charset="0"/>
              </a:defRPr>
            </a:lvl1pPr>
          </a:lstStyle>
          <a:p>
            <a:r>
              <a:rPr lang="ms-MY" altLang="ko-KR" sz="1600" b="1" dirty="0">
                <a:solidFill>
                  <a:prstClr val="black"/>
                </a:solidFill>
                <a:latin typeface="Arial" panose="020B0604020202020204" pitchFamily="34" charset="0"/>
                <a:ea typeface="Calibri" panose="020F0502020204030204" pitchFamily="34" charset="0"/>
              </a:rPr>
              <a:t>Alamat :</a:t>
            </a:r>
          </a:p>
          <a:p>
            <a:r>
              <a:rPr lang="ms-MY" altLang="ko-KR" sz="1600" dirty="0">
                <a:solidFill>
                  <a:prstClr val="black"/>
                </a:solidFill>
                <a:latin typeface="Arial" panose="020B0604020202020204" pitchFamily="34" charset="0"/>
                <a:ea typeface="Calibri" panose="020F0502020204030204" pitchFamily="34" charset="0"/>
              </a:rPr>
              <a:t>Ketua Pengarah Keselamatan Kerajaan</a:t>
            </a:r>
          </a:p>
          <a:p>
            <a:r>
              <a:rPr lang="ms-MY" altLang="ko-KR" sz="1600" dirty="0">
                <a:solidFill>
                  <a:prstClr val="black"/>
                </a:solidFill>
                <a:latin typeface="Arial" panose="020B0604020202020204" pitchFamily="34" charset="0"/>
                <a:ea typeface="Calibri" panose="020F0502020204030204" pitchFamily="34" charset="0"/>
              </a:rPr>
              <a:t>Pejabat Ketua Pegawai Keselamatan Kerajaan Malaysia</a:t>
            </a:r>
          </a:p>
          <a:p>
            <a:r>
              <a:rPr lang="ms-MY" altLang="ko-KR" sz="1600" dirty="0">
                <a:solidFill>
                  <a:prstClr val="black"/>
                </a:solidFill>
                <a:latin typeface="Arial" panose="020B0604020202020204" pitchFamily="34" charset="0"/>
                <a:ea typeface="Calibri" panose="020F0502020204030204" pitchFamily="34" charset="0"/>
              </a:rPr>
              <a:t>Jabatan Perdana Menteri,</a:t>
            </a:r>
          </a:p>
          <a:p>
            <a:r>
              <a:rPr lang="ms-MY" altLang="ko-KR" sz="1600" dirty="0">
                <a:solidFill>
                  <a:prstClr val="black"/>
                </a:solidFill>
                <a:latin typeface="Arial" panose="020B0604020202020204" pitchFamily="34" charset="0"/>
                <a:ea typeface="Calibri" panose="020F0502020204030204" pitchFamily="34" charset="0"/>
              </a:rPr>
              <a:t>Aras -1, 1 dan 2, Setia Perdana 7,</a:t>
            </a:r>
          </a:p>
          <a:p>
            <a:r>
              <a:rPr lang="ms-MY" altLang="ko-KR" sz="1600" dirty="0">
                <a:solidFill>
                  <a:prstClr val="black"/>
                </a:solidFill>
                <a:latin typeface="Arial" panose="020B0604020202020204" pitchFamily="34" charset="0"/>
                <a:ea typeface="Calibri" panose="020F0502020204030204" pitchFamily="34" charset="0"/>
              </a:rPr>
              <a:t>Kompleks Setia Perdana,</a:t>
            </a:r>
          </a:p>
          <a:p>
            <a:r>
              <a:rPr lang="ms-MY" altLang="ko-KR" sz="1600" dirty="0">
                <a:solidFill>
                  <a:prstClr val="black"/>
                </a:solidFill>
                <a:latin typeface="Arial" panose="020B0604020202020204" pitchFamily="34" charset="0"/>
                <a:ea typeface="Calibri" panose="020F0502020204030204" pitchFamily="34" charset="0"/>
              </a:rPr>
              <a:t>Pusat Pentadbiran Kerajaan Persekutuan,</a:t>
            </a:r>
          </a:p>
          <a:p>
            <a:r>
              <a:rPr lang="ms-MY" altLang="ko-KR" sz="1600" dirty="0">
                <a:solidFill>
                  <a:prstClr val="black"/>
                </a:solidFill>
                <a:latin typeface="Arial" panose="020B0604020202020204" pitchFamily="34" charset="0"/>
                <a:ea typeface="Calibri" panose="020F0502020204030204" pitchFamily="34" charset="0"/>
              </a:rPr>
              <a:t>62502 Wilayah Persekutuan Putrajaya,</a:t>
            </a:r>
          </a:p>
          <a:p>
            <a:r>
              <a:rPr lang="ms-MY" altLang="ko-KR" sz="1600" dirty="0">
                <a:solidFill>
                  <a:prstClr val="black"/>
                </a:solidFill>
                <a:latin typeface="Arial" panose="020B0604020202020204" pitchFamily="34" charset="0"/>
                <a:ea typeface="Calibri" panose="020F0502020204030204" pitchFamily="34" charset="0"/>
              </a:rPr>
              <a:t>Malaysia.</a:t>
            </a:r>
          </a:p>
          <a:p>
            <a:r>
              <a:rPr lang="en-MY" sz="1600" b="1" dirty="0">
                <a:solidFill>
                  <a:prstClr val="black"/>
                </a:solidFill>
                <a:latin typeface="Arial" panose="020B0604020202020204" pitchFamily="34" charset="0"/>
                <a:ea typeface="Calibri" panose="020F0502020204030204" pitchFamily="34" charset="0"/>
              </a:rPr>
              <a:t>(u.p.: Encik Mohd Saiful Hisham B. Md Salleh)</a:t>
            </a:r>
            <a:endParaRPr lang="ms-MY" altLang="ko-KR" sz="1600" b="1" dirty="0">
              <a:solidFill>
                <a:prstClr val="black"/>
              </a:solidFill>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335656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 Arahan Kuatkuasa">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17BB1CE-FC1F-427D-A001-B155BABD4CCE}"/>
              </a:ext>
            </a:extLst>
          </p:cNvPr>
          <p:cNvSpPr txBox="1">
            <a:spLocks/>
          </p:cNvSpPr>
          <p:nvPr userDrawn="1"/>
        </p:nvSpPr>
        <p:spPr>
          <a:xfrm>
            <a:off x="0" y="1"/>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kumimoji="0" lang="en-MY" sz="2800" b="1" i="0" u="none" strike="noStrike" kern="1200" cap="none" spc="-120" normalizeH="0" baseline="0" noProof="0" dirty="0">
                <a:ln>
                  <a:noFill/>
                </a:ln>
                <a:solidFill>
                  <a:srgbClr val="000000"/>
                </a:solidFill>
                <a:effectLst/>
                <a:uLnTx/>
                <a:uFillTx/>
                <a:latin typeface="Arial"/>
                <a:ea typeface="+mj-ea"/>
                <a:cs typeface="Arial"/>
              </a:rPr>
              <a:t>1. ARAHAN BERKUATKUASA</a:t>
            </a:r>
          </a:p>
        </p:txBody>
      </p:sp>
      <p:pic>
        <p:nvPicPr>
          <p:cNvPr id="8" name="Picture 7">
            <a:extLst>
              <a:ext uri="{FF2B5EF4-FFF2-40B4-BE49-F238E27FC236}">
                <a16:creationId xmlns:a16="http://schemas.microsoft.com/office/drawing/2014/main" id="{9D53381B-4827-495B-A39A-AB3E0937061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9570" y="860292"/>
            <a:ext cx="3597055" cy="5659777"/>
          </a:xfrm>
          <a:prstGeom prst="rect">
            <a:avLst/>
          </a:prstGeom>
          <a:ln>
            <a:solidFill>
              <a:schemeClr val="bg1">
                <a:lumMod val="75000"/>
              </a:schemeClr>
            </a:solidFill>
          </a:ln>
        </p:spPr>
      </p:pic>
      <p:pic>
        <p:nvPicPr>
          <p:cNvPr id="9" name="Picture 8">
            <a:extLst>
              <a:ext uri="{FF2B5EF4-FFF2-40B4-BE49-F238E27FC236}">
                <a16:creationId xmlns:a16="http://schemas.microsoft.com/office/drawing/2014/main" id="{23293877-6E5A-4B03-BA9A-2D21ECDF77F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37498" y="860292"/>
            <a:ext cx="3670379" cy="5659777"/>
          </a:xfrm>
          <a:prstGeom prst="rect">
            <a:avLst/>
          </a:prstGeom>
          <a:ln>
            <a:solidFill>
              <a:schemeClr val="bg1">
                <a:lumMod val="75000"/>
              </a:schemeClr>
            </a:solidFill>
          </a:ln>
        </p:spPr>
      </p:pic>
      <p:pic>
        <p:nvPicPr>
          <p:cNvPr id="11" name="Picture 10">
            <a:extLst>
              <a:ext uri="{FF2B5EF4-FFF2-40B4-BE49-F238E27FC236}">
                <a16:creationId xmlns:a16="http://schemas.microsoft.com/office/drawing/2014/main" id="{8FF3A0CC-1017-4B20-8297-A9D512B056C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128751" y="860291"/>
            <a:ext cx="3843679" cy="5751989"/>
          </a:xfrm>
          <a:prstGeom prst="rect">
            <a:avLst/>
          </a:prstGeom>
          <a:ln>
            <a:solidFill>
              <a:schemeClr val="bg1">
                <a:lumMod val="75000"/>
              </a:schemeClr>
            </a:solidFill>
          </a:ln>
        </p:spPr>
      </p:pic>
    </p:spTree>
    <p:extLst>
      <p:ext uri="{BB962C8B-B14F-4D97-AF65-F5344CB8AC3E}">
        <p14:creationId xmlns:p14="http://schemas.microsoft.com/office/powerpoint/2010/main" val="28513754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G. Contoh Ringkasan Pjk">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69AF25B-4705-4186-9594-91D3E35A56D1}"/>
              </a:ext>
            </a:extLst>
          </p:cNvPr>
          <p:cNvPicPr>
            <a:picLocks noChangeAspect="1"/>
          </p:cNvPicPr>
          <p:nvPr userDrawn="1"/>
        </p:nvPicPr>
        <p:blipFill>
          <a:blip r:embed="rId2">
            <a:alphaModFix amt="48000"/>
          </a:blip>
          <a:stretch>
            <a:fillRect/>
          </a:stretch>
        </p:blipFill>
        <p:spPr>
          <a:xfrm>
            <a:off x="1394361" y="0"/>
            <a:ext cx="9403277" cy="6858000"/>
          </a:xfrm>
          <a:prstGeom prst="rect">
            <a:avLst/>
          </a:prstGeom>
        </p:spPr>
      </p:pic>
      <p:sp>
        <p:nvSpPr>
          <p:cNvPr id="5" name="Slide Number Placeholder 3">
            <a:extLst>
              <a:ext uri="{FF2B5EF4-FFF2-40B4-BE49-F238E27FC236}">
                <a16:creationId xmlns:a16="http://schemas.microsoft.com/office/drawing/2014/main" id="{6871979C-EDBD-4D8F-84C4-DAF8BBC47123}"/>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
        <p:nvSpPr>
          <p:cNvPr id="9" name="Google Shape;223;p7">
            <a:extLst>
              <a:ext uri="{FF2B5EF4-FFF2-40B4-BE49-F238E27FC236}">
                <a16:creationId xmlns:a16="http://schemas.microsoft.com/office/drawing/2014/main" id="{2A9EDC13-EAA5-4A8A-82AE-EBEF7834B944}"/>
              </a:ext>
            </a:extLst>
          </p:cNvPr>
          <p:cNvSpPr txBox="1"/>
          <p:nvPr userDrawn="1"/>
        </p:nvSpPr>
        <p:spPr>
          <a:xfrm>
            <a:off x="153034" y="532292"/>
            <a:ext cx="11885932" cy="5793416"/>
          </a:xfrm>
          <a:prstGeom prst="rect">
            <a:avLst/>
          </a:prstGeom>
          <a:noFill/>
          <a:ln>
            <a:noFill/>
          </a:ln>
        </p:spPr>
        <p:txBody>
          <a:bodyPr spcFirstLastPara="1" wrap="square" lIns="91425" tIns="45700" rIns="91425" bIns="45700" anchor="t" anchorCtr="0">
            <a:noAutofit/>
          </a:bodyPr>
          <a:lstStyle/>
          <a:p>
            <a:pPr marL="342900" indent="-342900" algn="just">
              <a:buClr>
                <a:prstClr val="black"/>
              </a:buClr>
              <a:buSzPts val="1600"/>
              <a:buFontTx/>
              <a:buAutoNum type="arabicPeriod"/>
            </a:pPr>
            <a:r>
              <a:rPr lang="en-US" sz="1400" dirty="0">
                <a:solidFill>
                  <a:prstClr val="black"/>
                </a:solidFill>
                <a:latin typeface="Arial"/>
                <a:cs typeface="Arial"/>
                <a:sym typeface="Arial"/>
              </a:rPr>
              <a:t>Jabatan bercadang untuk membangunkan Sistem ABC bagi menggantikan </a:t>
            </a:r>
            <a:r>
              <a:rPr lang="en-US" sz="1400" dirty="0">
                <a:solidFill>
                  <a:prstClr val="black"/>
                </a:solidFill>
                <a:latin typeface="Arial"/>
                <a:cs typeface="Arial"/>
              </a:rPr>
              <a:t>S</a:t>
            </a:r>
            <a:r>
              <a:rPr lang="en-US" sz="1400" dirty="0">
                <a:solidFill>
                  <a:prstClr val="black"/>
                </a:solidFill>
                <a:latin typeface="Arial"/>
                <a:cs typeface="Arial"/>
                <a:sym typeface="Arial"/>
              </a:rPr>
              <a:t>istem XYZ </a:t>
            </a:r>
            <a:r>
              <a:rPr lang="en-US" sz="1400" dirty="0">
                <a:solidFill>
                  <a:prstClr val="black"/>
                </a:solidFill>
                <a:latin typeface="Arial"/>
                <a:cs typeface="Arial"/>
              </a:rPr>
              <a:t>yang dibangunkan pada tahun 2013 dan tidak berupaya menampung peningkatan permohonan dan pengeluaran lesen selaras dengan </a:t>
            </a:r>
            <a:r>
              <a:rPr lang="en-US" sz="1400" dirty="0">
                <a:solidFill>
                  <a:prstClr val="black"/>
                </a:solidFill>
                <a:latin typeface="Arial"/>
                <a:cs typeface="Arial"/>
                <a:hlinkClick r:id="rId3" action="ppaction://hlinksldjump">
                  <a:extLst>
                    <a:ext uri="{A12FA001-AC4F-418D-AE19-62706E023703}">
                      <ahyp:hlinkClr xmlns:ahyp="http://schemas.microsoft.com/office/drawing/2018/hyperlinkcolor" val="tx"/>
                    </a:ext>
                  </a:extLst>
                </a:hlinkClick>
              </a:rPr>
              <a:t>Pekeliling Am XXX.</a:t>
            </a:r>
            <a:endParaRPr lang="en-US" sz="1400" dirty="0">
              <a:solidFill>
                <a:prstClr val="black"/>
              </a:solidFill>
              <a:latin typeface="Arial"/>
              <a:cs typeface="Arial"/>
            </a:endParaRPr>
          </a:p>
          <a:p>
            <a:pPr algn="just">
              <a:buClr>
                <a:prstClr val="black"/>
              </a:buClr>
              <a:buSzPts val="1600"/>
            </a:pPr>
            <a:endParaRPr lang="en-US" sz="1400" dirty="0">
              <a:solidFill>
                <a:prstClr val="black"/>
              </a:solidFill>
              <a:latin typeface="Arial"/>
              <a:cs typeface="Arial"/>
            </a:endParaRPr>
          </a:p>
          <a:p>
            <a:pPr marL="355600" indent="-355600" algn="just" defTabSz="355600">
              <a:spcBef>
                <a:spcPts val="320"/>
              </a:spcBef>
              <a:buClr>
                <a:prstClr val="black"/>
              </a:buClr>
              <a:buSzPts val="1600"/>
            </a:pPr>
            <a:r>
              <a:rPr lang="en-US" sz="1400" dirty="0">
                <a:solidFill>
                  <a:prstClr val="black"/>
                </a:solidFill>
                <a:latin typeface="Arial"/>
                <a:cs typeface="Arial"/>
              </a:rPr>
              <a:t>2.	</a:t>
            </a:r>
            <a:r>
              <a:rPr lang="en-US" sz="1400" dirty="0">
                <a:solidFill>
                  <a:prstClr val="black"/>
                </a:solidFill>
                <a:latin typeface="Arial"/>
                <a:cs typeface="Arial"/>
                <a:sym typeface="Arial"/>
              </a:rPr>
              <a:t>Objektif projek adalah membangunkan sistem pengurusan lesen baharu berdasarkan proses kerja secara holistik yang efektif dan dilengkapi ciri-ciri keselamatan serta menggunakan teknologi terkini bagi </a:t>
            </a:r>
            <a:r>
              <a:rPr lang="en-US" sz="1400" dirty="0">
                <a:solidFill>
                  <a:prstClr val="black"/>
                </a:solidFill>
                <a:latin typeface="Arial"/>
                <a:cs typeface="Arial"/>
              </a:rPr>
              <a:t>meningkatkan prestasi dan integriti system. </a:t>
            </a:r>
          </a:p>
          <a:p>
            <a:pPr marL="101600" algn="just">
              <a:spcBef>
                <a:spcPts val="320"/>
              </a:spcBef>
              <a:buClr>
                <a:prstClr val="black"/>
              </a:buClr>
              <a:buSzPts val="1600"/>
            </a:pPr>
            <a:endParaRPr sz="1400" dirty="0">
              <a:solidFill>
                <a:prstClr val="black"/>
              </a:solidFill>
              <a:latin typeface="Arial"/>
              <a:cs typeface="Arial"/>
              <a:sym typeface="Arial"/>
            </a:endParaRPr>
          </a:p>
          <a:p>
            <a:pPr algn="just" defTabSz="355600">
              <a:spcBef>
                <a:spcPts val="320"/>
              </a:spcBef>
              <a:buClr>
                <a:prstClr val="black"/>
              </a:buClr>
              <a:buSzPts val="1600"/>
            </a:pPr>
            <a:r>
              <a:rPr lang="en-US" sz="1400" dirty="0">
                <a:solidFill>
                  <a:prstClr val="black"/>
                </a:solidFill>
                <a:latin typeface="Arial"/>
                <a:cs typeface="Arial"/>
                <a:sym typeface="Arial"/>
              </a:rPr>
              <a:t>3.	Projek ini merangkumi 3 perkara: </a:t>
            </a:r>
            <a:endParaRPr sz="1400" dirty="0">
              <a:solidFill>
                <a:prstClr val="black"/>
              </a:solidFill>
              <a:latin typeface="Arial"/>
              <a:cs typeface="Arial"/>
            </a:endParaRPr>
          </a:p>
          <a:p>
            <a:pPr algn="just" defTabSz="490538">
              <a:spcBef>
                <a:spcPts val="320"/>
              </a:spcBef>
              <a:buClr>
                <a:prstClr val="black"/>
              </a:buClr>
              <a:buSzPts val="1600"/>
            </a:pPr>
            <a:r>
              <a:rPr lang="en-US" sz="1400" dirty="0">
                <a:solidFill>
                  <a:prstClr val="black"/>
                </a:solidFill>
                <a:latin typeface="Arial"/>
                <a:cs typeface="Arial"/>
                <a:sym typeface="Arial"/>
              </a:rPr>
              <a:t>       	a.      Pengurusan permohonan lesen</a:t>
            </a:r>
            <a:endParaRPr sz="1400" dirty="0">
              <a:solidFill>
                <a:prstClr val="black"/>
              </a:solidFill>
              <a:latin typeface="Arial"/>
              <a:cs typeface="Arial"/>
            </a:endParaRPr>
          </a:p>
          <a:p>
            <a:pPr algn="just" defTabSz="490538">
              <a:spcBef>
                <a:spcPts val="320"/>
              </a:spcBef>
              <a:buClr>
                <a:prstClr val="black"/>
              </a:buClr>
              <a:buSzPts val="1600"/>
            </a:pPr>
            <a:r>
              <a:rPr lang="en-US" sz="1400" dirty="0">
                <a:solidFill>
                  <a:prstClr val="black"/>
                </a:solidFill>
                <a:latin typeface="Arial"/>
                <a:cs typeface="Arial"/>
                <a:sym typeface="Arial"/>
              </a:rPr>
              <a:t>      	b.      Pengurusan pengeluaran lesen</a:t>
            </a:r>
            <a:endParaRPr sz="1400" dirty="0">
              <a:solidFill>
                <a:prstClr val="black"/>
              </a:solidFill>
              <a:latin typeface="Arial"/>
              <a:cs typeface="Arial"/>
            </a:endParaRPr>
          </a:p>
          <a:p>
            <a:pPr algn="just" defTabSz="490538">
              <a:spcBef>
                <a:spcPts val="320"/>
              </a:spcBef>
              <a:buClr>
                <a:prstClr val="black"/>
              </a:buClr>
              <a:buSzPts val="1600"/>
            </a:pPr>
            <a:r>
              <a:rPr lang="en-US" sz="1400" dirty="0">
                <a:solidFill>
                  <a:prstClr val="black"/>
                </a:solidFill>
                <a:latin typeface="Arial"/>
                <a:cs typeface="Arial"/>
                <a:sym typeface="Arial"/>
              </a:rPr>
              <a:t>       	c.      Penyediaan Analisa dan Laporan pengeluaran lessen yang komprehensif</a:t>
            </a:r>
            <a:endParaRPr lang="en-MY" sz="1400" dirty="0">
              <a:solidFill>
                <a:prstClr val="black"/>
              </a:solidFill>
              <a:latin typeface="Arial"/>
              <a:cs typeface="Arial"/>
            </a:endParaRPr>
          </a:p>
          <a:p>
            <a:pPr algn="just">
              <a:spcBef>
                <a:spcPts val="320"/>
              </a:spcBef>
              <a:buClr>
                <a:prstClr val="black"/>
              </a:buClr>
              <a:buSzPts val="1600"/>
            </a:pPr>
            <a:r>
              <a:rPr lang="en-US" sz="1400" dirty="0">
                <a:solidFill>
                  <a:prstClr val="black"/>
                </a:solidFill>
                <a:latin typeface="Arial"/>
                <a:cs typeface="Arial"/>
                <a:sym typeface="Arial"/>
              </a:rPr>
              <a:t>    </a:t>
            </a:r>
            <a:endParaRPr lang="en-MY" sz="1400" dirty="0">
              <a:solidFill>
                <a:prstClr val="black"/>
              </a:solidFill>
              <a:latin typeface="Arial"/>
              <a:cs typeface="Arial"/>
              <a:sym typeface="Arial"/>
            </a:endParaRPr>
          </a:p>
          <a:p>
            <a:pPr algn="just">
              <a:spcBef>
                <a:spcPts val="320"/>
              </a:spcBef>
              <a:buClr>
                <a:prstClr val="black"/>
              </a:buClr>
              <a:buSzPts val="1600"/>
              <a:tabLst>
                <a:tab pos="355600" algn="l"/>
              </a:tabLst>
            </a:pPr>
            <a:r>
              <a:rPr lang="en-US" sz="1400" dirty="0">
                <a:solidFill>
                  <a:prstClr val="black"/>
                </a:solidFill>
                <a:latin typeface="Arial"/>
                <a:cs typeface="Arial"/>
                <a:sym typeface="Arial"/>
              </a:rPr>
              <a:t>4.	Skop projek ini merangkumi beberapa perkara berikut:</a:t>
            </a:r>
            <a:endParaRPr sz="1400" dirty="0">
              <a:solidFill>
                <a:prstClr val="black"/>
              </a:solidFill>
              <a:latin typeface="Arial"/>
              <a:cs typeface="Arial"/>
            </a:endParaRPr>
          </a:p>
          <a:p>
            <a:pPr marL="800100" lvl="2" indent="-342900" algn="just">
              <a:spcBef>
                <a:spcPts val="320"/>
              </a:spcBef>
              <a:buClr>
                <a:prstClr val="black"/>
              </a:buClr>
              <a:buSzPts val="1600"/>
              <a:buFont typeface="+mj-lt"/>
              <a:buAutoNum type="alphaLcPeriod"/>
            </a:pPr>
            <a:r>
              <a:rPr lang="en-US" sz="1400" dirty="0">
                <a:solidFill>
                  <a:prstClr val="black"/>
                </a:solidFill>
                <a:latin typeface="Arial"/>
                <a:cs typeface="Arial"/>
                <a:sym typeface="Arial"/>
              </a:rPr>
              <a:t>	Perolehan dan konfigurasi perkakasan</a:t>
            </a:r>
            <a:endParaRPr sz="1400" dirty="0">
              <a:solidFill>
                <a:prstClr val="black"/>
              </a:solidFill>
              <a:latin typeface="Arial"/>
              <a:cs typeface="Arial"/>
            </a:endParaRPr>
          </a:p>
          <a:p>
            <a:pPr marL="800100" lvl="1" indent="-342900" algn="just">
              <a:spcBef>
                <a:spcPts val="320"/>
              </a:spcBef>
              <a:buClr>
                <a:prstClr val="black"/>
              </a:buClr>
              <a:buSzPts val="1600"/>
              <a:buFont typeface="+mj-lt"/>
              <a:buAutoNum type="alphaLcPeriod"/>
            </a:pPr>
            <a:r>
              <a:rPr lang="en-US" sz="1400" dirty="0">
                <a:solidFill>
                  <a:prstClr val="black"/>
                </a:solidFill>
                <a:latin typeface="Arial"/>
                <a:cs typeface="Arial"/>
                <a:sym typeface="Arial"/>
              </a:rPr>
              <a:t>	Pembangunan sistem/aplikasi</a:t>
            </a:r>
            <a:endParaRPr sz="1400" dirty="0">
              <a:solidFill>
                <a:prstClr val="black"/>
              </a:solidFill>
              <a:latin typeface="Arial"/>
              <a:cs typeface="Arial"/>
            </a:endParaRPr>
          </a:p>
          <a:p>
            <a:pPr marL="800100" lvl="1" indent="-342900" algn="just">
              <a:spcBef>
                <a:spcPts val="320"/>
              </a:spcBef>
              <a:buClr>
                <a:prstClr val="black"/>
              </a:buClr>
              <a:buSzPts val="1600"/>
              <a:buFont typeface="+mj-lt"/>
              <a:buAutoNum type="alphaLcPeriod"/>
            </a:pPr>
            <a:r>
              <a:rPr lang="en-US" sz="1400" dirty="0">
                <a:solidFill>
                  <a:prstClr val="black"/>
                </a:solidFill>
                <a:latin typeface="Arial"/>
                <a:cs typeface="Arial"/>
                <a:sym typeface="Arial"/>
              </a:rPr>
              <a:t>	Perolehan dan konfigurasi perisian</a:t>
            </a:r>
            <a:endParaRPr sz="1400" dirty="0">
              <a:solidFill>
                <a:prstClr val="black"/>
              </a:solidFill>
              <a:latin typeface="Arial"/>
              <a:cs typeface="Arial"/>
            </a:endParaRPr>
          </a:p>
          <a:p>
            <a:pPr marL="800100" lvl="1" indent="-342900" algn="just">
              <a:spcBef>
                <a:spcPts val="320"/>
              </a:spcBef>
              <a:buClr>
                <a:prstClr val="black"/>
              </a:buClr>
              <a:buSzPts val="1600"/>
              <a:buFont typeface="+mj-lt"/>
              <a:buAutoNum type="alphaLcPeriod"/>
            </a:pPr>
            <a:r>
              <a:rPr lang="en-US" sz="1400" dirty="0">
                <a:solidFill>
                  <a:prstClr val="black"/>
                </a:solidFill>
                <a:latin typeface="Arial"/>
                <a:cs typeface="Arial"/>
                <a:sym typeface="Arial"/>
              </a:rPr>
              <a:t>	Perkhidmatan</a:t>
            </a:r>
          </a:p>
          <a:p>
            <a:pPr marL="800100" lvl="1" indent="-342900" algn="just">
              <a:spcBef>
                <a:spcPts val="320"/>
              </a:spcBef>
              <a:buClr>
                <a:prstClr val="black"/>
              </a:buClr>
              <a:buSzPts val="1600"/>
              <a:buFont typeface="+mj-lt"/>
              <a:buAutoNum type="alphaLcPeriod"/>
            </a:pPr>
            <a:endParaRPr lang="en-US" sz="1400" dirty="0">
              <a:solidFill>
                <a:prstClr val="black"/>
              </a:solidFill>
              <a:latin typeface="Arial"/>
              <a:cs typeface="Arial"/>
              <a:sym typeface="Arial"/>
            </a:endParaRPr>
          </a:p>
          <a:p>
            <a:pPr marL="342900" indent="-342900" algn="just">
              <a:spcBef>
                <a:spcPts val="320"/>
              </a:spcBef>
              <a:buClr>
                <a:prstClr val="black"/>
              </a:buClr>
              <a:buSzPts val="1600"/>
              <a:buFontTx/>
              <a:buAutoNum type="arabicPeriod" startAt="5"/>
              <a:tabLst>
                <a:tab pos="355600" algn="l"/>
              </a:tabLst>
            </a:pPr>
            <a:r>
              <a:rPr lang="sv-SE" sz="1400" dirty="0">
                <a:solidFill>
                  <a:prstClr val="black"/>
                </a:solidFill>
                <a:latin typeface="Arial"/>
                <a:cs typeface="Arial"/>
                <a:sym typeface="Arial"/>
              </a:rPr>
              <a:t>Rujukan Akta/Perundangan/Peraturan yang akan digunakan oleh Jabatan untuk melindungi data/dokumen yang digunakan untuk projek ini: (Sila nyatakan yang berkaitan untuk projek ini sahaja. Agensi dikehendaki jelas serta memahami mengenai Akta yang dinyatakan):</a:t>
            </a:r>
            <a:endParaRPr lang="sv-SE" sz="1400" dirty="0">
              <a:solidFill>
                <a:prstClr val="black"/>
              </a:solidFill>
              <a:latin typeface="Arial"/>
              <a:cs typeface="Arial"/>
            </a:endParaRPr>
          </a:p>
          <a:p>
            <a:pPr marL="800100" lvl="2" indent="-342900" algn="just">
              <a:spcBef>
                <a:spcPts val="320"/>
              </a:spcBef>
              <a:buClr>
                <a:prstClr val="black"/>
              </a:buClr>
              <a:buSzPts val="1600"/>
              <a:buFont typeface="+mj-lt"/>
              <a:buAutoNum type="alphaLcPeriod"/>
            </a:pPr>
            <a:r>
              <a:rPr lang="sv-SE" sz="1400" dirty="0">
                <a:solidFill>
                  <a:prstClr val="black"/>
                </a:solidFill>
                <a:latin typeface="Arial"/>
                <a:cs typeface="Arial"/>
                <a:sym typeface="Arial"/>
              </a:rPr>
              <a:t>Akta Rahsia Rasmi 1972 [Akta 88]</a:t>
            </a:r>
          </a:p>
          <a:p>
            <a:pPr marL="800100" lvl="2" indent="-342900" algn="just">
              <a:spcBef>
                <a:spcPts val="320"/>
              </a:spcBef>
              <a:buClr>
                <a:prstClr val="black"/>
              </a:buClr>
              <a:buSzPts val="1600"/>
              <a:buFont typeface="+mj-lt"/>
              <a:buAutoNum type="alphaLcPeriod"/>
            </a:pPr>
            <a:r>
              <a:rPr lang="sv-SE" sz="1400" dirty="0">
                <a:solidFill>
                  <a:prstClr val="black"/>
                </a:solidFill>
                <a:latin typeface="Arial"/>
                <a:cs typeface="Arial"/>
                <a:sym typeface="Arial"/>
              </a:rPr>
              <a:t>Arahan Keselamatan (Semakan dan Pindaan 2017)</a:t>
            </a:r>
          </a:p>
          <a:p>
            <a:pPr marL="800100" lvl="2" indent="-342900" algn="just">
              <a:spcBef>
                <a:spcPts val="320"/>
              </a:spcBef>
              <a:buClr>
                <a:prstClr val="black"/>
              </a:buClr>
              <a:buSzPts val="1600"/>
              <a:buFont typeface="+mj-lt"/>
              <a:buAutoNum type="alphaLcPeriod"/>
            </a:pPr>
            <a:r>
              <a:rPr lang="sv-SE" sz="1400" dirty="0">
                <a:solidFill>
                  <a:prstClr val="black"/>
                </a:solidFill>
                <a:latin typeface="Arial"/>
                <a:cs typeface="Arial"/>
                <a:sym typeface="Arial"/>
              </a:rPr>
              <a:t>Akta Perlindungan Data Peribadi 2010 [Akta 709]</a:t>
            </a:r>
          </a:p>
          <a:p>
            <a:pPr marL="800100" lvl="2" indent="-342900" algn="just">
              <a:spcBef>
                <a:spcPts val="320"/>
              </a:spcBef>
              <a:buClr>
                <a:prstClr val="black"/>
              </a:buClr>
              <a:buSzPts val="1600"/>
              <a:buFont typeface="+mj-lt"/>
              <a:buAutoNum type="alphaLcPeriod"/>
            </a:pPr>
            <a:r>
              <a:rPr lang="fi-FI" sz="1400" dirty="0">
                <a:solidFill>
                  <a:prstClr val="black"/>
                </a:solidFill>
                <a:latin typeface="Arial"/>
                <a:cs typeface="Arial"/>
              </a:rPr>
              <a:t>Kanun Keseksaan 203A- kesalahan membocorkan maklumat</a:t>
            </a:r>
          </a:p>
          <a:p>
            <a:pPr marL="800100" lvl="2" indent="-342900" algn="just">
              <a:spcBef>
                <a:spcPts val="320"/>
              </a:spcBef>
              <a:buClr>
                <a:prstClr val="black"/>
              </a:buClr>
              <a:buSzPts val="1600"/>
              <a:buFont typeface="+mj-lt"/>
              <a:buAutoNum type="alphaLcPeriod"/>
            </a:pPr>
            <a:endParaRPr lang="sv-SE" sz="1400" dirty="0">
              <a:solidFill>
                <a:prstClr val="black"/>
              </a:solidFill>
              <a:latin typeface="Arial"/>
              <a:cs typeface="Arial"/>
            </a:endParaRPr>
          </a:p>
          <a:p>
            <a:pPr marL="800100" lvl="1" indent="-342900" algn="just">
              <a:spcBef>
                <a:spcPts val="320"/>
              </a:spcBef>
              <a:buClr>
                <a:prstClr val="black"/>
              </a:buClr>
              <a:buSzPts val="1600"/>
              <a:buFont typeface="+mj-lt"/>
              <a:buAutoNum type="alphaLcPeriod"/>
            </a:pPr>
            <a:endParaRPr lang="en-US" sz="1400" dirty="0">
              <a:solidFill>
                <a:prstClr val="black"/>
              </a:solidFill>
              <a:latin typeface="Arial"/>
              <a:cs typeface="Arial"/>
              <a:sym typeface="Arial"/>
            </a:endParaRPr>
          </a:p>
        </p:txBody>
      </p:sp>
      <p:sp>
        <p:nvSpPr>
          <p:cNvPr id="10" name="Title 1">
            <a:extLst>
              <a:ext uri="{FF2B5EF4-FFF2-40B4-BE49-F238E27FC236}">
                <a16:creationId xmlns:a16="http://schemas.microsoft.com/office/drawing/2014/main" id="{74221F6E-417B-4ECE-A5B5-B8B65F6A05DC}"/>
              </a:ext>
            </a:extLst>
          </p:cNvPr>
          <p:cNvSpPr txBox="1">
            <a:spLocks/>
          </p:cNvSpPr>
          <p:nvPr userDrawn="1"/>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MY" sz="2800" b="1" i="0" u="none" strike="noStrike" kern="1200" cap="none" spc="-120" normalizeH="0" baseline="0" noProof="0" dirty="0">
                <a:ln>
                  <a:noFill/>
                </a:ln>
                <a:solidFill>
                  <a:srgbClr val="000000"/>
                </a:solidFill>
                <a:effectLst/>
                <a:uLnTx/>
                <a:uFillTx/>
                <a:latin typeface="Arial"/>
                <a:ea typeface="+mj-ea"/>
                <a:cs typeface="Arial"/>
              </a:rPr>
              <a:t>RINGKASAN PROJEK</a:t>
            </a:r>
          </a:p>
        </p:txBody>
      </p:sp>
    </p:spTree>
    <p:extLst>
      <p:ext uri="{BB962C8B-B14F-4D97-AF65-F5344CB8AC3E}">
        <p14:creationId xmlns:p14="http://schemas.microsoft.com/office/powerpoint/2010/main" val="34831932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A65CD-AF6F-4D18-B9B6-37A0504CBBCB}"/>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MY"/>
          </a:p>
        </p:txBody>
      </p:sp>
      <p:sp>
        <p:nvSpPr>
          <p:cNvPr id="3" name="Date Placeholder 2">
            <a:extLst>
              <a:ext uri="{FF2B5EF4-FFF2-40B4-BE49-F238E27FC236}">
                <a16:creationId xmlns:a16="http://schemas.microsoft.com/office/drawing/2014/main" id="{A441B848-38E2-4E71-B573-61EA8105B578}"/>
              </a:ext>
            </a:extLst>
          </p:cNvPr>
          <p:cNvSpPr>
            <a:spLocks noGrp="1"/>
          </p:cNvSpPr>
          <p:nvPr>
            <p:ph type="dt" sz="half" idx="10"/>
          </p:nvPr>
        </p:nvSpPr>
        <p:spPr>
          <a:xfrm>
            <a:off x="838200" y="6356350"/>
            <a:ext cx="2743200" cy="365125"/>
          </a:xfrm>
          <a:prstGeom prst="rect">
            <a:avLst/>
          </a:prstGeom>
        </p:spPr>
        <p:txBody>
          <a:bodyPr/>
          <a:lstStyle/>
          <a:p>
            <a:fld id="{34B76049-AA4D-4D91-A131-81E75E661469}" type="datetimeFigureOut">
              <a:rPr lang="en-MY" smtClean="0"/>
              <a:t>22/8/2025</a:t>
            </a:fld>
            <a:endParaRPr lang="en-MY" dirty="0"/>
          </a:p>
        </p:txBody>
      </p:sp>
      <p:sp>
        <p:nvSpPr>
          <p:cNvPr id="4" name="Footer Placeholder 3">
            <a:extLst>
              <a:ext uri="{FF2B5EF4-FFF2-40B4-BE49-F238E27FC236}">
                <a16:creationId xmlns:a16="http://schemas.microsoft.com/office/drawing/2014/main" id="{700970F1-8BA6-4091-91F2-8BF6A330B56D}"/>
              </a:ext>
            </a:extLst>
          </p:cNvPr>
          <p:cNvSpPr>
            <a:spLocks noGrp="1"/>
          </p:cNvSpPr>
          <p:nvPr>
            <p:ph type="ftr" sz="quarter" idx="11"/>
          </p:nvPr>
        </p:nvSpPr>
        <p:spPr>
          <a:xfrm>
            <a:off x="4038600" y="6356350"/>
            <a:ext cx="4114800" cy="365125"/>
          </a:xfrm>
          <a:prstGeom prst="rect">
            <a:avLst/>
          </a:prstGeom>
        </p:spPr>
        <p:txBody>
          <a:bodyPr/>
          <a:lstStyle/>
          <a:p>
            <a:endParaRPr lang="en-MY" dirty="0"/>
          </a:p>
        </p:txBody>
      </p:sp>
      <p:sp>
        <p:nvSpPr>
          <p:cNvPr id="5" name="Slide Number Placeholder 4">
            <a:extLst>
              <a:ext uri="{FF2B5EF4-FFF2-40B4-BE49-F238E27FC236}">
                <a16:creationId xmlns:a16="http://schemas.microsoft.com/office/drawing/2014/main" id="{0883D9CD-5A34-43F1-A78F-80CA6752BAC4}"/>
              </a:ext>
            </a:extLst>
          </p:cNvPr>
          <p:cNvSpPr>
            <a:spLocks noGrp="1"/>
          </p:cNvSpPr>
          <p:nvPr>
            <p:ph type="sldNum" sz="quarter" idx="12"/>
          </p:nvPr>
        </p:nvSpPr>
        <p:spPr>
          <a:xfrm>
            <a:off x="8610600" y="6356350"/>
            <a:ext cx="2743200" cy="365125"/>
          </a:xfrm>
          <a:prstGeom prst="rect">
            <a:avLst/>
          </a:prstGeom>
        </p:spPr>
        <p:txBody>
          <a:bodyPr/>
          <a:lstStyle/>
          <a:p>
            <a:fld id="{183211F2-0264-4D38-BB9F-5FCAFC15231A}" type="slidenum">
              <a:rPr lang="en-MY" smtClean="0"/>
              <a:t>‹#›</a:t>
            </a:fld>
            <a:endParaRPr lang="en-MY" dirty="0"/>
          </a:p>
        </p:txBody>
      </p:sp>
    </p:spTree>
    <p:extLst>
      <p:ext uri="{BB962C8B-B14F-4D97-AF65-F5344CB8AC3E}">
        <p14:creationId xmlns:p14="http://schemas.microsoft.com/office/powerpoint/2010/main" val="4819713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 Dalam Jadual/Luar Jadual">
    <p:spTree>
      <p:nvGrpSpPr>
        <p:cNvPr id="1" name=""/>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2D6E7BAB-EB2A-4900-B72B-0FF7C6D2F610}"/>
              </a:ext>
            </a:extLst>
          </p:cNvPr>
          <p:cNvGraphicFramePr>
            <a:graphicFrameLocks noGrp="1"/>
          </p:cNvGraphicFramePr>
          <p:nvPr userDrawn="1">
            <p:extLst>
              <p:ext uri="{D42A27DB-BD31-4B8C-83A1-F6EECF244321}">
                <p14:modId xmlns:p14="http://schemas.microsoft.com/office/powerpoint/2010/main" val="4156573472"/>
              </p:ext>
            </p:extLst>
          </p:nvPr>
        </p:nvGraphicFramePr>
        <p:xfrm>
          <a:off x="995347" y="1191061"/>
          <a:ext cx="10201305" cy="4023360"/>
        </p:xfrm>
        <a:graphic>
          <a:graphicData uri="http://schemas.openxmlformats.org/drawingml/2006/table">
            <a:tbl>
              <a:tblPr firstRow="1" bandRow="1">
                <a:tableStyleId>{5C22544A-7EE6-4342-B048-85BDC9FD1C3A}</a:tableStyleId>
              </a:tblPr>
              <a:tblGrid>
                <a:gridCol w="4762196">
                  <a:extLst>
                    <a:ext uri="{9D8B030D-6E8A-4147-A177-3AD203B41FA5}">
                      <a16:colId xmlns:a16="http://schemas.microsoft.com/office/drawing/2014/main" val="924560887"/>
                    </a:ext>
                  </a:extLst>
                </a:gridCol>
                <a:gridCol w="5439109">
                  <a:extLst>
                    <a:ext uri="{9D8B030D-6E8A-4147-A177-3AD203B41FA5}">
                      <a16:colId xmlns:a16="http://schemas.microsoft.com/office/drawing/2014/main" val="788692527"/>
                    </a:ext>
                  </a:extLst>
                </a:gridCol>
              </a:tblGrid>
              <a:tr h="370840">
                <a:tc>
                  <a:txBody>
                    <a:bodyPr/>
                    <a:lstStyle/>
                    <a:p>
                      <a:pPr algn="ctr"/>
                      <a:r>
                        <a:rPr lang="en-MY" sz="2000" dirty="0">
                          <a:latin typeface="Arial" panose="020B0604020202020204" pitchFamily="34" charset="0"/>
                          <a:ea typeface="Calibri" panose="020F0502020204030204" pitchFamily="34" charset="0"/>
                          <a:cs typeface="Arial" panose="020B0604020202020204" pitchFamily="34" charset="0"/>
                        </a:rPr>
                        <a:t>DALAM JADUAL</a:t>
                      </a:r>
                    </a:p>
                  </a:txBody>
                  <a:tcPr/>
                </a:tc>
                <a:tc>
                  <a:txBody>
                    <a:bodyPr/>
                    <a:lstStyle/>
                    <a:p>
                      <a:pPr algn="ctr"/>
                      <a:r>
                        <a:rPr lang="en-MY" sz="2000" dirty="0">
                          <a:latin typeface="Arial" panose="020B0604020202020204" pitchFamily="34" charset="0"/>
                          <a:ea typeface="Calibri" panose="020F0502020204030204" pitchFamily="34" charset="0"/>
                          <a:cs typeface="Arial" panose="020B0604020202020204" pitchFamily="34" charset="0"/>
                        </a:rPr>
                        <a:t>LUAR JADUAL</a:t>
                      </a:r>
                    </a:p>
                  </a:txBody>
                  <a:tcPr/>
                </a:tc>
                <a:extLst>
                  <a:ext uri="{0D108BD9-81ED-4DB2-BD59-A6C34878D82A}">
                    <a16:rowId xmlns:a16="http://schemas.microsoft.com/office/drawing/2014/main" val="1883680501"/>
                  </a:ext>
                </a:extLst>
              </a:tr>
              <a:tr h="370840">
                <a:tc>
                  <a:txBody>
                    <a:bodyPr/>
                    <a:lstStyle/>
                    <a:p>
                      <a:r>
                        <a:rPr lang="en-MY" sz="2000" dirty="0">
                          <a:latin typeface="Arial" panose="020B0604020202020204" pitchFamily="34" charset="0"/>
                          <a:ea typeface="Calibri" panose="020F0502020204030204" pitchFamily="34" charset="0"/>
                          <a:cs typeface="Arial" panose="020B0604020202020204" pitchFamily="34" charset="0"/>
                        </a:rPr>
                        <a:t>Keputusan pertimbangan Jemaah Menteri</a:t>
                      </a:r>
                    </a:p>
                    <a:p>
                      <a:endParaRPr lang="en-MY" sz="2000" dirty="0">
                        <a:latin typeface="Arial" panose="020B0604020202020204" pitchFamily="34" charset="0"/>
                        <a:ea typeface="Calibri" panose="020F0502020204030204" pitchFamily="34" charset="0"/>
                        <a:cs typeface="Arial" panose="020B0604020202020204" pitchFamily="34" charset="0"/>
                      </a:endParaRPr>
                    </a:p>
                  </a:txBody>
                  <a:tcPr/>
                </a:tc>
                <a:tc rowSpan="3">
                  <a:txBody>
                    <a:bodyPr/>
                    <a:lstStyle/>
                    <a:p>
                      <a:r>
                        <a:rPr lang="en-MY" sz="2000" dirty="0">
                          <a:latin typeface="Arial" panose="020B0604020202020204" pitchFamily="34" charset="0"/>
                          <a:ea typeface="Calibri" panose="020F0502020204030204" pitchFamily="34" charset="0"/>
                          <a:cs typeface="Arial" panose="020B0604020202020204" pitchFamily="34" charset="0"/>
                        </a:rPr>
                        <a:t>Suratan/bahan yang diperingkatkan sebagai RAHSIA BESAR/ RAHSIA/ SULIT/ TERHAD oleh seorang Menteri/Menteri Besar/ Ketua Menteri sesuatu negeri/mana-mana </a:t>
                      </a:r>
                      <a:r>
                        <a:rPr lang="en-MY" sz="2000" dirty="0" err="1">
                          <a:latin typeface="Arial" panose="020B0604020202020204" pitchFamily="34" charset="0"/>
                          <a:ea typeface="Calibri" panose="020F0502020204030204" pitchFamily="34" charset="0"/>
                          <a:cs typeface="Arial" panose="020B0604020202020204" pitchFamily="34" charset="0"/>
                        </a:rPr>
                        <a:t>pegawai</a:t>
                      </a:r>
                      <a:r>
                        <a:rPr lang="en-MY" sz="2000" dirty="0">
                          <a:latin typeface="Arial" panose="020B0604020202020204" pitchFamily="34" charset="0"/>
                          <a:ea typeface="Calibri" panose="020F0502020204030204" pitchFamily="34" charset="0"/>
                          <a:cs typeface="Arial" panose="020B0604020202020204" pitchFamily="34" charset="0"/>
                        </a:rPr>
                        <a:t> awam yang dilantik di bawah Seksyen 2B</a:t>
                      </a:r>
                    </a:p>
                  </a:txBody>
                  <a:tcPr/>
                </a:tc>
                <a:extLst>
                  <a:ext uri="{0D108BD9-81ED-4DB2-BD59-A6C34878D82A}">
                    <a16:rowId xmlns:a16="http://schemas.microsoft.com/office/drawing/2014/main" val="2139792861"/>
                  </a:ext>
                </a:extLst>
              </a:tr>
              <a:tr h="370840">
                <a:tc>
                  <a:txBody>
                    <a:bodyPr/>
                    <a:lstStyle/>
                    <a:p>
                      <a:r>
                        <a:rPr lang="en-MY" sz="2000" dirty="0">
                          <a:latin typeface="Arial" panose="020B0604020202020204" pitchFamily="34" charset="0"/>
                          <a:ea typeface="Calibri" panose="020F0502020204030204" pitchFamily="34" charset="0"/>
                          <a:cs typeface="Arial" panose="020B0604020202020204" pitchFamily="34" charset="0"/>
                        </a:rPr>
                        <a:t>Keputusan pertimbangan Majlis Mesyuarat Kerajaan Negeri</a:t>
                      </a:r>
                    </a:p>
                    <a:p>
                      <a:endParaRPr lang="en-MY" sz="2000" dirty="0">
                        <a:latin typeface="Arial" panose="020B0604020202020204" pitchFamily="34" charset="0"/>
                        <a:ea typeface="Calibri" panose="020F0502020204030204" pitchFamily="34" charset="0"/>
                        <a:cs typeface="Arial" panose="020B0604020202020204" pitchFamily="34" charset="0"/>
                      </a:endParaRPr>
                    </a:p>
                  </a:txBody>
                  <a:tcPr/>
                </a:tc>
                <a:tc vMerge="1">
                  <a:txBody>
                    <a:bodyPr/>
                    <a:lstStyle/>
                    <a:p>
                      <a:endParaRPr lang="en-MY" dirty="0"/>
                    </a:p>
                  </a:txBody>
                  <a:tcPr/>
                </a:tc>
                <a:extLst>
                  <a:ext uri="{0D108BD9-81ED-4DB2-BD59-A6C34878D82A}">
                    <a16:rowId xmlns:a16="http://schemas.microsoft.com/office/drawing/2014/main" val="2542890797"/>
                  </a:ext>
                </a:extLst>
              </a:tr>
              <a:tr h="370840">
                <a:tc>
                  <a:txBody>
                    <a:bodyPr/>
                    <a:lstStyle/>
                    <a:p>
                      <a:r>
                        <a:rPr lang="en-MY" sz="2000" dirty="0">
                          <a:latin typeface="Arial" panose="020B0604020202020204" pitchFamily="34" charset="0"/>
                          <a:ea typeface="Calibri" panose="020F0502020204030204" pitchFamily="34" charset="0"/>
                          <a:cs typeface="Arial" panose="020B0604020202020204" pitchFamily="34" charset="0"/>
                        </a:rPr>
                        <a:t>Suratan mengenai</a:t>
                      </a:r>
                    </a:p>
                    <a:p>
                      <a:pPr marL="285750" indent="-285750">
                        <a:buFontTx/>
                        <a:buChar char="-"/>
                      </a:pPr>
                      <a:r>
                        <a:rPr lang="en-MY" sz="2000" dirty="0">
                          <a:latin typeface="Arial" panose="020B0604020202020204" pitchFamily="34" charset="0"/>
                          <a:ea typeface="Calibri" panose="020F0502020204030204" pitchFamily="34" charset="0"/>
                          <a:cs typeface="Arial" panose="020B0604020202020204" pitchFamily="34" charset="0"/>
                        </a:rPr>
                        <a:t>Keselamatan negara</a:t>
                      </a:r>
                    </a:p>
                    <a:p>
                      <a:pPr marL="285750" indent="-285750">
                        <a:buFontTx/>
                        <a:buChar char="-"/>
                      </a:pPr>
                      <a:r>
                        <a:rPr lang="en-MY" sz="2000" dirty="0">
                          <a:latin typeface="Arial" panose="020B0604020202020204" pitchFamily="34" charset="0"/>
                          <a:ea typeface="Calibri" panose="020F0502020204030204" pitchFamily="34" charset="0"/>
                          <a:cs typeface="Arial" panose="020B0604020202020204" pitchFamily="34" charset="0"/>
                        </a:rPr>
                        <a:t>Pertahanan</a:t>
                      </a:r>
                    </a:p>
                    <a:p>
                      <a:pPr marL="285750" indent="-285750">
                        <a:buFontTx/>
                        <a:buChar char="-"/>
                      </a:pPr>
                      <a:r>
                        <a:rPr lang="en-MY" sz="2000" dirty="0">
                          <a:latin typeface="Arial" panose="020B0604020202020204" pitchFamily="34" charset="0"/>
                          <a:ea typeface="Calibri" panose="020F0502020204030204" pitchFamily="34" charset="0"/>
                          <a:cs typeface="Arial" panose="020B0604020202020204" pitchFamily="34" charset="0"/>
                        </a:rPr>
                        <a:t>Perhubungan Antarabangsa </a:t>
                      </a:r>
                    </a:p>
                    <a:p>
                      <a:pPr marL="285750" indent="-285750">
                        <a:buFontTx/>
                        <a:buChar char="-"/>
                      </a:pPr>
                      <a:endParaRPr lang="en-MY" sz="2000" dirty="0">
                        <a:latin typeface="Arial" panose="020B0604020202020204" pitchFamily="34" charset="0"/>
                        <a:ea typeface="Calibri" panose="020F0502020204030204" pitchFamily="34" charset="0"/>
                        <a:cs typeface="Arial" panose="020B0604020202020204" pitchFamily="34" charset="0"/>
                      </a:endParaRPr>
                    </a:p>
                  </a:txBody>
                  <a:tcPr/>
                </a:tc>
                <a:tc vMerge="1">
                  <a:txBody>
                    <a:bodyPr/>
                    <a:lstStyle/>
                    <a:p>
                      <a:endParaRPr lang="en-MY" dirty="0"/>
                    </a:p>
                  </a:txBody>
                  <a:tcPr/>
                </a:tc>
                <a:extLst>
                  <a:ext uri="{0D108BD9-81ED-4DB2-BD59-A6C34878D82A}">
                    <a16:rowId xmlns:a16="http://schemas.microsoft.com/office/drawing/2014/main" val="2452397996"/>
                  </a:ext>
                </a:extLst>
              </a:tr>
            </a:tbl>
          </a:graphicData>
        </a:graphic>
      </p:graphicFrame>
      <p:sp>
        <p:nvSpPr>
          <p:cNvPr id="6" name="Teardrop 5">
            <a:extLst>
              <a:ext uri="{FF2B5EF4-FFF2-40B4-BE49-F238E27FC236}">
                <a16:creationId xmlns:a16="http://schemas.microsoft.com/office/drawing/2014/main" id="{A47242A4-34FD-441B-9D08-FACA666EF4E1}"/>
              </a:ext>
            </a:extLst>
          </p:cNvPr>
          <p:cNvSpPr/>
          <p:nvPr userDrawn="1"/>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7" name="Slide Number Placeholder 3">
            <a:extLst>
              <a:ext uri="{FF2B5EF4-FFF2-40B4-BE49-F238E27FC236}">
                <a16:creationId xmlns:a16="http://schemas.microsoft.com/office/drawing/2014/main" id="{DF225ADC-CE97-4895-8EEB-2F85EFFA3935}"/>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8245691E-B45C-47D0-ABD4-54C901A79D18}"/>
              </a:ext>
            </a:extLst>
          </p:cNvPr>
          <p:cNvSpPr txBox="1">
            <a:spLocks/>
          </p:cNvSpPr>
          <p:nvPr userDrawn="1"/>
        </p:nvSpPr>
        <p:spPr>
          <a:xfrm>
            <a:off x="0" y="-1"/>
            <a:ext cx="12192000" cy="872965"/>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gn="just">
              <a:lnSpc>
                <a:spcPct val="90000"/>
              </a:lnSpc>
            </a:pPr>
            <a:r>
              <a:rPr lang="sv-SE" sz="2500" b="1" i="0" dirty="0">
                <a:solidFill>
                  <a:srgbClr val="000000"/>
                </a:solidFill>
                <a:latin typeface="Arial"/>
                <a:cs typeface="Arial"/>
              </a:rPr>
              <a:t>13. PENERANGAN KLASIFIKASI DATA (DALAM / LUAR JADUAL) </a:t>
            </a:r>
          </a:p>
          <a:p>
            <a:pPr algn="just">
              <a:lnSpc>
                <a:spcPct val="90000"/>
              </a:lnSpc>
            </a:pPr>
            <a:r>
              <a:rPr lang="sv-SE" sz="2500" b="1" i="0" dirty="0">
                <a:solidFill>
                  <a:srgbClr val="000000"/>
                </a:solidFill>
                <a:latin typeface="Arial"/>
                <a:cs typeface="Arial"/>
              </a:rPr>
              <a:t>UNTUK RUJUKAN AGENSI</a:t>
            </a:r>
          </a:p>
        </p:txBody>
      </p:sp>
    </p:spTree>
    <p:extLst>
      <p:ext uri="{BB962C8B-B14F-4D97-AF65-F5344CB8AC3E}">
        <p14:creationId xmlns:p14="http://schemas.microsoft.com/office/powerpoint/2010/main" val="13525860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12 Penerangan Klasifikasi">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D67C7AF3-D771-4165-8368-58B8C1A8CFF2}"/>
              </a:ext>
            </a:extLst>
          </p:cNvPr>
          <p:cNvGraphicFramePr>
            <a:graphicFrameLocks noGrp="1"/>
          </p:cNvGraphicFramePr>
          <p:nvPr userDrawn="1">
            <p:extLst>
              <p:ext uri="{D42A27DB-BD31-4B8C-83A1-F6EECF244321}">
                <p14:modId xmlns:p14="http://schemas.microsoft.com/office/powerpoint/2010/main" val="3843040963"/>
              </p:ext>
            </p:extLst>
          </p:nvPr>
        </p:nvGraphicFramePr>
        <p:xfrm>
          <a:off x="1" y="787239"/>
          <a:ext cx="12191999" cy="6065520"/>
        </p:xfrm>
        <a:graphic>
          <a:graphicData uri="http://schemas.openxmlformats.org/drawingml/2006/table">
            <a:tbl>
              <a:tblPr firstRow="1" bandRow="1">
                <a:tableStyleId>{5C22544A-7EE6-4342-B048-85BDC9FD1C3A}</a:tableStyleId>
              </a:tblPr>
              <a:tblGrid>
                <a:gridCol w="1541416">
                  <a:extLst>
                    <a:ext uri="{9D8B030D-6E8A-4147-A177-3AD203B41FA5}">
                      <a16:colId xmlns:a16="http://schemas.microsoft.com/office/drawing/2014/main" val="1552051441"/>
                    </a:ext>
                  </a:extLst>
                </a:gridCol>
                <a:gridCol w="1428206">
                  <a:extLst>
                    <a:ext uri="{9D8B030D-6E8A-4147-A177-3AD203B41FA5}">
                      <a16:colId xmlns:a16="http://schemas.microsoft.com/office/drawing/2014/main" val="1416969216"/>
                    </a:ext>
                  </a:extLst>
                </a:gridCol>
                <a:gridCol w="4293326">
                  <a:extLst>
                    <a:ext uri="{9D8B030D-6E8A-4147-A177-3AD203B41FA5}">
                      <a16:colId xmlns:a16="http://schemas.microsoft.com/office/drawing/2014/main" val="2446770105"/>
                    </a:ext>
                  </a:extLst>
                </a:gridCol>
                <a:gridCol w="4929051">
                  <a:extLst>
                    <a:ext uri="{9D8B030D-6E8A-4147-A177-3AD203B41FA5}">
                      <a16:colId xmlns:a16="http://schemas.microsoft.com/office/drawing/2014/main" val="691169990"/>
                    </a:ext>
                  </a:extLst>
                </a:gridCol>
              </a:tblGrid>
              <a:tr h="616962">
                <a:tc>
                  <a:txBody>
                    <a:bodyPr/>
                    <a:lstStyle/>
                    <a:p>
                      <a:pPr algn="ctr"/>
                      <a:r>
                        <a:rPr lang="en-MY" sz="1200" dirty="0">
                          <a:latin typeface="Arial" panose="020B0604020202020204" pitchFamily="34" charset="0"/>
                          <a:cs typeface="Arial" panose="020B0604020202020204" pitchFamily="34" charset="0"/>
                        </a:rPr>
                        <a:t>KLASIFIKASI MAKLUMAT</a:t>
                      </a:r>
                    </a:p>
                  </a:txBody>
                  <a:tcPr anchor="ctr"/>
                </a:tc>
                <a:tc>
                  <a:txBody>
                    <a:bodyPr/>
                    <a:lstStyle/>
                    <a:p>
                      <a:pPr algn="ctr"/>
                      <a:r>
                        <a:rPr lang="en-MY" sz="1200" dirty="0">
                          <a:latin typeface="Arial" panose="020B0604020202020204" pitchFamily="34" charset="0"/>
                          <a:cs typeface="Arial" panose="020B0604020202020204" pitchFamily="34" charset="0"/>
                        </a:rPr>
                        <a:t>PERINGKAT KESELAMATAN</a:t>
                      </a:r>
                    </a:p>
                  </a:txBody>
                  <a:tcPr anchor="ctr"/>
                </a:tc>
                <a:tc>
                  <a:txBody>
                    <a:bodyPr/>
                    <a:lstStyle/>
                    <a:p>
                      <a:pPr algn="ctr"/>
                      <a:r>
                        <a:rPr lang="en-MY" sz="1200" dirty="0">
                          <a:latin typeface="Arial" panose="020B0604020202020204" pitchFamily="34" charset="0"/>
                          <a:cs typeface="Arial" panose="020B0604020202020204" pitchFamily="34" charset="0"/>
                        </a:rPr>
                        <a:t>CATATAN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200" dirty="0">
                          <a:latin typeface="Arial" panose="020B0604020202020204" pitchFamily="34" charset="0"/>
                          <a:cs typeface="Arial" panose="020B0604020202020204" pitchFamily="34" charset="0"/>
                        </a:rPr>
                        <a:t>CONTOH </a:t>
                      </a:r>
                    </a:p>
                    <a:p>
                      <a:pPr marL="0" marR="0" lvl="0" indent="0" algn="ctr" defTabSz="914400" rtl="0" eaLnBrk="1" fontAlgn="auto" latinLnBrk="0" hangingPunct="1">
                        <a:lnSpc>
                          <a:spcPct val="100000"/>
                        </a:lnSpc>
                        <a:spcBef>
                          <a:spcPts val="0"/>
                        </a:spcBef>
                        <a:spcAft>
                          <a:spcPts val="0"/>
                        </a:spcAft>
                        <a:buClrTx/>
                        <a:buSzTx/>
                        <a:buFontTx/>
                        <a:buNone/>
                        <a:tabLst/>
                        <a:defRPr/>
                      </a:pPr>
                      <a:r>
                        <a:rPr lang="en-MY" sz="1200" dirty="0">
                          <a:latin typeface="Arial" panose="020B0604020202020204" pitchFamily="34" charset="0"/>
                          <a:cs typeface="Arial" panose="020B0604020202020204" pitchFamily="34" charset="0"/>
                        </a:rPr>
                        <a:t>(Rujuk Lampiran B, Arahan Keselamatan </a:t>
                      </a:r>
                    </a:p>
                    <a:p>
                      <a:pPr marL="0" marR="0" lvl="0" indent="0" algn="ctr" defTabSz="914400" rtl="0" eaLnBrk="1" fontAlgn="auto" latinLnBrk="0" hangingPunct="1">
                        <a:lnSpc>
                          <a:spcPct val="100000"/>
                        </a:lnSpc>
                        <a:spcBef>
                          <a:spcPts val="0"/>
                        </a:spcBef>
                        <a:spcAft>
                          <a:spcPts val="0"/>
                        </a:spcAft>
                        <a:buClrTx/>
                        <a:buSzTx/>
                        <a:buFontTx/>
                        <a:buNone/>
                        <a:tabLst/>
                        <a:defRPr/>
                      </a:pPr>
                      <a:r>
                        <a:rPr lang="en-MY" sz="1200" dirty="0">
                          <a:latin typeface="Arial" panose="020B0604020202020204" pitchFamily="34" charset="0"/>
                          <a:cs typeface="Arial" panose="020B0604020202020204" pitchFamily="34" charset="0"/>
                        </a:rPr>
                        <a:t>(Semakan dan Pindaan 2017)</a:t>
                      </a:r>
                    </a:p>
                  </a:txBody>
                  <a:tcPr anchor="ctr"/>
                </a:tc>
                <a:extLst>
                  <a:ext uri="{0D108BD9-81ED-4DB2-BD59-A6C34878D82A}">
                    <a16:rowId xmlns:a16="http://schemas.microsoft.com/office/drawing/2014/main" val="2217702609"/>
                  </a:ext>
                </a:extLst>
              </a:tr>
              <a:tr h="616962">
                <a:tc rowSpan="2">
                  <a:txBody>
                    <a:bodyPr/>
                    <a:lstStyle/>
                    <a:p>
                      <a:pPr>
                        <a:spcBef>
                          <a:spcPts val="0"/>
                        </a:spcBef>
                        <a:spcAft>
                          <a:spcPts val="300"/>
                        </a:spcAft>
                      </a:pPr>
                      <a:r>
                        <a:rPr lang="en-MY" sz="1200" dirty="0">
                          <a:latin typeface="Arial" panose="020B0604020202020204" pitchFamily="34" charset="0"/>
                          <a:cs typeface="Arial" panose="020B0604020202020204" pitchFamily="34" charset="0"/>
                        </a:rPr>
                        <a:t>Rasmi</a:t>
                      </a:r>
                    </a:p>
                    <a:p>
                      <a:pPr>
                        <a:spcBef>
                          <a:spcPts val="0"/>
                        </a:spcBef>
                        <a:spcAft>
                          <a:spcPts val="300"/>
                        </a:spcAft>
                      </a:pPr>
                      <a:r>
                        <a:rPr lang="en-MY" sz="1200" dirty="0">
                          <a:latin typeface="Arial" panose="020B0604020202020204" pitchFamily="34" charset="0"/>
                          <a:cs typeface="Arial" panose="020B0604020202020204" pitchFamily="34" charset="0"/>
                        </a:rPr>
                        <a:t>-berhubungan dengan perkhidmatan awam</a:t>
                      </a:r>
                    </a:p>
                  </a:txBody>
                  <a:tcPr/>
                </a:tc>
                <a:tc>
                  <a:txBody>
                    <a:bodyPr/>
                    <a:lstStyle/>
                    <a:p>
                      <a:pPr algn="l">
                        <a:spcBef>
                          <a:spcPts val="0"/>
                        </a:spcBef>
                        <a:spcAft>
                          <a:spcPts val="300"/>
                        </a:spcAft>
                      </a:pPr>
                      <a:r>
                        <a:rPr lang="en-MY" sz="1200" b="1" dirty="0">
                          <a:latin typeface="Arial" panose="020B0604020202020204" pitchFamily="34" charset="0"/>
                          <a:cs typeface="Arial" panose="020B0604020202020204" pitchFamily="34" charset="0"/>
                        </a:rPr>
                        <a:t>Data Terbuka</a:t>
                      </a:r>
                    </a:p>
                  </a:txBody>
                  <a:tcPr anchor="ctr"/>
                </a:tc>
                <a:tc>
                  <a:txBody>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lang="en-MY" sz="1200" dirty="0">
                          <a:latin typeface="Arial" panose="020B0604020202020204" pitchFamily="34" charset="0"/>
                          <a:cs typeface="Arial" panose="020B0604020202020204" pitchFamily="34" charset="0"/>
                        </a:rPr>
                        <a:t>Data-data yang tidak diberi peringkat keselamatan. Data Terbuka mempunyai maksud seperti yang diperjelaskan di bawah Pekeliling Am Bilangan 1 Tahun 2015</a:t>
                      </a:r>
                    </a:p>
                  </a:txBody>
                  <a:tcPr/>
                </a:tc>
                <a:tc>
                  <a:txBody>
                    <a:bodyPr/>
                    <a:lstStyle/>
                    <a:p>
                      <a:pPr marL="0" marR="0" lvl="0" indent="0" algn="l" defTabSz="914400" rtl="0" eaLnBrk="1" fontAlgn="auto" latinLnBrk="0" hangingPunct="1">
                        <a:lnSpc>
                          <a:spcPct val="100000"/>
                        </a:lnSpc>
                        <a:spcBef>
                          <a:spcPts val="0"/>
                        </a:spcBef>
                        <a:spcAft>
                          <a:spcPts val="300"/>
                        </a:spcAft>
                        <a:buClrTx/>
                        <a:buSzTx/>
                        <a:buFontTx/>
                        <a:buNone/>
                        <a:tabLst/>
                        <a:defRPr/>
                      </a:pPr>
                      <a:endParaRPr lang="en-MY"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51427683"/>
                  </a:ext>
                </a:extLst>
              </a:tr>
              <a:tr h="616962">
                <a:tc vMerge="1">
                  <a:txBody>
                    <a:bodyPr/>
                    <a:lstStyle/>
                    <a:p>
                      <a:r>
                        <a:rPr lang="en-MY" dirty="0"/>
                        <a:t>2.</a:t>
                      </a:r>
                    </a:p>
                  </a:txBody>
                  <a:tcPr/>
                </a:tc>
                <a:tc>
                  <a:txBody>
                    <a:bodyPr/>
                    <a:lstStyle/>
                    <a:p>
                      <a:pPr algn="l">
                        <a:spcBef>
                          <a:spcPts val="0"/>
                        </a:spcBef>
                        <a:spcAft>
                          <a:spcPts val="300"/>
                        </a:spcAft>
                      </a:pPr>
                      <a:r>
                        <a:rPr lang="en-MY" sz="1200" b="1" dirty="0">
                          <a:latin typeface="Arial" panose="020B0604020202020204" pitchFamily="34" charset="0"/>
                          <a:cs typeface="Arial" panose="020B0604020202020204" pitchFamily="34" charset="0"/>
                        </a:rPr>
                        <a:t>Data Terkawal</a:t>
                      </a:r>
                    </a:p>
                    <a:p>
                      <a:pPr algn="l">
                        <a:spcBef>
                          <a:spcPts val="0"/>
                        </a:spcBef>
                        <a:spcAft>
                          <a:spcPts val="300"/>
                        </a:spcAft>
                      </a:pPr>
                      <a:endParaRPr lang="en-MY" sz="1200" dirty="0">
                        <a:latin typeface="Arial" panose="020B0604020202020204" pitchFamily="34" charset="0"/>
                        <a:cs typeface="Arial" panose="020B0604020202020204" pitchFamily="34" charset="0"/>
                      </a:endParaRPr>
                    </a:p>
                  </a:txBody>
                  <a:tcPr anchor="ctr"/>
                </a:tc>
                <a:tc>
                  <a:txBody>
                    <a:bodyPr/>
                    <a:lstStyle/>
                    <a:p>
                      <a:pPr>
                        <a:spcBef>
                          <a:spcPts val="0"/>
                        </a:spcBef>
                        <a:spcAft>
                          <a:spcPts val="300"/>
                        </a:spcAft>
                      </a:pPr>
                      <a:r>
                        <a:rPr lang="en-MY" sz="1200" dirty="0">
                          <a:latin typeface="Arial" panose="020B0604020202020204" pitchFamily="34" charset="0"/>
                          <a:cs typeface="Arial" panose="020B0604020202020204" pitchFamily="34" charset="0"/>
                        </a:rPr>
                        <a:t>Data-data yang mempunyai </a:t>
                      </a:r>
                      <a:r>
                        <a:rPr lang="en-MY" sz="1200" b="1" dirty="0">
                          <a:latin typeface="Arial" panose="020B0604020202020204" pitchFamily="34" charset="0"/>
                          <a:cs typeface="Arial" panose="020B0604020202020204" pitchFamily="34" charset="0"/>
                        </a:rPr>
                        <a:t>kawalan tertentu </a:t>
                      </a:r>
                      <a:r>
                        <a:rPr lang="en-MY" sz="1200" dirty="0">
                          <a:latin typeface="Arial" panose="020B0604020202020204" pitchFamily="34" charset="0"/>
                          <a:cs typeface="Arial" panose="020B0604020202020204" pitchFamily="34" charset="0"/>
                        </a:rPr>
                        <a:t>di bawah Akta/Peraturan selain daripada Akta Rahsia Rasmi 1972</a:t>
                      </a:r>
                    </a:p>
                  </a:txBody>
                  <a:tcPr/>
                </a:tc>
                <a:tc>
                  <a:txBody>
                    <a:bodyPr/>
                    <a:lstStyle/>
                    <a:p>
                      <a:pPr>
                        <a:spcBef>
                          <a:spcPts val="0"/>
                        </a:spcBef>
                        <a:spcAft>
                          <a:spcPts val="300"/>
                        </a:spcAft>
                      </a:pPr>
                      <a:r>
                        <a:rPr lang="en-MY" sz="1200" dirty="0">
                          <a:latin typeface="Arial" panose="020B0604020202020204" pitchFamily="34" charset="0"/>
                          <a:cs typeface="Arial" panose="020B0604020202020204" pitchFamily="34" charset="0"/>
                        </a:rPr>
                        <a:t>Kewangan, Perubatan, Kesihatan, Akademik, Percukaian, Perjanjian/Kontrak, Data Kajian, Pengenalan Peribadi (</a:t>
                      </a:r>
                      <a:r>
                        <a:rPr lang="en-MY" sz="1200" i="1" dirty="0">
                          <a:latin typeface="Arial" panose="020B0604020202020204" pitchFamily="34" charset="0"/>
                          <a:cs typeface="Arial" panose="020B0604020202020204" pitchFamily="34" charset="0"/>
                        </a:rPr>
                        <a:t>Personally Identifiable Information</a:t>
                      </a:r>
                      <a:r>
                        <a:rPr lang="en-MY" sz="1200" dirty="0">
                          <a:latin typeface="Arial" panose="020B0604020202020204" pitchFamily="34" charset="0"/>
                          <a:cs typeface="Arial" panose="020B0604020202020204" pitchFamily="34" charset="0"/>
                        </a:rPr>
                        <a:t>)</a:t>
                      </a:r>
                    </a:p>
                  </a:txBody>
                  <a:tcPr/>
                </a:tc>
                <a:extLst>
                  <a:ext uri="{0D108BD9-81ED-4DB2-BD59-A6C34878D82A}">
                    <a16:rowId xmlns:a16="http://schemas.microsoft.com/office/drawing/2014/main" val="2321158794"/>
                  </a:ext>
                </a:extLst>
              </a:tr>
              <a:tr h="866684">
                <a:tc rowSpan="4">
                  <a:txBody>
                    <a:bodyPr/>
                    <a:lstStyle/>
                    <a:p>
                      <a:pPr>
                        <a:spcBef>
                          <a:spcPts val="0"/>
                        </a:spcBef>
                        <a:spcAft>
                          <a:spcPts val="300"/>
                        </a:spcAft>
                      </a:pPr>
                      <a:r>
                        <a:rPr lang="en-MY" sz="1200" dirty="0">
                          <a:latin typeface="Arial" panose="020B0604020202020204" pitchFamily="34" charset="0"/>
                          <a:cs typeface="Arial" panose="020B0604020202020204" pitchFamily="34" charset="0"/>
                        </a:rPr>
                        <a:t>Rahsia Rasmi</a:t>
                      </a:r>
                    </a:p>
                    <a:p>
                      <a:pPr>
                        <a:spcBef>
                          <a:spcPts val="0"/>
                        </a:spcBef>
                        <a:spcAft>
                          <a:spcPts val="300"/>
                        </a:spcAft>
                      </a:pPr>
                      <a:r>
                        <a:rPr lang="en-MY" sz="1200" dirty="0">
                          <a:latin typeface="Arial" panose="020B0604020202020204" pitchFamily="34" charset="0"/>
                          <a:cs typeface="Arial" panose="020B0604020202020204" pitchFamily="34" charset="0"/>
                        </a:rPr>
                        <a:t>- apa-apa </a:t>
                      </a:r>
                      <a:r>
                        <a:rPr lang="en-MY" sz="1200" dirty="0" err="1">
                          <a:latin typeface="Arial" panose="020B0604020202020204" pitchFamily="34" charset="0"/>
                          <a:cs typeface="Arial" panose="020B0604020202020204" pitchFamily="34" charset="0"/>
                        </a:rPr>
                        <a:t>suratan</a:t>
                      </a:r>
                      <a:r>
                        <a:rPr lang="en-MY" sz="1200" dirty="0">
                          <a:latin typeface="Arial" panose="020B0604020202020204" pitchFamily="34" charset="0"/>
                          <a:cs typeface="Arial" panose="020B0604020202020204" pitchFamily="34" charset="0"/>
                        </a:rPr>
                        <a:t> yang dinyatakan dalam Jadual kepada Akta 88 dan apa-apa maklumat dan bahan berhubungan dengannya dan termasuklah apa-apa dokumen rasmi yang boleh dikelaskan sebagai Rahsia Besar/Rahsia/Sulit/Terhad</a:t>
                      </a:r>
                    </a:p>
                  </a:txBody>
                  <a:tcPr/>
                </a:tc>
                <a:tc>
                  <a:txBody>
                    <a:bodyPr/>
                    <a:lstStyle/>
                    <a:p>
                      <a:pPr algn="l">
                        <a:spcBef>
                          <a:spcPts val="0"/>
                        </a:spcBef>
                        <a:spcAft>
                          <a:spcPts val="300"/>
                        </a:spcAft>
                      </a:pPr>
                      <a:r>
                        <a:rPr lang="en-MY" sz="1200" b="1" dirty="0">
                          <a:latin typeface="Arial" panose="020B0604020202020204" pitchFamily="34" charset="0"/>
                          <a:cs typeface="Arial" panose="020B0604020202020204" pitchFamily="34" charset="0"/>
                        </a:rPr>
                        <a:t>Terhad</a:t>
                      </a:r>
                    </a:p>
                  </a:txBody>
                  <a:tcPr anchor="ctr"/>
                </a:tc>
                <a:tc>
                  <a:txBody>
                    <a:bodyPr/>
                    <a:lstStyle/>
                    <a:p>
                      <a:pPr>
                        <a:spcBef>
                          <a:spcPts val="0"/>
                        </a:spcBef>
                        <a:spcAft>
                          <a:spcPts val="300"/>
                        </a:spcAft>
                      </a:pPr>
                      <a:r>
                        <a:rPr lang="en-MY" sz="1200" dirty="0">
                          <a:latin typeface="Arial" panose="020B0604020202020204" pitchFamily="34" charset="0"/>
                          <a:cs typeface="Arial" panose="020B0604020202020204" pitchFamily="34" charset="0"/>
                        </a:rPr>
                        <a:t>Dokumen/maklumat/bahan rasmi selain daripada diperingkatkan sebagai Rahsia Besar/Rahsia/Sulit tetapi </a:t>
                      </a:r>
                      <a:r>
                        <a:rPr lang="en-MY" sz="1200" b="1" dirty="0">
                          <a:latin typeface="Arial" panose="020B0604020202020204" pitchFamily="34" charset="0"/>
                          <a:cs typeface="Arial" panose="020B0604020202020204" pitchFamily="34" charset="0"/>
                        </a:rPr>
                        <a:t>berkehendakkan</a:t>
                      </a:r>
                      <a:r>
                        <a:rPr lang="en-MY" sz="1200" dirty="0">
                          <a:latin typeface="Arial" panose="020B0604020202020204" pitchFamily="34" charset="0"/>
                          <a:cs typeface="Arial" panose="020B0604020202020204" pitchFamily="34" charset="0"/>
                        </a:rPr>
                        <a:t> diberi satu </a:t>
                      </a:r>
                      <a:r>
                        <a:rPr lang="en-MY" sz="1200" b="1" dirty="0">
                          <a:latin typeface="Arial" panose="020B0604020202020204" pitchFamily="34" charset="0"/>
                          <a:cs typeface="Arial" panose="020B0604020202020204" pitchFamily="34" charset="0"/>
                        </a:rPr>
                        <a:t>tahap perlindungan</a:t>
                      </a:r>
                    </a:p>
                  </a:txBody>
                  <a:tcPr/>
                </a:tc>
                <a:tc>
                  <a:txBody>
                    <a:bodyPr/>
                    <a:lstStyle/>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Buku-buku jabatan bagi maksud arahan</a:t>
                      </a:r>
                    </a:p>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Perintah-perintah dan arahan biasa jabatan</a:t>
                      </a:r>
                    </a:p>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Dokumen mengenai bekalan barang &amp; alat kelengkapan tentera atau polis</a:t>
                      </a:r>
                    </a:p>
                  </a:txBody>
                  <a:tcPr/>
                </a:tc>
                <a:extLst>
                  <a:ext uri="{0D108BD9-81ED-4DB2-BD59-A6C34878D82A}">
                    <a16:rowId xmlns:a16="http://schemas.microsoft.com/office/drawing/2014/main" val="2305753441"/>
                  </a:ext>
                </a:extLst>
              </a:tr>
              <a:tr h="1255958">
                <a:tc vMerge="1">
                  <a:txBody>
                    <a:bodyPr/>
                    <a:lstStyle/>
                    <a:p>
                      <a:endParaRPr lang="en-MY" dirty="0"/>
                    </a:p>
                  </a:txBody>
                  <a:tcPr/>
                </a:tc>
                <a:tc>
                  <a:txBody>
                    <a:bodyPr/>
                    <a:lstStyle/>
                    <a:p>
                      <a:pPr algn="l">
                        <a:spcBef>
                          <a:spcPts val="0"/>
                        </a:spcBef>
                        <a:spcAft>
                          <a:spcPts val="300"/>
                        </a:spcAft>
                      </a:pPr>
                      <a:r>
                        <a:rPr lang="en-MY" sz="1200" b="1" dirty="0">
                          <a:latin typeface="Arial" panose="020B0604020202020204" pitchFamily="34" charset="0"/>
                          <a:cs typeface="Arial" panose="020B0604020202020204" pitchFamily="34" charset="0"/>
                        </a:rPr>
                        <a:t>Sulit</a:t>
                      </a:r>
                    </a:p>
                  </a:txBody>
                  <a:tcPr anchor="ctr"/>
                </a:tc>
                <a:tc>
                  <a:txBody>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lang="en-MY" sz="1200" dirty="0">
                          <a:latin typeface="Arial" panose="020B0604020202020204" pitchFamily="34" charset="0"/>
                          <a:cs typeface="Arial" panose="020B0604020202020204" pitchFamily="34" charset="0"/>
                        </a:rPr>
                        <a:t>Dokumen/maklumat/bahan rasmi jika didedahkan tanpa kebenaran walaupun tidak membahayakan keselamatan Negara tetapi </a:t>
                      </a:r>
                      <a:r>
                        <a:rPr lang="en-MY" sz="1200" b="1" dirty="0">
                          <a:latin typeface="Arial" panose="020B0604020202020204" pitchFamily="34" charset="0"/>
                          <a:cs typeface="Arial" panose="020B0604020202020204" pitchFamily="34" charset="0"/>
                        </a:rPr>
                        <a:t>memudaratkan kepentingan </a:t>
                      </a:r>
                      <a:r>
                        <a:rPr lang="en-MY" sz="1200" dirty="0">
                          <a:latin typeface="Arial" panose="020B0604020202020204" pitchFamily="34" charset="0"/>
                          <a:cs typeface="Arial" panose="020B0604020202020204" pitchFamily="34" charset="0"/>
                        </a:rPr>
                        <a:t>atau </a:t>
                      </a:r>
                      <a:r>
                        <a:rPr lang="en-MY" sz="1200" b="1" dirty="0">
                          <a:latin typeface="Arial" panose="020B0604020202020204" pitchFamily="34" charset="0"/>
                          <a:cs typeface="Arial" panose="020B0604020202020204" pitchFamily="34" charset="0"/>
                        </a:rPr>
                        <a:t>martabat Malaysia/Kerajaan/orang perseorangan</a:t>
                      </a:r>
                      <a:r>
                        <a:rPr lang="en-MY" sz="1200" dirty="0">
                          <a:latin typeface="Arial" panose="020B0604020202020204" pitchFamily="34" charset="0"/>
                          <a:cs typeface="Arial" panose="020B0604020202020204" pitchFamily="34" charset="0"/>
                        </a:rPr>
                        <a:t> atau akan menyebabkan keadaan </a:t>
                      </a:r>
                      <a:r>
                        <a:rPr lang="en-MY" sz="1200" b="1" dirty="0">
                          <a:latin typeface="Arial" panose="020B0604020202020204" pitchFamily="34" charset="0"/>
                          <a:cs typeface="Arial" panose="020B0604020202020204" pitchFamily="34" charset="0"/>
                        </a:rPr>
                        <a:t>memalukan/kesusahan </a:t>
                      </a:r>
                      <a:r>
                        <a:rPr lang="en-MY" sz="1200" dirty="0">
                          <a:latin typeface="Arial" panose="020B0604020202020204" pitchFamily="34" charset="0"/>
                          <a:cs typeface="Arial" panose="020B0604020202020204" pitchFamily="34" charset="0"/>
                        </a:rPr>
                        <a:t>kepada pentadbiran/menguntungkan kuasa asing</a:t>
                      </a:r>
                    </a:p>
                  </a:txBody>
                  <a:tcPr/>
                </a:tc>
                <a:tc>
                  <a:txBody>
                    <a:bodyPr/>
                    <a:lstStyle/>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Laporan perisikan biasa</a:t>
                      </a:r>
                    </a:p>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Maklumat teknik latihan tentera atau polis</a:t>
                      </a:r>
                    </a:p>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Maklumat yang boleh menyebabkan keadaan memalukan atau kesusahan kepada pentadbiran dan Kerajaan</a:t>
                      </a:r>
                    </a:p>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Maklumat yang mungkin membolehkan faedah kewangan daripadanya jika terdedah sebelum masa</a:t>
                      </a:r>
                    </a:p>
                  </a:txBody>
                  <a:tcPr/>
                </a:tc>
                <a:extLst>
                  <a:ext uri="{0D108BD9-81ED-4DB2-BD59-A6C34878D82A}">
                    <a16:rowId xmlns:a16="http://schemas.microsoft.com/office/drawing/2014/main" val="2239167960"/>
                  </a:ext>
                </a:extLst>
              </a:tr>
              <a:tr h="969511">
                <a:tc vMerge="1">
                  <a:txBody>
                    <a:bodyPr/>
                    <a:lstStyle/>
                    <a:p>
                      <a:endParaRPr lang="en-MY" dirty="0"/>
                    </a:p>
                  </a:txBody>
                  <a:tcPr/>
                </a:tc>
                <a:tc>
                  <a:txBody>
                    <a:bodyPr/>
                    <a:lstStyle/>
                    <a:p>
                      <a:pPr algn="l">
                        <a:spcBef>
                          <a:spcPts val="0"/>
                        </a:spcBef>
                        <a:spcAft>
                          <a:spcPts val="300"/>
                        </a:spcAft>
                      </a:pPr>
                      <a:r>
                        <a:rPr lang="en-MY" sz="1200" b="1" dirty="0">
                          <a:latin typeface="Arial" panose="020B0604020202020204" pitchFamily="34" charset="0"/>
                          <a:cs typeface="Arial" panose="020B0604020202020204" pitchFamily="34" charset="0"/>
                        </a:rPr>
                        <a:t>Rahsia</a:t>
                      </a:r>
                    </a:p>
                  </a:txBody>
                  <a:tcPr anchor="ctr"/>
                </a:tc>
                <a:tc>
                  <a:txBody>
                    <a:bodyPr/>
                    <a:lstStyle/>
                    <a:p>
                      <a:pPr>
                        <a:spcBef>
                          <a:spcPts val="0"/>
                        </a:spcBef>
                        <a:spcAft>
                          <a:spcPts val="300"/>
                        </a:spcAft>
                      </a:pPr>
                      <a:r>
                        <a:rPr lang="en-MY" sz="1200" dirty="0">
                          <a:latin typeface="Arial" panose="020B0604020202020204" pitchFamily="34" charset="0"/>
                          <a:cs typeface="Arial" panose="020B0604020202020204" pitchFamily="34" charset="0"/>
                        </a:rPr>
                        <a:t>Dokumen/maklumat/bahan rasmi jika didedahkan tanpa kebenaran akan </a:t>
                      </a:r>
                      <a:r>
                        <a:rPr lang="en-MY" sz="1200" b="1" dirty="0">
                          <a:latin typeface="Arial" panose="020B0604020202020204" pitchFamily="34" charset="0"/>
                          <a:cs typeface="Arial" panose="020B0604020202020204" pitchFamily="34" charset="0"/>
                        </a:rPr>
                        <a:t>membahayakan keselamatan Negara</a:t>
                      </a:r>
                      <a:r>
                        <a:rPr lang="en-MY" sz="1200" dirty="0">
                          <a:latin typeface="Arial" panose="020B0604020202020204" pitchFamily="34" charset="0"/>
                          <a:cs typeface="Arial" panose="020B0604020202020204" pitchFamily="34" charset="0"/>
                        </a:rPr>
                        <a:t>, </a:t>
                      </a:r>
                      <a:r>
                        <a:rPr lang="en-MY" sz="1200" b="1" dirty="0">
                          <a:latin typeface="Arial" panose="020B0604020202020204" pitchFamily="34" charset="0"/>
                          <a:cs typeface="Arial" panose="020B0604020202020204" pitchFamily="34" charset="0"/>
                        </a:rPr>
                        <a:t>menyebabkan kerosakan besar kepada kepentingan </a:t>
                      </a:r>
                      <a:r>
                        <a:rPr lang="en-MY" sz="1200" dirty="0">
                          <a:latin typeface="Arial" panose="020B0604020202020204" pitchFamily="34" charset="0"/>
                          <a:cs typeface="Arial" panose="020B0604020202020204" pitchFamily="34" charset="0"/>
                        </a:rPr>
                        <a:t>&amp; </a:t>
                      </a:r>
                      <a:r>
                        <a:rPr lang="en-MY" sz="1200" b="1" dirty="0">
                          <a:latin typeface="Arial" panose="020B0604020202020204" pitchFamily="34" charset="0"/>
                          <a:cs typeface="Arial" panose="020B0604020202020204" pitchFamily="34" charset="0"/>
                        </a:rPr>
                        <a:t>martabat</a:t>
                      </a:r>
                      <a:r>
                        <a:rPr lang="en-MY" sz="1200" dirty="0">
                          <a:latin typeface="Arial" panose="020B0604020202020204" pitchFamily="34" charset="0"/>
                          <a:cs typeface="Arial" panose="020B0604020202020204" pitchFamily="34" charset="0"/>
                        </a:rPr>
                        <a:t> Malaysia atau </a:t>
                      </a:r>
                      <a:r>
                        <a:rPr lang="en-MY" sz="1200" b="1" dirty="0">
                          <a:latin typeface="Arial" panose="020B0604020202020204" pitchFamily="34" charset="0"/>
                          <a:cs typeface="Arial" panose="020B0604020202020204" pitchFamily="34" charset="0"/>
                        </a:rPr>
                        <a:t>memberi keuntungan besar </a:t>
                      </a:r>
                      <a:r>
                        <a:rPr lang="en-MY" sz="1200" dirty="0">
                          <a:latin typeface="Arial" panose="020B0604020202020204" pitchFamily="34" charset="0"/>
                          <a:cs typeface="Arial" panose="020B0604020202020204" pitchFamily="34" charset="0"/>
                        </a:rPr>
                        <a:t>kepada kuasa asing</a:t>
                      </a:r>
                    </a:p>
                  </a:txBody>
                  <a:tcPr/>
                </a:tc>
                <a:tc>
                  <a:txBody>
                    <a:bodyPr/>
                    <a:lstStyle/>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Arahan perwakilan dan perundangan Malaysia</a:t>
                      </a:r>
                    </a:p>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Maklumat pemasangan tentera</a:t>
                      </a:r>
                    </a:p>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Maklumat pertubuhan subversif &amp; kegiatan-kegiatannya</a:t>
                      </a:r>
                    </a:p>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Maklumat antara jabatan mengenai dasar-dasar penting</a:t>
                      </a:r>
                    </a:p>
                  </a:txBody>
                  <a:tcPr/>
                </a:tc>
                <a:extLst>
                  <a:ext uri="{0D108BD9-81ED-4DB2-BD59-A6C34878D82A}">
                    <a16:rowId xmlns:a16="http://schemas.microsoft.com/office/drawing/2014/main" val="3787511610"/>
                  </a:ext>
                </a:extLst>
              </a:tr>
              <a:tr h="903408">
                <a:tc vMerge="1">
                  <a:txBody>
                    <a:bodyPr/>
                    <a:lstStyle/>
                    <a:p>
                      <a:endParaRPr lang="en-MY" dirty="0"/>
                    </a:p>
                  </a:txBody>
                  <a:tcPr/>
                </a:tc>
                <a:tc>
                  <a:txBody>
                    <a:bodyPr/>
                    <a:lstStyle/>
                    <a:p>
                      <a:pPr algn="l">
                        <a:spcBef>
                          <a:spcPts val="0"/>
                        </a:spcBef>
                        <a:spcAft>
                          <a:spcPts val="300"/>
                        </a:spcAft>
                      </a:pPr>
                      <a:r>
                        <a:rPr lang="en-MY" sz="1200" b="1" dirty="0">
                          <a:latin typeface="Arial" panose="020B0604020202020204" pitchFamily="34" charset="0"/>
                          <a:cs typeface="Arial" panose="020B0604020202020204" pitchFamily="34" charset="0"/>
                        </a:rPr>
                        <a:t>Rahsia Besar</a:t>
                      </a:r>
                    </a:p>
                  </a:txBody>
                  <a:tcPr anchor="ctr"/>
                </a:tc>
                <a:tc>
                  <a:txBody>
                    <a:bodyPr/>
                    <a:lstStyle/>
                    <a:p>
                      <a:pPr>
                        <a:spcBef>
                          <a:spcPts val="0"/>
                        </a:spcBef>
                        <a:spcAft>
                          <a:spcPts val="300"/>
                        </a:spcAft>
                      </a:pPr>
                      <a:r>
                        <a:rPr lang="en-MY" sz="1200" dirty="0">
                          <a:latin typeface="Arial" panose="020B0604020202020204" pitchFamily="34" charset="0"/>
                          <a:cs typeface="Arial" panose="020B0604020202020204" pitchFamily="34" charset="0"/>
                        </a:rPr>
                        <a:t>Dokumen/maklumat/bahan rasmi jika didedahkan tanpa kebenaran akan menyebabkan </a:t>
                      </a:r>
                      <a:r>
                        <a:rPr lang="en-MY" sz="1200" b="1" dirty="0">
                          <a:latin typeface="Arial" panose="020B0604020202020204" pitchFamily="34" charset="0"/>
                          <a:cs typeface="Arial" panose="020B0604020202020204" pitchFamily="34" charset="0"/>
                        </a:rPr>
                        <a:t>kerosakan yang amat besar </a:t>
                      </a:r>
                      <a:r>
                        <a:rPr lang="en-MY" sz="1200" dirty="0">
                          <a:latin typeface="Arial" panose="020B0604020202020204" pitchFamily="34" charset="0"/>
                          <a:cs typeface="Arial" panose="020B0604020202020204" pitchFamily="34" charset="0"/>
                        </a:rPr>
                        <a:t>kepada Malaysia</a:t>
                      </a:r>
                    </a:p>
                  </a:txBody>
                  <a:tcPr/>
                </a:tc>
                <a:tc>
                  <a:txBody>
                    <a:bodyPr/>
                    <a:lstStyle/>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Kertas Jemaah Menteri</a:t>
                      </a:r>
                    </a:p>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Maklumat perancangan dan penempatan barisan peperangan</a:t>
                      </a:r>
                    </a:p>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Maklumat pertahanan &amp; perdagangan antarabangsa</a:t>
                      </a:r>
                    </a:p>
                    <a:p>
                      <a:pPr marL="285750" marR="0" lvl="0" indent="-285750" algn="l" defTabSz="914400" rtl="0" eaLnBrk="1" fontAlgn="auto" latinLnBrk="0" hangingPunct="1">
                        <a:lnSpc>
                          <a:spcPct val="100000"/>
                        </a:lnSpc>
                        <a:spcBef>
                          <a:spcPts val="0"/>
                        </a:spcBef>
                        <a:spcAft>
                          <a:spcPts val="300"/>
                        </a:spcAft>
                        <a:buClrTx/>
                        <a:buSzTx/>
                        <a:buFontTx/>
                        <a:buChar char="-"/>
                        <a:tabLst/>
                        <a:defRPr/>
                      </a:pPr>
                      <a:r>
                        <a:rPr lang="en-MY" sz="1200" dirty="0">
                          <a:latin typeface="Arial" panose="020B0604020202020204" pitchFamily="34" charset="0"/>
                          <a:cs typeface="Arial" panose="020B0604020202020204" pitchFamily="34" charset="0"/>
                        </a:rPr>
                        <a:t>Maklumat pertubuhan dan kaedah perisikan negara</a:t>
                      </a:r>
                    </a:p>
                  </a:txBody>
                  <a:tcPr/>
                </a:tc>
                <a:extLst>
                  <a:ext uri="{0D108BD9-81ED-4DB2-BD59-A6C34878D82A}">
                    <a16:rowId xmlns:a16="http://schemas.microsoft.com/office/drawing/2014/main" val="1118339200"/>
                  </a:ext>
                </a:extLst>
              </a:tr>
            </a:tbl>
          </a:graphicData>
        </a:graphic>
      </p:graphicFrame>
      <p:sp>
        <p:nvSpPr>
          <p:cNvPr id="6" name="Teardrop 5">
            <a:extLst>
              <a:ext uri="{FF2B5EF4-FFF2-40B4-BE49-F238E27FC236}">
                <a16:creationId xmlns:a16="http://schemas.microsoft.com/office/drawing/2014/main" id="{57964F56-4407-4097-8DD0-05DFFC8B8243}"/>
              </a:ext>
            </a:extLst>
          </p:cNvPr>
          <p:cNvSpPr/>
          <p:nvPr userDrawn="1"/>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9" name="Slide Number Placeholder 3">
            <a:extLst>
              <a:ext uri="{FF2B5EF4-FFF2-40B4-BE49-F238E27FC236}">
                <a16:creationId xmlns:a16="http://schemas.microsoft.com/office/drawing/2014/main" id="{3EECEC5D-119B-46A6-BED9-3007EFDE72E5}"/>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5FE3C1EB-5BF4-4898-A285-BE5E767E8E89}"/>
              </a:ext>
            </a:extLst>
          </p:cNvPr>
          <p:cNvSpPr txBox="1">
            <a:spLocks/>
          </p:cNvSpPr>
          <p:nvPr userDrawn="1"/>
        </p:nvSpPr>
        <p:spPr>
          <a:xfrm>
            <a:off x="0" y="-1"/>
            <a:ext cx="12192000" cy="872965"/>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gn="just">
              <a:lnSpc>
                <a:spcPct val="90000"/>
              </a:lnSpc>
            </a:pPr>
            <a:r>
              <a:rPr lang="sv-SE" sz="2500" b="1" i="0" dirty="0">
                <a:solidFill>
                  <a:srgbClr val="000000"/>
                </a:solidFill>
                <a:latin typeface="Arial"/>
                <a:cs typeface="Arial"/>
              </a:rPr>
              <a:t>12. PENERANGAN KLASIFIKASI DATA / DOKUMEN TERPERINGKAT </a:t>
            </a:r>
          </a:p>
          <a:p>
            <a:pPr algn="just">
              <a:lnSpc>
                <a:spcPct val="90000"/>
              </a:lnSpc>
            </a:pPr>
            <a:r>
              <a:rPr lang="sv-SE" sz="2500" b="1" i="0" dirty="0">
                <a:solidFill>
                  <a:srgbClr val="000000"/>
                </a:solidFill>
                <a:latin typeface="Arial"/>
                <a:cs typeface="Arial"/>
              </a:rPr>
              <a:t>UNTUK RUJUKAN AGENSI </a:t>
            </a:r>
          </a:p>
        </p:txBody>
      </p:sp>
    </p:spTree>
    <p:extLst>
      <p:ext uri="{BB962C8B-B14F-4D97-AF65-F5344CB8AC3E}">
        <p14:creationId xmlns:p14="http://schemas.microsoft.com/office/powerpoint/2010/main" val="8184190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Q. Arkitektur Sistem">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1675208-40D6-4399-8C76-08DDC2F11D9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4755" y="694522"/>
            <a:ext cx="10762488" cy="5939163"/>
          </a:xfrm>
          <a:prstGeom prst="rect">
            <a:avLst/>
          </a:prstGeom>
        </p:spPr>
      </p:pic>
      <p:pic>
        <p:nvPicPr>
          <p:cNvPr id="10" name="Picture 9">
            <a:extLst>
              <a:ext uri="{FF2B5EF4-FFF2-40B4-BE49-F238E27FC236}">
                <a16:creationId xmlns:a16="http://schemas.microsoft.com/office/drawing/2014/main" id="{9FE2BC0E-4776-486D-8FC2-9E9B7756B13C}"/>
              </a:ext>
            </a:extLst>
          </p:cNvPr>
          <p:cNvPicPr>
            <a:picLocks noChangeAspect="1"/>
          </p:cNvPicPr>
          <p:nvPr userDrawn="1"/>
        </p:nvPicPr>
        <p:blipFill>
          <a:blip r:embed="rId3">
            <a:alphaModFix amt="48000"/>
          </a:blip>
          <a:stretch>
            <a:fillRect/>
          </a:stretch>
        </p:blipFill>
        <p:spPr>
          <a:xfrm>
            <a:off x="1394361" y="0"/>
            <a:ext cx="9403277" cy="6858000"/>
          </a:xfrm>
          <a:prstGeom prst="rect">
            <a:avLst/>
          </a:prstGeom>
        </p:spPr>
      </p:pic>
      <p:sp>
        <p:nvSpPr>
          <p:cNvPr id="6" name="Teardrop 5">
            <a:extLst>
              <a:ext uri="{FF2B5EF4-FFF2-40B4-BE49-F238E27FC236}">
                <a16:creationId xmlns:a16="http://schemas.microsoft.com/office/drawing/2014/main" id="{125CE12C-6059-40D5-ACD0-113FC4A17611}"/>
              </a:ext>
            </a:extLst>
          </p:cNvPr>
          <p:cNvSpPr/>
          <p:nvPr userDrawn="1"/>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7" name="Slide Number Placeholder 3">
            <a:extLst>
              <a:ext uri="{FF2B5EF4-FFF2-40B4-BE49-F238E27FC236}">
                <a16:creationId xmlns:a16="http://schemas.microsoft.com/office/drawing/2014/main" id="{DA63AE0F-3923-489C-8BE9-0E42A11BB77A}"/>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D155D8B0-7832-4120-A2DC-240351705DE0}"/>
              </a:ext>
            </a:extLst>
          </p:cNvPr>
          <p:cNvSpPr txBox="1">
            <a:spLocks/>
          </p:cNvSpPr>
          <p:nvPr userDrawn="1"/>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MY" sz="2800" b="1" spc="-120" dirty="0">
                <a:solidFill>
                  <a:srgbClr val="000000"/>
                </a:solidFill>
                <a:latin typeface="Arial"/>
                <a:cs typeface="Arial"/>
              </a:rPr>
              <a:t>ARKITEKTUR SISTEM </a:t>
            </a:r>
          </a:p>
        </p:txBody>
      </p:sp>
    </p:spTree>
    <p:extLst>
      <p:ext uri="{BB962C8B-B14F-4D97-AF65-F5344CB8AC3E}">
        <p14:creationId xmlns:p14="http://schemas.microsoft.com/office/powerpoint/2010/main" val="3614391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O. Contoh EA">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E04B1C4-F8B0-403B-8834-7E921CBF4FD4}"/>
              </a:ext>
            </a:extLst>
          </p:cNvPr>
          <p:cNvPicPr>
            <a:picLocks noChangeAspect="1"/>
          </p:cNvPicPr>
          <p:nvPr userDrawn="1"/>
        </p:nvPicPr>
        <p:blipFill>
          <a:blip r:embed="rId2"/>
          <a:stretch>
            <a:fillRect/>
          </a:stretch>
        </p:blipFill>
        <p:spPr>
          <a:xfrm>
            <a:off x="0" y="512065"/>
            <a:ext cx="12070079" cy="6345934"/>
          </a:xfrm>
          <a:prstGeom prst="rect">
            <a:avLst/>
          </a:prstGeom>
        </p:spPr>
      </p:pic>
      <p:sp>
        <p:nvSpPr>
          <p:cNvPr id="14" name="Title 1">
            <a:extLst>
              <a:ext uri="{FF2B5EF4-FFF2-40B4-BE49-F238E27FC236}">
                <a16:creationId xmlns:a16="http://schemas.microsoft.com/office/drawing/2014/main" id="{4CDDCBCD-3478-44FE-B65F-7B18ADD613A3}"/>
              </a:ext>
            </a:extLst>
          </p:cNvPr>
          <p:cNvSpPr txBox="1">
            <a:spLocks/>
          </p:cNvSpPr>
          <p:nvPr userDrawn="1"/>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MY" sz="2800" b="1" i="1" spc="-120" dirty="0">
                <a:solidFill>
                  <a:srgbClr val="000000"/>
                </a:solidFill>
                <a:latin typeface="Arial"/>
                <a:cs typeface="Arial"/>
              </a:rPr>
              <a:t>ENTERPRISE ARCHITECTURE </a:t>
            </a:r>
            <a:r>
              <a:rPr lang="en-MY" sz="2800" b="1" i="0" spc="-120" dirty="0">
                <a:solidFill>
                  <a:srgbClr val="000000"/>
                </a:solidFill>
                <a:latin typeface="Arial"/>
                <a:cs typeface="Arial"/>
              </a:rPr>
              <a:t>(EA)</a:t>
            </a:r>
            <a:r>
              <a:rPr lang="en-MY" sz="2800" b="1" spc="-120" dirty="0">
                <a:solidFill>
                  <a:srgbClr val="000000"/>
                </a:solidFill>
                <a:latin typeface="Arial"/>
                <a:cs typeface="Arial"/>
              </a:rPr>
              <a:t> AGENSI</a:t>
            </a:r>
          </a:p>
        </p:txBody>
      </p:sp>
      <p:pic>
        <p:nvPicPr>
          <p:cNvPr id="10" name="Picture 9">
            <a:extLst>
              <a:ext uri="{FF2B5EF4-FFF2-40B4-BE49-F238E27FC236}">
                <a16:creationId xmlns:a16="http://schemas.microsoft.com/office/drawing/2014/main" id="{7CD062FD-A899-4B7B-A9E8-DD6DD0430360}"/>
              </a:ext>
            </a:extLst>
          </p:cNvPr>
          <p:cNvPicPr>
            <a:picLocks noChangeAspect="1"/>
          </p:cNvPicPr>
          <p:nvPr userDrawn="1"/>
        </p:nvPicPr>
        <p:blipFill>
          <a:blip r:embed="rId3">
            <a:alphaModFix amt="48000"/>
          </a:blip>
          <a:stretch>
            <a:fillRect/>
          </a:stretch>
        </p:blipFill>
        <p:spPr>
          <a:xfrm>
            <a:off x="1394361" y="0"/>
            <a:ext cx="9403277" cy="6858000"/>
          </a:xfrm>
          <a:prstGeom prst="rect">
            <a:avLst/>
          </a:prstGeom>
        </p:spPr>
      </p:pic>
      <p:sp>
        <p:nvSpPr>
          <p:cNvPr id="11" name="Teardrop 10">
            <a:extLst>
              <a:ext uri="{FF2B5EF4-FFF2-40B4-BE49-F238E27FC236}">
                <a16:creationId xmlns:a16="http://schemas.microsoft.com/office/drawing/2014/main" id="{B1745980-4E8A-42F6-8474-F34E6A69532C}"/>
              </a:ext>
            </a:extLst>
          </p:cNvPr>
          <p:cNvSpPr/>
          <p:nvPr userDrawn="1"/>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12" name="Slide Number Placeholder 3">
            <a:extLst>
              <a:ext uri="{FF2B5EF4-FFF2-40B4-BE49-F238E27FC236}">
                <a16:creationId xmlns:a16="http://schemas.microsoft.com/office/drawing/2014/main" id="{DFEF40BB-33FA-48CC-B363-2888ECCD3441}"/>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121004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 Tadbir Urus">
    <p:spTree>
      <p:nvGrpSpPr>
        <p:cNvPr id="1" name=""/>
        <p:cNvGrpSpPr/>
        <p:nvPr/>
      </p:nvGrpSpPr>
      <p:grpSpPr>
        <a:xfrm>
          <a:off x="0" y="0"/>
          <a:ext cx="0" cy="0"/>
          <a:chOff x="0" y="0"/>
          <a:chExt cx="0" cy="0"/>
        </a:xfrm>
      </p:grpSpPr>
      <p:sp>
        <p:nvSpPr>
          <p:cNvPr id="8" name="Teardrop 7">
            <a:extLst>
              <a:ext uri="{FF2B5EF4-FFF2-40B4-BE49-F238E27FC236}">
                <a16:creationId xmlns:a16="http://schemas.microsoft.com/office/drawing/2014/main" id="{BB019F58-95AD-4553-ADB7-4E345186C207}"/>
              </a:ext>
            </a:extLst>
          </p:cNvPr>
          <p:cNvSpPr/>
          <p:nvPr userDrawn="1"/>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9" name="Slide Number Placeholder 3">
            <a:extLst>
              <a:ext uri="{FF2B5EF4-FFF2-40B4-BE49-F238E27FC236}">
                <a16:creationId xmlns:a16="http://schemas.microsoft.com/office/drawing/2014/main" id="{31249ECF-A2B4-4A18-861D-7AFFF3B9AE20}"/>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
        <p:nvSpPr>
          <p:cNvPr id="10" name="Title 1">
            <a:extLst>
              <a:ext uri="{FF2B5EF4-FFF2-40B4-BE49-F238E27FC236}">
                <a16:creationId xmlns:a16="http://schemas.microsoft.com/office/drawing/2014/main" id="{0A126B4B-6F14-4D26-8732-CD30CFE40838}"/>
              </a:ext>
            </a:extLst>
          </p:cNvPr>
          <p:cNvSpPr txBox="1">
            <a:spLocks/>
          </p:cNvSpPr>
          <p:nvPr userDrawn="1"/>
        </p:nvSpPr>
        <p:spPr>
          <a:xfrm>
            <a:off x="0" y="1"/>
            <a:ext cx="12192000" cy="428750"/>
          </a:xfrm>
          <a:prstGeom prst="rect">
            <a:avLst/>
          </a:prstGeom>
          <a:solidFill>
            <a:srgbClr val="D34817">
              <a:lumMod val="40000"/>
              <a:lumOff val="60000"/>
            </a:srgb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US" sz="2800" b="0" i="0" u="none" strike="noStrike" kern="1200" cap="none" spc="0" normalizeH="0" baseline="0" noProof="0">
                <a:ln>
                  <a:noFill/>
                </a:ln>
                <a:solidFill>
                  <a:srgbClr val="000000"/>
                </a:solidFill>
                <a:effectLst/>
                <a:uLnTx/>
                <a:uFillTx/>
                <a:latin typeface="Arial"/>
                <a:ea typeface="Arial"/>
                <a:cs typeface="Arial"/>
                <a:sym typeface="Arial"/>
              </a:rPr>
              <a:t>TADBIR URUS PROJEK (CONTOH)</a:t>
            </a:r>
            <a:endParaRPr kumimoji="0" lang="en-US" sz="2400" b="0" i="0" u="none" strike="noStrike" kern="1200" cap="none" spc="0" normalizeH="0" baseline="0" noProof="0" dirty="0">
              <a:ln>
                <a:noFill/>
              </a:ln>
              <a:solidFill>
                <a:srgbClr val="000000"/>
              </a:solidFill>
              <a:effectLst/>
              <a:uLnTx/>
              <a:uFillTx/>
              <a:latin typeface="Calibri"/>
              <a:ea typeface="Calibri"/>
              <a:cs typeface="Calibri"/>
              <a:sym typeface="Calibri"/>
            </a:endParaRPr>
          </a:p>
        </p:txBody>
      </p:sp>
      <p:grpSp>
        <p:nvGrpSpPr>
          <p:cNvPr id="11" name="Group 10">
            <a:extLst>
              <a:ext uri="{FF2B5EF4-FFF2-40B4-BE49-F238E27FC236}">
                <a16:creationId xmlns:a16="http://schemas.microsoft.com/office/drawing/2014/main" id="{D52A636F-FD34-47D0-8ABD-A13F7C6D226D}"/>
              </a:ext>
            </a:extLst>
          </p:cNvPr>
          <p:cNvGrpSpPr/>
          <p:nvPr userDrawn="1"/>
        </p:nvGrpSpPr>
        <p:grpSpPr>
          <a:xfrm>
            <a:off x="186502" y="551637"/>
            <a:ext cx="11818997" cy="6054702"/>
            <a:chOff x="172416" y="761187"/>
            <a:chExt cx="11818997" cy="6054702"/>
          </a:xfrm>
        </p:grpSpPr>
        <p:cxnSp>
          <p:nvCxnSpPr>
            <p:cNvPr id="12" name="Google Shape;353;p17">
              <a:extLst>
                <a:ext uri="{FF2B5EF4-FFF2-40B4-BE49-F238E27FC236}">
                  <a16:creationId xmlns:a16="http://schemas.microsoft.com/office/drawing/2014/main" id="{954A2BBB-0AA5-49F1-92CE-2293AA6CF88A}"/>
                </a:ext>
              </a:extLst>
            </p:cNvPr>
            <p:cNvCxnSpPr/>
            <p:nvPr/>
          </p:nvCxnSpPr>
          <p:spPr>
            <a:xfrm>
              <a:off x="9203823" y="4142103"/>
              <a:ext cx="0" cy="1772176"/>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13" name="Google Shape;354;p17">
              <a:extLst>
                <a:ext uri="{FF2B5EF4-FFF2-40B4-BE49-F238E27FC236}">
                  <a16:creationId xmlns:a16="http://schemas.microsoft.com/office/drawing/2014/main" id="{E01E8AA8-A7BF-4307-9A98-F0367FFA953B}"/>
                </a:ext>
              </a:extLst>
            </p:cNvPr>
            <p:cNvCxnSpPr/>
            <p:nvPr/>
          </p:nvCxnSpPr>
          <p:spPr>
            <a:xfrm>
              <a:off x="5879976" y="1422441"/>
              <a:ext cx="0" cy="2471305"/>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14" name="Google Shape;355;p17">
              <a:extLst>
                <a:ext uri="{FF2B5EF4-FFF2-40B4-BE49-F238E27FC236}">
                  <a16:creationId xmlns:a16="http://schemas.microsoft.com/office/drawing/2014/main" id="{A533635C-454F-407A-A736-8C32E3D5125A}"/>
                </a:ext>
              </a:extLst>
            </p:cNvPr>
            <p:cNvCxnSpPr/>
            <p:nvPr/>
          </p:nvCxnSpPr>
          <p:spPr>
            <a:xfrm>
              <a:off x="3109671" y="3893746"/>
              <a:ext cx="5314058" cy="0"/>
            </a:xfrm>
            <a:prstGeom prst="straightConnector1">
              <a:avLst/>
            </a:prstGeom>
            <a:noFill/>
            <a:ln w="28575" cap="flat" cmpd="sng">
              <a:solidFill>
                <a:sysClr val="windowText" lastClr="000000"/>
              </a:solidFill>
              <a:prstDash val="solid"/>
              <a:miter lim="800000"/>
              <a:headEnd type="none" w="sm" len="sm"/>
              <a:tailEnd type="none" w="sm" len="sm"/>
            </a:ln>
          </p:spPr>
        </p:cxnSp>
        <p:sp>
          <p:nvSpPr>
            <p:cNvPr id="15" name="Google Shape;356;p17">
              <a:extLst>
                <a:ext uri="{FF2B5EF4-FFF2-40B4-BE49-F238E27FC236}">
                  <a16:creationId xmlns:a16="http://schemas.microsoft.com/office/drawing/2014/main" id="{9B5AAC82-8989-418A-AF98-D982D16D5B5D}"/>
                </a:ext>
              </a:extLst>
            </p:cNvPr>
            <p:cNvSpPr txBox="1"/>
            <p:nvPr/>
          </p:nvSpPr>
          <p:spPr>
            <a:xfrm>
              <a:off x="172416" y="3201890"/>
              <a:ext cx="1946688" cy="307777"/>
            </a:xfrm>
            <a:prstGeom prst="rect">
              <a:avLst/>
            </a:prstGeom>
            <a:noFill/>
            <a:ln>
              <a:noFill/>
            </a:ln>
          </p:spPr>
          <p:txBody>
            <a:bodyPr spcFirstLastPara="1" wrap="square" lIns="91425" tIns="45700" rIns="91425" bIns="45700" anchor="t" anchorCtr="0">
              <a:spAutoFit/>
            </a:bodyPr>
            <a:lstStyle/>
            <a:p>
              <a:pPr marL="0" marR="0" lvl="0" indent="0" defTabSz="914400" eaLnBrk="1" fontAlgn="auto" latinLnBrk="0" hangingPunct="1">
                <a:lnSpc>
                  <a:spcPct val="100000"/>
                </a:lnSpc>
                <a:spcBef>
                  <a:spcPts val="0"/>
                </a:spcBef>
                <a:spcAft>
                  <a:spcPts val="0"/>
                </a:spcAft>
                <a:buClr>
                  <a:srgbClr val="000000"/>
                </a:buClr>
                <a:buSzPts val="1400"/>
                <a:buFont typeface="Arial"/>
                <a:buNone/>
                <a:tabLst/>
                <a:defRPr/>
              </a:pPr>
              <a:r>
                <a:rPr kumimoji="0" lang="en-US" sz="1400" b="1" i="0" u="none" strike="noStrike" kern="0" cap="none" spc="0" normalizeH="0" baseline="0" noProof="0" dirty="0">
                  <a:ln>
                    <a:noFill/>
                  </a:ln>
                  <a:solidFill>
                    <a:srgbClr val="000000"/>
                  </a:solidFill>
                  <a:effectLst/>
                  <a:uLnTx/>
                  <a:uFillTx/>
                  <a:latin typeface="Arial"/>
                  <a:ea typeface="Arial"/>
                  <a:cs typeface="Arial"/>
                  <a:sym typeface="Arial"/>
                </a:rPr>
                <a:t>PASUKAN PROJEK</a:t>
              </a:r>
              <a:endParaRPr kumimoji="0" sz="1400" b="1"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16" name="Google Shape;359;p17">
              <a:extLst>
                <a:ext uri="{FF2B5EF4-FFF2-40B4-BE49-F238E27FC236}">
                  <a16:creationId xmlns:a16="http://schemas.microsoft.com/office/drawing/2014/main" id="{6C02E719-4FAD-4DC0-AC18-BD0940E32A28}"/>
                </a:ext>
              </a:extLst>
            </p:cNvPr>
            <p:cNvSpPr/>
            <p:nvPr/>
          </p:nvSpPr>
          <p:spPr>
            <a:xfrm>
              <a:off x="4022105" y="2449282"/>
              <a:ext cx="3744912" cy="658812"/>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Arial"/>
                  <a:ea typeface="Arial"/>
                  <a:cs typeface="Arial"/>
                  <a:sym typeface="Arial"/>
                </a:rPr>
                <a:t>PENGARAH PROJEK</a:t>
              </a:r>
              <a:endParaRPr kumimoji="0" sz="18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Arial"/>
                  <a:ea typeface="Arial"/>
                  <a:cs typeface="Arial"/>
                  <a:sym typeface="Arial"/>
                </a:rPr>
                <a:t>Pengarah Bahagian XX (</a:t>
              </a:r>
              <a:r>
                <a:rPr kumimoji="0" lang="en-US" sz="1200" b="0" i="0" u="none" strike="noStrike" kern="0" cap="none" spc="0" normalizeH="0" baseline="0" noProof="0" dirty="0">
                  <a:ln>
                    <a:noFill/>
                  </a:ln>
                  <a:solidFill>
                    <a:srgbClr val="000000"/>
                  </a:solidFill>
                  <a:effectLst/>
                  <a:highlight>
                    <a:srgbClr val="FFFF00"/>
                  </a:highlight>
                  <a:uLnTx/>
                  <a:uFillTx/>
                  <a:latin typeface="Arial"/>
                  <a:ea typeface="Arial"/>
                  <a:cs typeface="Arial"/>
                  <a:sym typeface="Arial"/>
                </a:rPr>
                <a:t>Skim Gred</a:t>
              </a:r>
              <a:r>
                <a:rPr kumimoji="0" lang="en-US" sz="1200" b="0" i="0" u="none" strike="noStrike" kern="0" cap="none" spc="0" normalizeH="0" baseline="0" noProof="0" dirty="0">
                  <a:ln>
                    <a:noFill/>
                  </a:ln>
                  <a:solidFill>
                    <a:srgbClr val="000000"/>
                  </a:solidFill>
                  <a:effectLst/>
                  <a:uLnTx/>
                  <a:uFillTx/>
                  <a:latin typeface="Arial"/>
                  <a:ea typeface="Arial"/>
                  <a:cs typeface="Arial"/>
                  <a:sym typeface="Arial"/>
                </a:rPr>
                <a:t>)</a:t>
              </a:r>
              <a:endParaRPr kumimoji="0" sz="18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90000"/>
                </a:lnSpc>
                <a:spcBef>
                  <a:spcPts val="0"/>
                </a:spcBef>
                <a:spcAft>
                  <a:spcPts val="0"/>
                </a:spcAft>
                <a:buClr>
                  <a:prstClr val="white"/>
                </a:buClr>
                <a:buSzPts val="1050"/>
                <a:buFont typeface="Calibri"/>
                <a:buNone/>
                <a:tabLst/>
                <a:defRPr/>
              </a:pPr>
              <a:endParaRPr kumimoji="0" sz="1050" b="0" i="0" u="none" strike="noStrike" kern="0" cap="none" spc="0" normalizeH="0" baseline="0" noProof="0" dirty="0">
                <a:ln>
                  <a:noFill/>
                </a:ln>
                <a:solidFill>
                  <a:srgbClr val="000000"/>
                </a:solidFill>
                <a:effectLst/>
                <a:uLnTx/>
                <a:uFillTx/>
                <a:ea typeface="Calibri"/>
                <a:cs typeface="Calibri"/>
                <a:sym typeface="Calibri"/>
              </a:endParaRPr>
            </a:p>
          </p:txBody>
        </p:sp>
        <p:sp>
          <p:nvSpPr>
            <p:cNvPr id="17" name="Google Shape;360;p17">
              <a:extLst>
                <a:ext uri="{FF2B5EF4-FFF2-40B4-BE49-F238E27FC236}">
                  <a16:creationId xmlns:a16="http://schemas.microsoft.com/office/drawing/2014/main" id="{5ADFEDB5-4117-4864-B3F6-5F88B4F33D4B}"/>
                </a:ext>
              </a:extLst>
            </p:cNvPr>
            <p:cNvSpPr/>
            <p:nvPr/>
          </p:nvSpPr>
          <p:spPr>
            <a:xfrm>
              <a:off x="4031723" y="1626690"/>
              <a:ext cx="3744912" cy="658812"/>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Arial"/>
                  <a:ea typeface="Arial"/>
                  <a:cs typeface="Arial"/>
                  <a:sym typeface="Arial"/>
                </a:rPr>
                <a:t>JAWATANKUASA TEKNIKAL PROJEK </a:t>
              </a:r>
              <a:endParaRPr kumimoji="0" sz="18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Arial"/>
                  <a:ea typeface="Arial"/>
                  <a:cs typeface="Arial"/>
                  <a:sym typeface="Arial"/>
                </a:rPr>
                <a:t>Pengerusi: Timbalan Ketua Pengarah  </a:t>
              </a:r>
              <a:endParaRPr kumimoji="0" sz="18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Arial"/>
                  <a:ea typeface="Arial"/>
                  <a:cs typeface="Arial"/>
                  <a:sym typeface="Arial"/>
                </a:rPr>
                <a:t>(</a:t>
              </a:r>
              <a:r>
                <a:rPr kumimoji="0" lang="en-US" sz="1200" b="0" i="0" u="none" strike="noStrike" kern="0" cap="none" spc="0" normalizeH="0" baseline="0" noProof="0" dirty="0">
                  <a:ln>
                    <a:noFill/>
                  </a:ln>
                  <a:solidFill>
                    <a:srgbClr val="000000"/>
                  </a:solidFill>
                  <a:effectLst/>
                  <a:highlight>
                    <a:srgbClr val="FFFF00"/>
                  </a:highlight>
                  <a:uLnTx/>
                  <a:uFillTx/>
                  <a:latin typeface="Arial"/>
                  <a:ea typeface="Arial"/>
                  <a:cs typeface="Arial"/>
                  <a:sym typeface="Arial"/>
                </a:rPr>
                <a:t>Skim Gred</a:t>
              </a:r>
              <a:r>
                <a:rPr kumimoji="0" lang="en-US" sz="1200" b="0" i="0" u="none" strike="noStrike" kern="0" cap="none" spc="0" normalizeH="0" baseline="0" noProof="0" dirty="0">
                  <a:ln>
                    <a:noFill/>
                  </a:ln>
                  <a:solidFill>
                    <a:srgbClr val="000000"/>
                  </a:solidFill>
                  <a:effectLst/>
                  <a:uLnTx/>
                  <a:uFillTx/>
                  <a:latin typeface="Arial"/>
                  <a:ea typeface="Arial"/>
                  <a:cs typeface="Arial"/>
                  <a:sym typeface="Arial"/>
                </a:rPr>
                <a:t>)</a:t>
              </a:r>
              <a:endParaRPr kumimoji="0" lang="en-US" sz="1200" b="0" i="0" u="none" strike="noStrike" kern="0" cap="none" spc="0" normalizeH="0" baseline="0" noProof="0" dirty="0">
                <a:ln>
                  <a:noFill/>
                </a:ln>
                <a:solidFill>
                  <a:prstClr val="black"/>
                </a:solidFill>
                <a:effectLst/>
                <a:uLnTx/>
                <a:uFillTx/>
              </a:endParaRPr>
            </a:p>
          </p:txBody>
        </p:sp>
        <p:sp>
          <p:nvSpPr>
            <p:cNvPr id="18" name="Google Shape;361;p17">
              <a:extLst>
                <a:ext uri="{FF2B5EF4-FFF2-40B4-BE49-F238E27FC236}">
                  <a16:creationId xmlns:a16="http://schemas.microsoft.com/office/drawing/2014/main" id="{2A4AEC89-6E3B-4723-AE19-8E18337984EA}"/>
                </a:ext>
              </a:extLst>
            </p:cNvPr>
            <p:cNvSpPr/>
            <p:nvPr/>
          </p:nvSpPr>
          <p:spPr>
            <a:xfrm>
              <a:off x="4031723" y="761187"/>
              <a:ext cx="3744912" cy="661254"/>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Arial"/>
                  <a:ea typeface="Arial"/>
                  <a:cs typeface="Arial"/>
                  <a:sym typeface="Arial"/>
                </a:rPr>
                <a:t>JAWATANKUASA PEMANDU PROJEK </a:t>
              </a:r>
              <a:endParaRPr kumimoji="0" sz="18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Arial"/>
                  <a:ea typeface="Arial"/>
                  <a:cs typeface="Arial"/>
                  <a:sym typeface="Arial"/>
                </a:rPr>
                <a:t>Pengerusi: Ketua Pengarah</a:t>
              </a:r>
              <a:endParaRPr kumimoji="0" sz="18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Arial"/>
                  <a:ea typeface="Arial"/>
                  <a:cs typeface="Arial"/>
                  <a:sym typeface="Arial"/>
                </a:rPr>
                <a:t>(</a:t>
              </a:r>
              <a:r>
                <a:rPr kumimoji="0" lang="en-US" sz="1200" b="0" i="0" u="none" strike="noStrike" kern="0" cap="none" spc="0" normalizeH="0" baseline="0" noProof="0" dirty="0">
                  <a:ln>
                    <a:noFill/>
                  </a:ln>
                  <a:solidFill>
                    <a:srgbClr val="000000"/>
                  </a:solidFill>
                  <a:effectLst/>
                  <a:highlight>
                    <a:srgbClr val="FFFF00"/>
                  </a:highlight>
                  <a:uLnTx/>
                  <a:uFillTx/>
                  <a:latin typeface="Arial"/>
                  <a:ea typeface="Arial"/>
                  <a:cs typeface="Arial"/>
                  <a:sym typeface="Arial"/>
                </a:rPr>
                <a:t>Skim Gred</a:t>
              </a:r>
              <a:r>
                <a:rPr kumimoji="0" lang="en-US" sz="1200" b="0" i="0" u="none" strike="noStrike" kern="0" cap="none" spc="0" normalizeH="0" baseline="0" noProof="0" dirty="0">
                  <a:ln>
                    <a:noFill/>
                  </a:ln>
                  <a:solidFill>
                    <a:srgbClr val="000000"/>
                  </a:solidFill>
                  <a:effectLst/>
                  <a:uLnTx/>
                  <a:uFillTx/>
                  <a:latin typeface="Arial"/>
                  <a:ea typeface="Arial"/>
                  <a:cs typeface="Arial"/>
                  <a:sym typeface="Arial"/>
                </a:rPr>
                <a:t>)</a:t>
              </a:r>
              <a:endParaRPr kumimoji="0" sz="1800" b="0" i="0" u="none" strike="noStrike" kern="0" cap="none" spc="0" normalizeH="0" baseline="0" noProof="0" dirty="0">
                <a:ln>
                  <a:noFill/>
                </a:ln>
                <a:solidFill>
                  <a:prstClr val="black"/>
                </a:solidFill>
                <a:effectLst/>
                <a:uLnTx/>
                <a:uFillTx/>
              </a:endParaRPr>
            </a:p>
          </p:txBody>
        </p:sp>
        <p:sp>
          <p:nvSpPr>
            <p:cNvPr id="19" name="Google Shape;362;p17">
              <a:extLst>
                <a:ext uri="{FF2B5EF4-FFF2-40B4-BE49-F238E27FC236}">
                  <a16:creationId xmlns:a16="http://schemas.microsoft.com/office/drawing/2014/main" id="{21058564-94DA-42EB-B5C8-D23555279A55}"/>
                </a:ext>
              </a:extLst>
            </p:cNvPr>
            <p:cNvSpPr/>
            <p:nvPr/>
          </p:nvSpPr>
          <p:spPr>
            <a:xfrm>
              <a:off x="1679503" y="3522256"/>
              <a:ext cx="1959073" cy="735218"/>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12700" marR="5080" lvl="0" indent="-1270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srgbClr val="000000"/>
                  </a:solidFill>
                  <a:effectLst/>
                  <a:uLnTx/>
                  <a:uFillTx/>
                  <a:latin typeface="Arial"/>
                  <a:ea typeface="Arial"/>
                  <a:cs typeface="Arial"/>
                  <a:sym typeface="Arial"/>
                </a:rPr>
                <a:t>PENGURUS PROJEK </a:t>
              </a:r>
              <a:endParaRPr kumimoji="0" sz="1800" b="0" i="0" u="none" strike="noStrike" kern="0" cap="none" spc="0" normalizeH="0" baseline="0" noProof="0" dirty="0">
                <a:ln>
                  <a:noFill/>
                </a:ln>
                <a:solidFill>
                  <a:prstClr val="black"/>
                </a:solidFill>
                <a:effectLst/>
                <a:uLnTx/>
                <a:uFillTx/>
              </a:endParaRPr>
            </a:p>
            <a:p>
              <a:pPr marL="0" marR="508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srgbClr val="000000"/>
                  </a:solidFill>
                  <a:effectLst/>
                  <a:uLnTx/>
                  <a:uFillTx/>
                  <a:latin typeface="Arial"/>
                  <a:ea typeface="Arial"/>
                  <a:cs typeface="Arial"/>
                  <a:sym typeface="Arial"/>
                </a:rPr>
                <a:t>Penolong Pengarah Kanan STM (F44)</a:t>
              </a:r>
              <a:endParaRPr kumimoji="0" sz="18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90000"/>
                </a:lnSpc>
                <a:spcBef>
                  <a:spcPts val="0"/>
                </a:spcBef>
                <a:spcAft>
                  <a:spcPts val="0"/>
                </a:spcAft>
                <a:buClr>
                  <a:prstClr val="white"/>
                </a:buClr>
                <a:buSzPts val="1100"/>
                <a:buFont typeface="Calibri"/>
                <a:buNone/>
                <a:tabLst/>
                <a:defRPr/>
              </a:pPr>
              <a:endParaRPr kumimoji="0" sz="11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20" name="Google Shape;363;p17">
              <a:extLst>
                <a:ext uri="{FF2B5EF4-FFF2-40B4-BE49-F238E27FC236}">
                  <a16:creationId xmlns:a16="http://schemas.microsoft.com/office/drawing/2014/main" id="{6733E804-F306-4A91-A55F-FEAF6760F157}"/>
                </a:ext>
              </a:extLst>
            </p:cNvPr>
            <p:cNvSpPr/>
            <p:nvPr/>
          </p:nvSpPr>
          <p:spPr>
            <a:xfrm>
              <a:off x="8224287" y="3520244"/>
              <a:ext cx="1959073" cy="713130"/>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BE4D4"/>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1" i="0" u="none" strike="noStrike" kern="0" cap="none" spc="0" normalizeH="0" baseline="0" noProof="0" dirty="0">
                  <a:ln>
                    <a:noFill/>
                  </a:ln>
                  <a:solidFill>
                    <a:srgbClr val="000000"/>
                  </a:solidFill>
                  <a:effectLst/>
                  <a:uLnTx/>
                  <a:uFillTx/>
                  <a:latin typeface="Arial"/>
                  <a:ea typeface="Arial"/>
                  <a:cs typeface="Arial"/>
                  <a:sym typeface="Arial"/>
                </a:rPr>
                <a:t>PENGURUS PROJEK</a:t>
              </a:r>
              <a:endParaRPr kumimoji="0" sz="18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ea typeface="Arial"/>
                  <a:cs typeface="Arial"/>
                  <a:sym typeface="Arial"/>
                </a:rPr>
                <a:t> KONTRAKTOR</a:t>
              </a:r>
              <a:endParaRPr kumimoji="0" sz="1800" b="0" i="0" u="none" strike="noStrike" kern="0" cap="none" spc="0" normalizeH="0" baseline="0" noProof="0" dirty="0">
                <a:ln>
                  <a:noFill/>
                </a:ln>
                <a:solidFill>
                  <a:prstClr val="black"/>
                </a:solidFill>
                <a:effectLst/>
                <a:uLnTx/>
                <a:uFillTx/>
              </a:endParaRPr>
            </a:p>
            <a:p>
              <a:pPr marL="0" marR="0" lvl="0" indent="0" algn="ctr" defTabSz="914400" eaLnBrk="1" fontAlgn="auto" latinLnBrk="0" hangingPunct="1">
                <a:lnSpc>
                  <a:spcPct val="90000"/>
                </a:lnSpc>
                <a:spcBef>
                  <a:spcPts val="0"/>
                </a:spcBef>
                <a:spcAft>
                  <a:spcPts val="0"/>
                </a:spcAft>
                <a:buClr>
                  <a:prstClr val="white"/>
                </a:buClr>
                <a:buSzPts val="1050"/>
                <a:buFont typeface="Calibri"/>
                <a:buNone/>
                <a:tabLst/>
                <a:defRPr/>
              </a:pPr>
              <a:endParaRPr kumimoji="0" sz="1050" b="0" i="0" u="none" strike="noStrike" kern="0" cap="none" spc="0" normalizeH="0" baseline="0" noProof="0" dirty="0">
                <a:ln>
                  <a:noFill/>
                </a:ln>
                <a:solidFill>
                  <a:srgbClr val="000000"/>
                </a:solidFill>
                <a:effectLst/>
                <a:uLnTx/>
                <a:uFillTx/>
                <a:ea typeface="Calibri"/>
                <a:cs typeface="Calibri"/>
                <a:sym typeface="Calibri"/>
              </a:endParaRPr>
            </a:p>
          </p:txBody>
        </p:sp>
        <p:sp>
          <p:nvSpPr>
            <p:cNvPr id="21" name="Google Shape;364;p17">
              <a:extLst>
                <a:ext uri="{FF2B5EF4-FFF2-40B4-BE49-F238E27FC236}">
                  <a16:creationId xmlns:a16="http://schemas.microsoft.com/office/drawing/2014/main" id="{C2A0191D-AD07-43B1-92B6-AE3BAE0216F7}"/>
                </a:ext>
              </a:extLst>
            </p:cNvPr>
            <p:cNvSpPr/>
            <p:nvPr/>
          </p:nvSpPr>
          <p:spPr>
            <a:xfrm>
              <a:off x="189416" y="5953244"/>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ea typeface="Arial"/>
                  <a:cs typeface="Arial"/>
                  <a:sym typeface="Arial"/>
                </a:rPr>
                <a:t>SME</a:t>
              </a:r>
            </a:p>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prstClr val="black"/>
                  </a:solidFill>
                  <a:effectLst/>
                  <a:uLnTx/>
                  <a:uFillTx/>
                </a:rPr>
                <a:t>BKPs</a:t>
              </a:r>
              <a:endParaRPr kumimoji="0" sz="11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22" name="Google Shape;365;p17">
              <a:extLst>
                <a:ext uri="{FF2B5EF4-FFF2-40B4-BE49-F238E27FC236}">
                  <a16:creationId xmlns:a16="http://schemas.microsoft.com/office/drawing/2014/main" id="{98609FA6-72EB-4D75-A32D-6F4B7A38EA57}"/>
                </a:ext>
              </a:extLst>
            </p:cNvPr>
            <p:cNvSpPr/>
            <p:nvPr/>
          </p:nvSpPr>
          <p:spPr>
            <a:xfrm>
              <a:off x="1215512" y="5953244"/>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ea typeface="Arial"/>
                  <a:cs typeface="Arial"/>
                  <a:sym typeface="Arial"/>
                </a:rPr>
                <a:t>Pembangunan Sistem</a:t>
              </a:r>
              <a:endParaRPr kumimoji="0" sz="11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23" name="Google Shape;366;p17">
              <a:extLst>
                <a:ext uri="{FF2B5EF4-FFF2-40B4-BE49-F238E27FC236}">
                  <a16:creationId xmlns:a16="http://schemas.microsoft.com/office/drawing/2014/main" id="{90369BDA-6D26-4588-BBA3-4980628C348F}"/>
                </a:ext>
              </a:extLst>
            </p:cNvPr>
            <p:cNvSpPr/>
            <p:nvPr/>
          </p:nvSpPr>
          <p:spPr>
            <a:xfrm>
              <a:off x="2231431" y="5953244"/>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ea typeface="Arial"/>
                  <a:cs typeface="Arial"/>
                  <a:sym typeface="Arial"/>
                </a:rPr>
                <a:t>Infrastruktur ICT, Keselamatan dan Sokongan Teknikal</a:t>
              </a:r>
              <a:endParaRPr kumimoji="0" sz="11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24" name="Google Shape;368;p17">
              <a:extLst>
                <a:ext uri="{FF2B5EF4-FFF2-40B4-BE49-F238E27FC236}">
                  <a16:creationId xmlns:a16="http://schemas.microsoft.com/office/drawing/2014/main" id="{7CF11AF7-C314-4D2E-81CE-F939C5E0C364}"/>
                </a:ext>
              </a:extLst>
            </p:cNvPr>
            <p:cNvSpPr/>
            <p:nvPr/>
          </p:nvSpPr>
          <p:spPr>
            <a:xfrm>
              <a:off x="4258831" y="5953244"/>
              <a:ext cx="113025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ea typeface="Arial"/>
                  <a:cs typeface="Arial"/>
                  <a:sym typeface="Arial"/>
                </a:rPr>
                <a:t>Integrasi dan Migrasi Data</a:t>
              </a:r>
              <a:endParaRPr kumimoji="0" sz="1800" b="0" i="0" u="none" strike="noStrike" kern="0" cap="none" spc="0" normalizeH="0" baseline="0" noProof="0" dirty="0">
                <a:ln>
                  <a:noFill/>
                </a:ln>
                <a:solidFill>
                  <a:prstClr val="black"/>
                </a:solidFill>
                <a:effectLst/>
                <a:uLnTx/>
                <a:uFillTx/>
              </a:endParaRPr>
            </a:p>
          </p:txBody>
        </p:sp>
        <p:sp>
          <p:nvSpPr>
            <p:cNvPr id="25" name="Google Shape;369;p17">
              <a:extLst>
                <a:ext uri="{FF2B5EF4-FFF2-40B4-BE49-F238E27FC236}">
                  <a16:creationId xmlns:a16="http://schemas.microsoft.com/office/drawing/2014/main" id="{D20CBD75-6AB3-44D9-871A-DA9F5CC698A1}"/>
                </a:ext>
              </a:extLst>
            </p:cNvPr>
            <p:cNvSpPr/>
            <p:nvPr/>
          </p:nvSpPr>
          <p:spPr>
            <a:xfrm>
              <a:off x="6688217" y="5914279"/>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BE4D4"/>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ea typeface="Arial"/>
                  <a:cs typeface="Arial"/>
                  <a:sym typeface="Arial"/>
                </a:rPr>
                <a:t>SME</a:t>
              </a:r>
              <a:endParaRPr kumimoji="0" sz="11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26" name="Google Shape;370;p17">
              <a:extLst>
                <a:ext uri="{FF2B5EF4-FFF2-40B4-BE49-F238E27FC236}">
                  <a16:creationId xmlns:a16="http://schemas.microsoft.com/office/drawing/2014/main" id="{04C55AF4-AB18-4956-8D4E-0D905B92D205}"/>
                </a:ext>
              </a:extLst>
            </p:cNvPr>
            <p:cNvSpPr/>
            <p:nvPr/>
          </p:nvSpPr>
          <p:spPr>
            <a:xfrm>
              <a:off x="7714313" y="5914279"/>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BE4D4"/>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ea typeface="Arial"/>
                  <a:cs typeface="Arial"/>
                  <a:sym typeface="Arial"/>
                </a:rPr>
                <a:t>Pembangunan Sistem</a:t>
              </a:r>
              <a:endParaRPr kumimoji="0" sz="11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27" name="Google Shape;371;p17">
              <a:extLst>
                <a:ext uri="{FF2B5EF4-FFF2-40B4-BE49-F238E27FC236}">
                  <a16:creationId xmlns:a16="http://schemas.microsoft.com/office/drawing/2014/main" id="{4BBBBC11-47EB-4E2D-ACF7-B02CCB5A5DDE}"/>
                </a:ext>
              </a:extLst>
            </p:cNvPr>
            <p:cNvSpPr/>
            <p:nvPr/>
          </p:nvSpPr>
          <p:spPr>
            <a:xfrm>
              <a:off x="8730232" y="5914279"/>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BE4D4"/>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ea typeface="Arial"/>
                  <a:cs typeface="Arial"/>
                  <a:sym typeface="Arial"/>
                </a:rPr>
                <a:t>Infrastruktur ICT dan Sokongan Teknikal </a:t>
              </a:r>
              <a:endParaRPr kumimoji="0" sz="1800" b="0" i="0" u="none" strike="noStrike" kern="0" cap="none" spc="0" normalizeH="0" baseline="0" noProof="0" dirty="0">
                <a:ln>
                  <a:noFill/>
                </a:ln>
                <a:solidFill>
                  <a:prstClr val="black"/>
                </a:solidFill>
                <a:effectLst/>
                <a:uLnTx/>
                <a:uFillTx/>
              </a:endParaRPr>
            </a:p>
          </p:txBody>
        </p:sp>
        <p:sp>
          <p:nvSpPr>
            <p:cNvPr id="28" name="Google Shape;373;p17">
              <a:extLst>
                <a:ext uri="{FF2B5EF4-FFF2-40B4-BE49-F238E27FC236}">
                  <a16:creationId xmlns:a16="http://schemas.microsoft.com/office/drawing/2014/main" id="{F04C25A5-F20D-4B0A-AA47-D304F01F54CF}"/>
                </a:ext>
              </a:extLst>
            </p:cNvPr>
            <p:cNvSpPr/>
            <p:nvPr/>
          </p:nvSpPr>
          <p:spPr>
            <a:xfrm>
              <a:off x="10757632" y="5914279"/>
              <a:ext cx="1150198"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BE4D4"/>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ea typeface="Arial"/>
                  <a:cs typeface="Arial"/>
                  <a:sym typeface="Arial"/>
                </a:rPr>
                <a:t>Integrasi dan Migrasi Data</a:t>
              </a:r>
              <a:endParaRPr kumimoji="0" sz="1100" b="0" i="0" u="none" strike="noStrike" kern="0" cap="none" spc="0" normalizeH="0" baseline="0" noProof="0" dirty="0">
                <a:ln>
                  <a:noFill/>
                </a:ln>
                <a:solidFill>
                  <a:srgbClr val="000000"/>
                </a:solidFill>
                <a:effectLst/>
                <a:uLnTx/>
                <a:uFillTx/>
                <a:latin typeface="Arial"/>
                <a:ea typeface="Arial"/>
                <a:cs typeface="Arial"/>
                <a:sym typeface="Arial"/>
              </a:endParaRPr>
            </a:p>
          </p:txBody>
        </p:sp>
        <p:cxnSp>
          <p:nvCxnSpPr>
            <p:cNvPr id="29" name="Google Shape;374;p17">
              <a:extLst>
                <a:ext uri="{FF2B5EF4-FFF2-40B4-BE49-F238E27FC236}">
                  <a16:creationId xmlns:a16="http://schemas.microsoft.com/office/drawing/2014/main" id="{7DBE7917-0813-45EF-B155-5FC77312C3D3}"/>
                </a:ext>
              </a:extLst>
            </p:cNvPr>
            <p:cNvCxnSpPr/>
            <p:nvPr/>
          </p:nvCxnSpPr>
          <p:spPr>
            <a:xfrm>
              <a:off x="663008" y="5650614"/>
              <a:ext cx="4170187" cy="15309"/>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30" name="Google Shape;375;p17">
              <a:extLst>
                <a:ext uri="{FF2B5EF4-FFF2-40B4-BE49-F238E27FC236}">
                  <a16:creationId xmlns:a16="http://schemas.microsoft.com/office/drawing/2014/main" id="{E1534280-D647-4F35-A8F0-930E81FCF142}"/>
                </a:ext>
              </a:extLst>
            </p:cNvPr>
            <p:cNvCxnSpPr/>
            <p:nvPr/>
          </p:nvCxnSpPr>
          <p:spPr>
            <a:xfrm>
              <a:off x="2639616" y="4257474"/>
              <a:ext cx="0" cy="1695770"/>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31" name="Google Shape;376;p17">
              <a:extLst>
                <a:ext uri="{FF2B5EF4-FFF2-40B4-BE49-F238E27FC236}">
                  <a16:creationId xmlns:a16="http://schemas.microsoft.com/office/drawing/2014/main" id="{21D68D53-39CA-4F7D-9EDA-6543F20A16EB}"/>
                </a:ext>
              </a:extLst>
            </p:cNvPr>
            <p:cNvCxnSpPr/>
            <p:nvPr/>
          </p:nvCxnSpPr>
          <p:spPr>
            <a:xfrm>
              <a:off x="4833195" y="5650614"/>
              <a:ext cx="0" cy="302630"/>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32" name="Google Shape;377;p17">
              <a:extLst>
                <a:ext uri="{FF2B5EF4-FFF2-40B4-BE49-F238E27FC236}">
                  <a16:creationId xmlns:a16="http://schemas.microsoft.com/office/drawing/2014/main" id="{0FAB5C84-972E-47C4-8041-B0D19DDB7C45}"/>
                </a:ext>
              </a:extLst>
            </p:cNvPr>
            <p:cNvCxnSpPr/>
            <p:nvPr/>
          </p:nvCxnSpPr>
          <p:spPr>
            <a:xfrm>
              <a:off x="3722288" y="5650614"/>
              <a:ext cx="0" cy="302630"/>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33" name="Google Shape;378;p17">
              <a:extLst>
                <a:ext uri="{FF2B5EF4-FFF2-40B4-BE49-F238E27FC236}">
                  <a16:creationId xmlns:a16="http://schemas.microsoft.com/office/drawing/2014/main" id="{192A07B0-7D7E-49CD-A77E-C58B220CC966}"/>
                </a:ext>
              </a:extLst>
            </p:cNvPr>
            <p:cNvCxnSpPr/>
            <p:nvPr/>
          </p:nvCxnSpPr>
          <p:spPr>
            <a:xfrm>
              <a:off x="1689104" y="5650614"/>
              <a:ext cx="0" cy="302630"/>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34" name="Google Shape;379;p17">
              <a:extLst>
                <a:ext uri="{FF2B5EF4-FFF2-40B4-BE49-F238E27FC236}">
                  <a16:creationId xmlns:a16="http://schemas.microsoft.com/office/drawing/2014/main" id="{956E7C57-16F5-47D2-B86B-357CA70AD6F5}"/>
                </a:ext>
              </a:extLst>
            </p:cNvPr>
            <p:cNvCxnSpPr/>
            <p:nvPr/>
          </p:nvCxnSpPr>
          <p:spPr>
            <a:xfrm>
              <a:off x="663008" y="5650614"/>
              <a:ext cx="0" cy="302630"/>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35" name="Google Shape;380;p17">
              <a:extLst>
                <a:ext uri="{FF2B5EF4-FFF2-40B4-BE49-F238E27FC236}">
                  <a16:creationId xmlns:a16="http://schemas.microsoft.com/office/drawing/2014/main" id="{5F457F13-84F2-45AC-B8B3-40EF9A71A6EF}"/>
                </a:ext>
              </a:extLst>
            </p:cNvPr>
            <p:cNvCxnSpPr/>
            <p:nvPr/>
          </p:nvCxnSpPr>
          <p:spPr>
            <a:xfrm>
              <a:off x="7183613" y="5618415"/>
              <a:ext cx="4170187" cy="15309"/>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36" name="Google Shape;381;p17">
              <a:extLst>
                <a:ext uri="{FF2B5EF4-FFF2-40B4-BE49-F238E27FC236}">
                  <a16:creationId xmlns:a16="http://schemas.microsoft.com/office/drawing/2014/main" id="{8CFA9FD5-A7AE-411A-B06E-AB4EC8BCF350}"/>
                </a:ext>
              </a:extLst>
            </p:cNvPr>
            <p:cNvCxnSpPr/>
            <p:nvPr/>
          </p:nvCxnSpPr>
          <p:spPr>
            <a:xfrm>
              <a:off x="11353800" y="5618415"/>
              <a:ext cx="0" cy="302630"/>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37" name="Google Shape;382;p17">
              <a:extLst>
                <a:ext uri="{FF2B5EF4-FFF2-40B4-BE49-F238E27FC236}">
                  <a16:creationId xmlns:a16="http://schemas.microsoft.com/office/drawing/2014/main" id="{EF635E6C-8DF0-403F-AF50-59E6EB66CA5D}"/>
                </a:ext>
              </a:extLst>
            </p:cNvPr>
            <p:cNvCxnSpPr/>
            <p:nvPr/>
          </p:nvCxnSpPr>
          <p:spPr>
            <a:xfrm>
              <a:off x="10242893" y="5618415"/>
              <a:ext cx="0" cy="302630"/>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38" name="Google Shape;383;p17">
              <a:extLst>
                <a:ext uri="{FF2B5EF4-FFF2-40B4-BE49-F238E27FC236}">
                  <a16:creationId xmlns:a16="http://schemas.microsoft.com/office/drawing/2014/main" id="{796AE948-67AF-4907-84F4-64EBB55FE403}"/>
                </a:ext>
              </a:extLst>
            </p:cNvPr>
            <p:cNvCxnSpPr/>
            <p:nvPr/>
          </p:nvCxnSpPr>
          <p:spPr>
            <a:xfrm>
              <a:off x="8209709" y="5618415"/>
              <a:ext cx="0" cy="302630"/>
            </a:xfrm>
            <a:prstGeom prst="straightConnector1">
              <a:avLst/>
            </a:prstGeom>
            <a:noFill/>
            <a:ln w="28575" cap="flat" cmpd="sng">
              <a:solidFill>
                <a:sysClr val="windowText" lastClr="000000"/>
              </a:solidFill>
              <a:prstDash val="solid"/>
              <a:miter lim="800000"/>
              <a:headEnd type="none" w="sm" len="sm"/>
              <a:tailEnd type="none" w="sm" len="sm"/>
            </a:ln>
          </p:spPr>
        </p:cxnSp>
        <p:cxnSp>
          <p:nvCxnSpPr>
            <p:cNvPr id="39" name="Google Shape;384;p17">
              <a:extLst>
                <a:ext uri="{FF2B5EF4-FFF2-40B4-BE49-F238E27FC236}">
                  <a16:creationId xmlns:a16="http://schemas.microsoft.com/office/drawing/2014/main" id="{43828B3D-B7D8-4BCB-852D-74F15BA7065E}"/>
                </a:ext>
              </a:extLst>
            </p:cNvPr>
            <p:cNvCxnSpPr/>
            <p:nvPr/>
          </p:nvCxnSpPr>
          <p:spPr>
            <a:xfrm>
              <a:off x="7183613" y="5618415"/>
              <a:ext cx="0" cy="302630"/>
            </a:xfrm>
            <a:prstGeom prst="straightConnector1">
              <a:avLst/>
            </a:prstGeom>
            <a:noFill/>
            <a:ln w="28575" cap="flat" cmpd="sng">
              <a:solidFill>
                <a:sysClr val="windowText" lastClr="000000"/>
              </a:solidFill>
              <a:prstDash val="solid"/>
              <a:miter lim="800000"/>
              <a:headEnd type="none" w="sm" len="sm"/>
              <a:tailEnd type="none" w="sm" len="sm"/>
            </a:ln>
          </p:spPr>
        </p:cxnSp>
        <p:sp>
          <p:nvSpPr>
            <p:cNvPr id="40" name="Google Shape;364;p17">
              <a:extLst>
                <a:ext uri="{FF2B5EF4-FFF2-40B4-BE49-F238E27FC236}">
                  <a16:creationId xmlns:a16="http://schemas.microsoft.com/office/drawing/2014/main" id="{795C012E-BA40-48B9-A681-DDD95A80EDD2}"/>
                </a:ext>
              </a:extLst>
            </p:cNvPr>
            <p:cNvSpPr/>
            <p:nvPr/>
          </p:nvSpPr>
          <p:spPr>
            <a:xfrm>
              <a:off x="3248695" y="5953243"/>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FD966"/>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cs typeface="Arial"/>
                </a:rPr>
                <a:t>Latihan</a:t>
              </a:r>
              <a:endParaRPr kumimoji="0" sz="1100" b="0" i="0" u="none" strike="noStrike" kern="0" cap="none" spc="0" normalizeH="0" baseline="0" noProof="0" dirty="0">
                <a:ln>
                  <a:noFill/>
                </a:ln>
                <a:solidFill>
                  <a:srgbClr val="000000"/>
                </a:solidFill>
                <a:effectLst/>
                <a:uLnTx/>
                <a:uFillTx/>
                <a:latin typeface="Arial"/>
                <a:cs typeface="Arial"/>
                <a:sym typeface="Arial"/>
              </a:endParaRPr>
            </a:p>
          </p:txBody>
        </p:sp>
        <p:sp>
          <p:nvSpPr>
            <p:cNvPr id="41" name="Google Shape;369;p17">
              <a:extLst>
                <a:ext uri="{FF2B5EF4-FFF2-40B4-BE49-F238E27FC236}">
                  <a16:creationId xmlns:a16="http://schemas.microsoft.com/office/drawing/2014/main" id="{1ADCA87C-9977-4C6F-9294-073B6B2BBFB3}"/>
                </a:ext>
              </a:extLst>
            </p:cNvPr>
            <p:cNvSpPr/>
            <p:nvPr/>
          </p:nvSpPr>
          <p:spPr>
            <a:xfrm>
              <a:off x="9746149" y="5898387"/>
              <a:ext cx="947185" cy="862645"/>
            </a:xfrm>
            <a:custGeom>
              <a:avLst/>
              <a:gdLst/>
              <a:ahLst/>
              <a:cxnLst/>
              <a:rect l="l" t="t" r="r" b="b"/>
              <a:pathLst>
                <a:path w="2880325" h="792356" extrusionOk="0">
                  <a:moveTo>
                    <a:pt x="0" y="0"/>
                  </a:moveTo>
                  <a:lnTo>
                    <a:pt x="2880325" y="0"/>
                  </a:lnTo>
                  <a:lnTo>
                    <a:pt x="2880325" y="792356"/>
                  </a:lnTo>
                  <a:lnTo>
                    <a:pt x="0" y="792356"/>
                  </a:lnTo>
                  <a:lnTo>
                    <a:pt x="0" y="0"/>
                  </a:lnTo>
                  <a:close/>
                </a:path>
              </a:pathLst>
            </a:custGeom>
            <a:solidFill>
              <a:srgbClr val="FBE4D4"/>
            </a:solidFill>
            <a:ln w="15875" cap="flat" cmpd="sng">
              <a:solidFill>
                <a:sysClr val="windowText" lastClr="000000"/>
              </a:solidFill>
              <a:prstDash val="solid"/>
              <a:miter lim="800000"/>
              <a:headEnd type="none" w="sm" len="sm"/>
              <a:tailEnd type="none" w="sm" len="sm"/>
            </a:ln>
          </p:spPr>
          <p:txBody>
            <a:bodyPr spcFirstLastPara="1" wrap="square" lIns="11425" tIns="11425" rIns="11425" bIns="1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r>
                <a:rPr kumimoji="0" lang="en-US" sz="1100" b="0" i="0" u="none" strike="noStrike" kern="0" cap="none" spc="0" normalizeH="0" baseline="0" noProof="0" dirty="0">
                  <a:ln>
                    <a:noFill/>
                  </a:ln>
                  <a:solidFill>
                    <a:srgbClr val="000000"/>
                  </a:solidFill>
                  <a:effectLst/>
                  <a:uLnTx/>
                  <a:uFillTx/>
                  <a:latin typeface="Arial"/>
                  <a:ea typeface="Arial"/>
                  <a:cs typeface="Arial"/>
                  <a:sym typeface="Arial"/>
                </a:rPr>
                <a:t>Latihan</a:t>
              </a:r>
              <a:endParaRPr kumimoji="0" sz="11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42" name="Freeform 146">
              <a:extLst>
                <a:ext uri="{FF2B5EF4-FFF2-40B4-BE49-F238E27FC236}">
                  <a16:creationId xmlns:a16="http://schemas.microsoft.com/office/drawing/2014/main" id="{1EE4594D-241F-477A-AFC4-D8A09F3B4A46}"/>
                </a:ext>
              </a:extLst>
            </p:cNvPr>
            <p:cNvSpPr/>
            <p:nvPr/>
          </p:nvSpPr>
          <p:spPr>
            <a:xfrm>
              <a:off x="3047802" y="4451018"/>
              <a:ext cx="2596159" cy="816721"/>
            </a:xfrm>
            <a:custGeom>
              <a:avLst/>
              <a:gdLst>
                <a:gd name="connsiteX0" fmla="*/ 0 w 2880325"/>
                <a:gd name="connsiteY0" fmla="*/ 0 h 792356"/>
                <a:gd name="connsiteX1" fmla="*/ 2880325 w 2880325"/>
                <a:gd name="connsiteY1" fmla="*/ 0 h 792356"/>
                <a:gd name="connsiteX2" fmla="*/ 2880325 w 2880325"/>
                <a:gd name="connsiteY2" fmla="*/ 792356 h 792356"/>
                <a:gd name="connsiteX3" fmla="*/ 0 w 2880325"/>
                <a:gd name="connsiteY3" fmla="*/ 792356 h 792356"/>
                <a:gd name="connsiteX4" fmla="*/ 0 w 2880325"/>
                <a:gd name="connsiteY4" fmla="*/ 0 h 792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25" h="792356">
                  <a:moveTo>
                    <a:pt x="0" y="0"/>
                  </a:moveTo>
                  <a:lnTo>
                    <a:pt x="2880325" y="0"/>
                  </a:lnTo>
                  <a:lnTo>
                    <a:pt x="2880325" y="792356"/>
                  </a:lnTo>
                  <a:lnTo>
                    <a:pt x="0" y="792356"/>
                  </a:lnTo>
                  <a:lnTo>
                    <a:pt x="0" y="0"/>
                  </a:lnTo>
                  <a:close/>
                </a:path>
              </a:pathLst>
            </a:custGeom>
            <a:solidFill>
              <a:srgbClr val="956251">
                <a:lumMod val="60000"/>
                <a:lumOff val="40000"/>
              </a:srgbClr>
            </a:solidFill>
            <a:ln w="15875" cap="flat" cmpd="sng" algn="ctr">
              <a:solidFill>
                <a:sysClr val="windowText" lastClr="000000"/>
              </a:solidFill>
              <a:prstDash val="solid"/>
              <a:miter lim="800000"/>
            </a:ln>
            <a:effectLst/>
          </p:spPr>
          <p:txBody>
            <a:bodyPr lIns="11430" tIns="11430" rIns="11430" bIns="11430" spcCol="1270" anchor="ctr"/>
            <a:lstStyle/>
            <a:p>
              <a:pPr marL="12700" marR="5080" lvl="0" indent="-12700" algn="ctr" defTabSz="914400" eaLnBrk="1" fontAlgn="auto" latinLnBrk="0" hangingPunct="1">
                <a:lnSpc>
                  <a:spcPct val="100000"/>
                </a:lnSpc>
                <a:spcBef>
                  <a:spcPts val="0"/>
                </a:spcBef>
                <a:spcAft>
                  <a:spcPts val="0"/>
                </a:spcAft>
                <a:buClrTx/>
                <a:buSzTx/>
                <a:buFontTx/>
                <a:buNone/>
                <a:tabLst/>
                <a:defRPr/>
              </a:pPr>
              <a:endParaRPr kumimoji="0" lang="ms-MY" sz="1200" b="1" i="0" u="none" strike="noStrike" kern="0" cap="none" spc="-15" normalizeH="0" baseline="0" noProof="0" dirty="0">
                <a:ln>
                  <a:noFill/>
                </a:ln>
                <a:solidFill>
                  <a:prstClr val="black"/>
                </a:solidFill>
                <a:effectLst/>
                <a:uLnTx/>
                <a:uFillTx/>
                <a:latin typeface="Calibri" panose="020F0502020204030204"/>
                <a:ea typeface="+mn-ea"/>
                <a:cs typeface="Calibri"/>
              </a:endParaRPr>
            </a:p>
            <a:p>
              <a:pPr marL="12700" marR="5080" lvl="0" indent="-12700" algn="ctr" defTabSz="914400" eaLnBrk="1" fontAlgn="auto" latinLnBrk="0" hangingPunct="1">
                <a:lnSpc>
                  <a:spcPct val="100000"/>
                </a:lnSpc>
                <a:spcBef>
                  <a:spcPts val="0"/>
                </a:spcBef>
                <a:spcAft>
                  <a:spcPts val="0"/>
                </a:spcAft>
                <a:buClrTx/>
                <a:buSzTx/>
                <a:buFontTx/>
                <a:buNone/>
                <a:tabLst/>
                <a:defRPr/>
              </a:pPr>
              <a:endParaRPr kumimoji="0" lang="ms-MY" sz="1200" b="1" i="0" u="none" strike="noStrike" kern="0" cap="none" spc="-15" normalizeH="0" baseline="0" noProof="0" dirty="0">
                <a:ln>
                  <a:noFill/>
                </a:ln>
                <a:solidFill>
                  <a:prstClr val="black"/>
                </a:solidFill>
                <a:effectLst/>
                <a:uLnTx/>
                <a:uFillTx/>
                <a:latin typeface="Calibri" panose="020F0502020204030204"/>
                <a:ea typeface="+mn-ea"/>
                <a:cs typeface="Calibri"/>
              </a:endParaRPr>
            </a:p>
            <a:p>
              <a:pPr marL="12700" marR="5080" lvl="0" indent="-12700" algn="ctr" defTabSz="914400" eaLnBrk="1" fontAlgn="auto" latinLnBrk="0" hangingPunct="1">
                <a:lnSpc>
                  <a:spcPct val="100000"/>
                </a:lnSpc>
                <a:spcBef>
                  <a:spcPts val="0"/>
                </a:spcBef>
                <a:spcAft>
                  <a:spcPts val="0"/>
                </a:spcAft>
                <a:buClrTx/>
                <a:buSzTx/>
                <a:buFontTx/>
                <a:buNone/>
                <a:tabLst/>
                <a:defRPr/>
              </a:pPr>
              <a:r>
                <a:rPr kumimoji="0" lang="en-MY" sz="1200" b="1" i="0" u="none" strike="noStrike" kern="0" cap="none" spc="-15" normalizeH="0" baseline="0" noProof="0" dirty="0">
                  <a:ln>
                    <a:noFill/>
                  </a:ln>
                  <a:solidFill>
                    <a:prstClr val="black"/>
                  </a:solidFill>
                  <a:effectLst/>
                  <a:uLnTx/>
                  <a:uFillTx/>
                  <a:latin typeface="Calibri" panose="020F0502020204030204"/>
                  <a:ea typeface="+mn-ea"/>
                  <a:cs typeface="Calibri"/>
                </a:rPr>
                <a:t>Project Management Office (PMO)</a:t>
              </a:r>
              <a:endParaRPr kumimoji="0" lang="en-MY" sz="12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5080" lvl="0" indent="0" algn="ctr" defTabSz="914400" eaLnBrk="1" fontAlgn="auto" latinLnBrk="0" hangingPunct="1">
                <a:lnSpc>
                  <a:spcPct val="100000"/>
                </a:lnSpc>
                <a:spcBef>
                  <a:spcPts val="0"/>
                </a:spcBef>
                <a:spcAft>
                  <a:spcPts val="0"/>
                </a:spcAft>
                <a:buClrTx/>
                <a:buSzTx/>
                <a:buFontTx/>
                <a:buNone/>
                <a:tabLst/>
                <a:defRPr/>
              </a:pPr>
              <a:endParaRPr kumimoji="0" lang="ms-MY" sz="1200" b="0" i="0" u="none" strike="noStrike" kern="0" cap="none" spc="-5" normalizeH="0" baseline="0" noProof="0" dirty="0">
                <a:ln>
                  <a:noFill/>
                </a:ln>
                <a:solidFill>
                  <a:srgbClr val="FF0000"/>
                </a:solidFill>
                <a:effectLst/>
                <a:uLnTx/>
                <a:uFillTx/>
                <a:latin typeface="Calibri" panose="020F0502020204030204"/>
                <a:ea typeface="+mn-ea"/>
                <a:cs typeface="Calibri"/>
              </a:endParaRPr>
            </a:p>
            <a:p>
              <a:pPr marL="0" marR="0" lvl="0" indent="0" algn="ctr" defTabSz="800100" eaLnBrk="1" fontAlgn="auto" latinLnBrk="0" hangingPunct="1">
                <a:lnSpc>
                  <a:spcPct val="90000"/>
                </a:lnSpc>
                <a:spcBef>
                  <a:spcPts val="0"/>
                </a:spcBef>
                <a:spcAft>
                  <a:spcPct val="35000"/>
                </a:spcAft>
                <a:buClrTx/>
                <a:buSzTx/>
                <a:buFontTx/>
                <a:buNone/>
                <a:tabLst/>
                <a:defRPr/>
              </a:pPr>
              <a:endParaRPr kumimoji="0" lang="en-AU" sz="10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cxnSp>
          <p:nvCxnSpPr>
            <p:cNvPr id="43" name="Straight Connector 42">
              <a:extLst>
                <a:ext uri="{FF2B5EF4-FFF2-40B4-BE49-F238E27FC236}">
                  <a16:creationId xmlns:a16="http://schemas.microsoft.com/office/drawing/2014/main" id="{7D769F41-8089-4EEC-A2E8-098CD36A7499}"/>
                </a:ext>
              </a:extLst>
            </p:cNvPr>
            <p:cNvCxnSpPr/>
            <p:nvPr/>
          </p:nvCxnSpPr>
          <p:spPr>
            <a:xfrm flipH="1">
              <a:off x="2639616" y="4859379"/>
              <a:ext cx="408186" cy="0"/>
            </a:xfrm>
            <a:prstGeom prst="line">
              <a:avLst/>
            </a:prstGeom>
            <a:noFill/>
            <a:ln w="12700" cap="flat" cmpd="sng" algn="ctr">
              <a:solidFill>
                <a:sysClr val="windowText" lastClr="000000"/>
              </a:solidFill>
              <a:prstDash val="solid"/>
              <a:miter lim="800000"/>
            </a:ln>
            <a:effectLst/>
          </p:spPr>
        </p:cxnSp>
        <p:sp>
          <p:nvSpPr>
            <p:cNvPr id="44" name="Freeform 146">
              <a:extLst>
                <a:ext uri="{FF2B5EF4-FFF2-40B4-BE49-F238E27FC236}">
                  <a16:creationId xmlns:a16="http://schemas.microsoft.com/office/drawing/2014/main" id="{604E2696-C578-47F8-8549-A41F68AA11E8}"/>
                </a:ext>
              </a:extLst>
            </p:cNvPr>
            <p:cNvSpPr/>
            <p:nvPr/>
          </p:nvSpPr>
          <p:spPr>
            <a:xfrm>
              <a:off x="9746149" y="4412475"/>
              <a:ext cx="2245264" cy="816721"/>
            </a:xfrm>
            <a:custGeom>
              <a:avLst/>
              <a:gdLst>
                <a:gd name="connsiteX0" fmla="*/ 0 w 2880325"/>
                <a:gd name="connsiteY0" fmla="*/ 0 h 792356"/>
                <a:gd name="connsiteX1" fmla="*/ 2880325 w 2880325"/>
                <a:gd name="connsiteY1" fmla="*/ 0 h 792356"/>
                <a:gd name="connsiteX2" fmla="*/ 2880325 w 2880325"/>
                <a:gd name="connsiteY2" fmla="*/ 792356 h 792356"/>
                <a:gd name="connsiteX3" fmla="*/ 0 w 2880325"/>
                <a:gd name="connsiteY3" fmla="*/ 792356 h 792356"/>
                <a:gd name="connsiteX4" fmla="*/ 0 w 2880325"/>
                <a:gd name="connsiteY4" fmla="*/ 0 h 792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25" h="792356">
                  <a:moveTo>
                    <a:pt x="0" y="0"/>
                  </a:moveTo>
                  <a:lnTo>
                    <a:pt x="2880325" y="0"/>
                  </a:lnTo>
                  <a:lnTo>
                    <a:pt x="2880325" y="792356"/>
                  </a:lnTo>
                  <a:lnTo>
                    <a:pt x="0" y="792356"/>
                  </a:lnTo>
                  <a:lnTo>
                    <a:pt x="0" y="0"/>
                  </a:lnTo>
                  <a:close/>
                </a:path>
              </a:pathLst>
            </a:custGeom>
            <a:solidFill>
              <a:srgbClr val="9B2D1F">
                <a:lumMod val="20000"/>
                <a:lumOff val="80000"/>
              </a:srgbClr>
            </a:solidFill>
            <a:ln w="15875" cap="flat" cmpd="sng" algn="ctr">
              <a:solidFill>
                <a:sysClr val="windowText" lastClr="000000"/>
              </a:solidFill>
              <a:prstDash val="solid"/>
              <a:miter lim="800000"/>
            </a:ln>
            <a:effectLst/>
          </p:spPr>
          <p:txBody>
            <a:bodyPr lIns="11430" tIns="11430" rIns="11430" bIns="11430" spcCol="1270" anchor="ctr"/>
            <a:lstStyle/>
            <a:p>
              <a:pPr marL="12700" marR="5080" lvl="0" indent="-12700" algn="ctr" defTabSz="914400" eaLnBrk="1" fontAlgn="auto" latinLnBrk="0" hangingPunct="1">
                <a:lnSpc>
                  <a:spcPct val="100000"/>
                </a:lnSpc>
                <a:spcBef>
                  <a:spcPts val="0"/>
                </a:spcBef>
                <a:spcAft>
                  <a:spcPts val="0"/>
                </a:spcAft>
                <a:buClrTx/>
                <a:buSzTx/>
                <a:buFontTx/>
                <a:buNone/>
                <a:tabLst/>
                <a:defRPr/>
              </a:pPr>
              <a:endParaRPr kumimoji="0" lang="ms-MY" sz="1200" b="1" i="0" u="none" strike="noStrike" kern="0" cap="none" spc="-15" normalizeH="0" baseline="0" noProof="0" dirty="0">
                <a:ln>
                  <a:noFill/>
                </a:ln>
                <a:solidFill>
                  <a:prstClr val="black"/>
                </a:solidFill>
                <a:effectLst/>
                <a:uLnTx/>
                <a:uFillTx/>
                <a:latin typeface="Calibri" panose="020F0502020204030204"/>
                <a:ea typeface="+mn-ea"/>
                <a:cs typeface="Calibri"/>
              </a:endParaRPr>
            </a:p>
            <a:p>
              <a:pPr marL="12700" marR="5080" lvl="0" indent="-12700" algn="ctr" defTabSz="914400" eaLnBrk="1" fontAlgn="auto" latinLnBrk="0" hangingPunct="1">
                <a:lnSpc>
                  <a:spcPct val="100000"/>
                </a:lnSpc>
                <a:spcBef>
                  <a:spcPts val="0"/>
                </a:spcBef>
                <a:spcAft>
                  <a:spcPts val="0"/>
                </a:spcAft>
                <a:buClrTx/>
                <a:buSzTx/>
                <a:buFontTx/>
                <a:buNone/>
                <a:tabLst/>
                <a:defRPr/>
              </a:pPr>
              <a:endParaRPr kumimoji="0" lang="ms-MY" sz="1200" b="1" i="0" u="none" strike="noStrike" kern="0" cap="none" spc="-15" normalizeH="0" baseline="0" noProof="0" dirty="0">
                <a:ln>
                  <a:noFill/>
                </a:ln>
                <a:solidFill>
                  <a:prstClr val="black"/>
                </a:solidFill>
                <a:effectLst/>
                <a:uLnTx/>
                <a:uFillTx/>
                <a:latin typeface="Calibri" panose="020F0502020204030204"/>
                <a:ea typeface="+mn-ea"/>
                <a:cs typeface="Calibri"/>
              </a:endParaRPr>
            </a:p>
            <a:p>
              <a:pPr marL="12700" marR="5080" lvl="0" indent="-12700" algn="ctr" defTabSz="914400" eaLnBrk="1" fontAlgn="auto" latinLnBrk="0" hangingPunct="1">
                <a:lnSpc>
                  <a:spcPct val="100000"/>
                </a:lnSpc>
                <a:spcBef>
                  <a:spcPts val="0"/>
                </a:spcBef>
                <a:spcAft>
                  <a:spcPts val="0"/>
                </a:spcAft>
                <a:buClrTx/>
                <a:buSzTx/>
                <a:buFontTx/>
                <a:buNone/>
                <a:tabLst/>
                <a:defRPr/>
              </a:pPr>
              <a:r>
                <a:rPr kumimoji="0" lang="en-MY" sz="1200" b="1" i="0" u="none" strike="noStrike" kern="0" cap="none" spc="-15" normalizeH="0" baseline="0" noProof="0" dirty="0">
                  <a:ln>
                    <a:noFill/>
                  </a:ln>
                  <a:solidFill>
                    <a:prstClr val="black"/>
                  </a:solidFill>
                  <a:effectLst/>
                  <a:uLnTx/>
                  <a:uFillTx/>
                  <a:latin typeface="Calibri" panose="020F0502020204030204"/>
                  <a:ea typeface="+mn-ea"/>
                  <a:cs typeface="Calibri"/>
                </a:rPr>
                <a:t>Project Management Office (PMO)</a:t>
              </a:r>
              <a:endParaRPr kumimoji="0" lang="en-MY" sz="12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5080" lvl="0" indent="0" algn="ctr" defTabSz="914400" eaLnBrk="1" fontAlgn="auto" latinLnBrk="0" hangingPunct="1">
                <a:lnSpc>
                  <a:spcPct val="100000"/>
                </a:lnSpc>
                <a:spcBef>
                  <a:spcPts val="0"/>
                </a:spcBef>
                <a:spcAft>
                  <a:spcPts val="0"/>
                </a:spcAft>
                <a:buClrTx/>
                <a:buSzTx/>
                <a:buFontTx/>
                <a:buNone/>
                <a:tabLst/>
                <a:defRPr/>
              </a:pPr>
              <a:endParaRPr kumimoji="0" lang="ms-MY" sz="1200" b="0" i="0" u="none" strike="noStrike" kern="0" cap="none" spc="-5" normalizeH="0" baseline="0" noProof="0" dirty="0">
                <a:ln>
                  <a:noFill/>
                </a:ln>
                <a:solidFill>
                  <a:srgbClr val="FF0000"/>
                </a:solidFill>
                <a:effectLst/>
                <a:uLnTx/>
                <a:uFillTx/>
                <a:latin typeface="Calibri" panose="020F0502020204030204"/>
                <a:ea typeface="+mn-ea"/>
                <a:cs typeface="Calibri"/>
              </a:endParaRPr>
            </a:p>
            <a:p>
              <a:pPr marL="0" marR="0" lvl="0" indent="0" algn="ctr" defTabSz="800100" eaLnBrk="1" fontAlgn="auto" latinLnBrk="0" hangingPunct="1">
                <a:lnSpc>
                  <a:spcPct val="90000"/>
                </a:lnSpc>
                <a:spcBef>
                  <a:spcPts val="0"/>
                </a:spcBef>
                <a:spcAft>
                  <a:spcPct val="35000"/>
                </a:spcAft>
                <a:buClrTx/>
                <a:buSzTx/>
                <a:buFontTx/>
                <a:buNone/>
                <a:tabLst/>
                <a:defRPr/>
              </a:pPr>
              <a:endParaRPr kumimoji="0" lang="en-AU" sz="10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cxnSp>
          <p:nvCxnSpPr>
            <p:cNvPr id="45" name="Straight Connector 44">
              <a:extLst>
                <a:ext uri="{FF2B5EF4-FFF2-40B4-BE49-F238E27FC236}">
                  <a16:creationId xmlns:a16="http://schemas.microsoft.com/office/drawing/2014/main" id="{D48DB223-0B04-46CA-8AAD-325B5C185A20}"/>
                </a:ext>
              </a:extLst>
            </p:cNvPr>
            <p:cNvCxnSpPr/>
            <p:nvPr/>
          </p:nvCxnSpPr>
          <p:spPr>
            <a:xfrm flipH="1">
              <a:off x="9203823" y="4859379"/>
              <a:ext cx="542326" cy="0"/>
            </a:xfrm>
            <a:prstGeom prst="line">
              <a:avLst/>
            </a:prstGeom>
            <a:noFill/>
            <a:ln w="12700" cap="flat" cmpd="sng" algn="ctr">
              <a:solidFill>
                <a:sysClr val="windowText" lastClr="000000"/>
              </a:solidFill>
              <a:prstDash val="solid"/>
              <a:miter lim="800000"/>
            </a:ln>
            <a:effectLst/>
          </p:spPr>
        </p:cxnSp>
      </p:grpSp>
      <p:sp>
        <p:nvSpPr>
          <p:cNvPr id="46" name="Title 1">
            <a:extLst>
              <a:ext uri="{FF2B5EF4-FFF2-40B4-BE49-F238E27FC236}">
                <a16:creationId xmlns:a16="http://schemas.microsoft.com/office/drawing/2014/main" id="{06924377-40D7-4BCE-ABEA-2EA695C01D73}"/>
              </a:ext>
            </a:extLst>
          </p:cNvPr>
          <p:cNvSpPr txBox="1">
            <a:spLocks/>
          </p:cNvSpPr>
          <p:nvPr userDrawn="1"/>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MY" sz="2800" b="1" spc="-120" dirty="0">
                <a:solidFill>
                  <a:srgbClr val="000000"/>
                </a:solidFill>
                <a:latin typeface="Arial"/>
                <a:cs typeface="Arial"/>
              </a:rPr>
              <a:t>TADBIR URUS PROJEK</a:t>
            </a:r>
          </a:p>
        </p:txBody>
      </p:sp>
      <p:pic>
        <p:nvPicPr>
          <p:cNvPr id="7" name="Picture 6">
            <a:extLst>
              <a:ext uri="{FF2B5EF4-FFF2-40B4-BE49-F238E27FC236}">
                <a16:creationId xmlns:a16="http://schemas.microsoft.com/office/drawing/2014/main" id="{72077C6D-3859-4E85-B5CA-A51C4C597DB5}"/>
              </a:ext>
            </a:extLst>
          </p:cNvPr>
          <p:cNvPicPr>
            <a:picLocks noChangeAspect="1"/>
          </p:cNvPicPr>
          <p:nvPr userDrawn="1"/>
        </p:nvPicPr>
        <p:blipFill>
          <a:blip r:embed="rId2">
            <a:alphaModFix amt="48000"/>
          </a:blip>
          <a:stretch>
            <a:fillRect/>
          </a:stretch>
        </p:blipFill>
        <p:spPr>
          <a:xfrm>
            <a:off x="1394361" y="0"/>
            <a:ext cx="9403277" cy="6858000"/>
          </a:xfrm>
          <a:prstGeom prst="rect">
            <a:avLst/>
          </a:prstGeom>
        </p:spPr>
      </p:pic>
    </p:spTree>
    <p:extLst>
      <p:ext uri="{BB962C8B-B14F-4D97-AF65-F5344CB8AC3E}">
        <p14:creationId xmlns:p14="http://schemas.microsoft.com/office/powerpoint/2010/main" val="29201135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K. Contoh Klausa">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EA2A5BF-75A7-4135-8AFA-9138B7F7D085}"/>
              </a:ext>
            </a:extLst>
          </p:cNvPr>
          <p:cNvGrpSpPr/>
          <p:nvPr userDrawn="1"/>
        </p:nvGrpSpPr>
        <p:grpSpPr>
          <a:xfrm>
            <a:off x="0" y="1"/>
            <a:ext cx="12192000" cy="6867035"/>
            <a:chOff x="0" y="1"/>
            <a:chExt cx="12192000" cy="6867035"/>
          </a:xfrm>
        </p:grpSpPr>
        <p:sp>
          <p:nvSpPr>
            <p:cNvPr id="16" name="Google Shape;223;p7">
              <a:extLst>
                <a:ext uri="{FF2B5EF4-FFF2-40B4-BE49-F238E27FC236}">
                  <a16:creationId xmlns:a16="http://schemas.microsoft.com/office/drawing/2014/main" id="{6B964992-5C81-4FC3-AAC0-2434D4BAAC5E}"/>
                </a:ext>
              </a:extLst>
            </p:cNvPr>
            <p:cNvSpPr txBox="1"/>
            <p:nvPr/>
          </p:nvSpPr>
          <p:spPr>
            <a:xfrm>
              <a:off x="160421" y="560982"/>
              <a:ext cx="5759117" cy="5983357"/>
            </a:xfrm>
            <a:prstGeom prst="rect">
              <a:avLst/>
            </a:prstGeom>
            <a:noFill/>
            <a:ln>
              <a:noFill/>
            </a:ln>
          </p:spPr>
          <p:txBody>
            <a:bodyPr spcFirstLastPara="1" wrap="square" lIns="91425" tIns="45700" rIns="91425" bIns="45700" anchor="t" anchorCtr="0">
              <a:noAutofit/>
            </a:bodyPr>
            <a:lstStyle/>
            <a:p>
              <a:pPr algn="ctr">
                <a:buClr>
                  <a:prstClr val="black"/>
                </a:buClr>
                <a:buSzPts val="1600"/>
              </a:pPr>
              <a:r>
                <a:rPr lang="en-US" sz="1600" b="1" u="sng" dirty="0">
                  <a:solidFill>
                    <a:prstClr val="black"/>
                  </a:solidFill>
                  <a:latin typeface="Arial"/>
                  <a:cs typeface="Arial"/>
                  <a:sym typeface="Arial"/>
                </a:rPr>
                <a:t>Akta Rahsia Rasmi 1972 [Akta 88]</a:t>
              </a: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algn="ctr">
                <a:buClr>
                  <a:prstClr val="black"/>
                </a:buClr>
                <a:buSzPts val="1600"/>
              </a:pPr>
              <a:r>
                <a:rPr lang="en-US" sz="1400" b="1" u="sng" dirty="0">
                  <a:solidFill>
                    <a:prstClr val="black"/>
                  </a:solidFill>
                  <a:latin typeface="Arial"/>
                  <a:cs typeface="Arial"/>
                  <a:sym typeface="Arial"/>
                </a:rPr>
                <a:t>Arahan Keselamatan (Semakan dan Pindaan 2017)</a:t>
              </a:r>
              <a:r>
                <a:rPr lang="ms-MY" sz="1600" b="1" u="sng" dirty="0">
                  <a:solidFill>
                    <a:srgbClr val="222222"/>
                  </a:solidFill>
                  <a:latin typeface="Arial" panose="020B0604020202020204" pitchFamily="34" charset="0"/>
                  <a:ea typeface="Calibri" panose="020F0502020204030204" pitchFamily="34" charset="0"/>
                  <a:cs typeface="Times New Roman" panose="02020603050405020304" pitchFamily="18" charset="0"/>
                </a:rPr>
                <a:t> para 60</a:t>
              </a:r>
              <a:endParaRPr lang="en-MY" sz="1600" b="1" u="sng" dirty="0">
                <a:solidFill>
                  <a:prstClr val="black"/>
                </a:solidFill>
                <a:ea typeface="Calibri" panose="020F0502020204030204" pitchFamily="34" charset="0"/>
                <a:cs typeface="Times New Roman" panose="02020603050405020304" pitchFamily="18" charset="0"/>
              </a:endParaRPr>
            </a:p>
            <a:p>
              <a:pPr algn="just">
                <a:lnSpc>
                  <a:spcPts val="1650"/>
                </a:lnSpc>
                <a:spcAft>
                  <a:spcPts val="800"/>
                </a:spcAft>
              </a:pPr>
              <a:endParaRPr lang="ms-MY" sz="1400" i="1" dirty="0">
                <a:solidFill>
                  <a:srgbClr val="222222"/>
                </a:solidFill>
                <a:latin typeface="Arial" panose="020B0604020202020204" pitchFamily="34" charset="0"/>
                <a:ea typeface="Calibri" panose="020F0502020204030204" pitchFamily="34" charset="0"/>
                <a:cs typeface="Times New Roman" panose="02020603050405020304" pitchFamily="18" charset="0"/>
              </a:endParaRPr>
            </a:p>
            <a:p>
              <a:pPr algn="just">
                <a:lnSpc>
                  <a:spcPts val="1650"/>
                </a:lnSpc>
                <a:spcAft>
                  <a:spcPts val="800"/>
                </a:spcAft>
              </a:pPr>
              <a:r>
                <a:rPr lang="ms-MY" sz="1400" i="1" dirty="0">
                  <a:solidFill>
                    <a:srgbClr val="222222"/>
                  </a:solidFill>
                  <a:latin typeface="Arial" panose="020B0604020202020204" pitchFamily="34" charset="0"/>
                  <a:ea typeface="Calibri" panose="020F0502020204030204" pitchFamily="34" charset="0"/>
                  <a:cs typeface="Times New Roman" panose="02020603050405020304" pitchFamily="18" charset="0"/>
                </a:rPr>
                <a:t>“Pelaksanaan sistem berhubung dengan kelengkapan, bahan serta maklumat rasmi yang mempunyai ciri-ciri keselamatan menggunakan aplikasi berteknologi tinggi dan terkini termasuk sistem ICT hendaklah terlebih dahulu dirujuk dan mendapatkan pandangan daripada Ketua Pengarah Keselamatan Kerajaan bagi tujuan penilaian risiko keselamatan. Pembekal perkhidmatan yang membangunkan sistem-sistem tertentu bagi pihak Kerajaan hendaklah menyerahkan segala maklumat, bahan yang berkaitan serta kod sumber (source code) dan seumpamanya menjadi milik Kerajaan sepenuhnya. Bagi meningkatkan tahap keselamatan ICT, peranti, perkakasan, perisian, aplikasi, sistem ICT dan sebagainya yang telah mendapat pensijilan keselamatan ICT dan diiktiraf oleh Kerajaan boleh dipertimbangkan”.</a:t>
              </a:r>
              <a:endParaRPr lang="en-MY" sz="1400" dirty="0">
                <a:solidFill>
                  <a:prstClr val="black"/>
                </a:solidFill>
                <a:ea typeface="Calibri" panose="020F0502020204030204" pitchFamily="34" charset="0"/>
                <a:cs typeface="Times New Roman" panose="02020603050405020304" pitchFamily="18" charset="0"/>
              </a:endParaRPr>
            </a:p>
            <a:p>
              <a:pPr algn="ctr">
                <a:buClr>
                  <a:prstClr val="black"/>
                </a:buClr>
                <a:buSzPts val="1600"/>
              </a:pPr>
              <a:endParaRPr lang="en-US" sz="1600" dirty="0">
                <a:solidFill>
                  <a:prstClr val="black"/>
                </a:solidFill>
                <a:latin typeface="Arial"/>
                <a:cs typeface="Arial"/>
              </a:endParaRPr>
            </a:p>
            <a:p>
              <a:pPr algn="ctr">
                <a:buClr>
                  <a:prstClr val="black"/>
                </a:buClr>
                <a:buSzPts val="1600"/>
              </a:pPr>
              <a:endParaRPr lang="en-US" sz="1600" dirty="0">
                <a:solidFill>
                  <a:prstClr val="black"/>
                </a:solidFill>
                <a:latin typeface="Arial"/>
                <a:cs typeface="Arial"/>
              </a:endParaRPr>
            </a:p>
            <a:p>
              <a:pPr marL="800100" lvl="2" indent="-342900" algn="ctr">
                <a:spcBef>
                  <a:spcPts val="320"/>
                </a:spcBef>
                <a:buClr>
                  <a:prstClr val="black"/>
                </a:buClr>
                <a:buSzPts val="1600"/>
                <a:buFont typeface="+mj-lt"/>
                <a:buAutoNum type="alphaLcPeriod"/>
              </a:pPr>
              <a:endParaRPr lang="sv-SE" sz="1600" dirty="0">
                <a:solidFill>
                  <a:prstClr val="black"/>
                </a:solidFill>
                <a:latin typeface="Arial"/>
                <a:cs typeface="Arial"/>
              </a:endParaRPr>
            </a:p>
            <a:p>
              <a:pPr marL="800100" lvl="1" indent="-342900" algn="ctr">
                <a:spcBef>
                  <a:spcPts val="320"/>
                </a:spcBef>
                <a:buClr>
                  <a:prstClr val="black"/>
                </a:buClr>
                <a:buSzPts val="1600"/>
                <a:buFont typeface="+mj-lt"/>
                <a:buAutoNum type="alphaLcPeriod"/>
              </a:pPr>
              <a:endParaRPr lang="en-US" sz="1600" dirty="0">
                <a:solidFill>
                  <a:prstClr val="black"/>
                </a:solidFill>
                <a:latin typeface="Arial"/>
                <a:cs typeface="Arial"/>
                <a:sym typeface="Arial"/>
              </a:endParaRPr>
            </a:p>
          </p:txBody>
        </p:sp>
        <p:pic>
          <p:nvPicPr>
            <p:cNvPr id="17" name="Picture 16">
              <a:extLst>
                <a:ext uri="{FF2B5EF4-FFF2-40B4-BE49-F238E27FC236}">
                  <a16:creationId xmlns:a16="http://schemas.microsoft.com/office/drawing/2014/main" id="{170A10C1-D8AC-4EE5-BF0F-58C4F98820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136" y="864006"/>
              <a:ext cx="4124148" cy="2062074"/>
            </a:xfrm>
            <a:prstGeom prst="rect">
              <a:avLst/>
            </a:prstGeom>
          </p:spPr>
        </p:pic>
        <p:sp>
          <p:nvSpPr>
            <p:cNvPr id="18" name="Title 1">
              <a:extLst>
                <a:ext uri="{FF2B5EF4-FFF2-40B4-BE49-F238E27FC236}">
                  <a16:creationId xmlns:a16="http://schemas.microsoft.com/office/drawing/2014/main" id="{0186CA3E-896B-4278-8940-9419D4B88F95}"/>
                </a:ext>
              </a:extLst>
            </p:cNvPr>
            <p:cNvSpPr txBox="1">
              <a:spLocks/>
            </p:cNvSpPr>
            <p:nvPr/>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MY" sz="2800" b="1" spc="-120" dirty="0">
                  <a:solidFill>
                    <a:srgbClr val="000000"/>
                  </a:solidFill>
                  <a:latin typeface="Arial"/>
                  <a:cs typeface="Arial"/>
                </a:rPr>
                <a:t>KLAUSA PERUNDANGAN / AKTA / PERATURAN (JIKA BERKAITAN)</a:t>
              </a:r>
            </a:p>
          </p:txBody>
        </p:sp>
        <p:sp>
          <p:nvSpPr>
            <p:cNvPr id="19" name="Google Shape;223;p7">
              <a:extLst>
                <a:ext uri="{FF2B5EF4-FFF2-40B4-BE49-F238E27FC236}">
                  <a16:creationId xmlns:a16="http://schemas.microsoft.com/office/drawing/2014/main" id="{67092F19-B8EA-4824-AB88-B34B743A2190}"/>
                </a:ext>
              </a:extLst>
            </p:cNvPr>
            <p:cNvSpPr txBox="1"/>
            <p:nvPr/>
          </p:nvSpPr>
          <p:spPr>
            <a:xfrm>
              <a:off x="5919538" y="541184"/>
              <a:ext cx="6112041" cy="5983357"/>
            </a:xfrm>
            <a:prstGeom prst="rect">
              <a:avLst/>
            </a:prstGeom>
            <a:noFill/>
            <a:ln>
              <a:noFill/>
            </a:ln>
          </p:spPr>
          <p:txBody>
            <a:bodyPr spcFirstLastPara="1" wrap="square" lIns="91425" tIns="45700" rIns="91425" bIns="45700" anchor="t" anchorCtr="0">
              <a:noAutofit/>
            </a:bodyPr>
            <a:lstStyle/>
            <a:p>
              <a:pPr algn="ctr">
                <a:buClr>
                  <a:prstClr val="black"/>
                </a:buClr>
                <a:buSzPts val="1600"/>
              </a:pPr>
              <a:r>
                <a:rPr lang="en-US" sz="1600" b="1" u="sng" dirty="0">
                  <a:solidFill>
                    <a:prstClr val="black"/>
                  </a:solidFill>
                  <a:latin typeface="Arial"/>
                  <a:cs typeface="Arial"/>
                  <a:sym typeface="Arial"/>
                </a:rPr>
                <a:t>Akta Perlindungan Data Peribadi 2010 [Akta 709]</a:t>
              </a: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marL="342900" indent="-342900" algn="ctr">
                <a:buClr>
                  <a:prstClr val="black"/>
                </a:buClr>
                <a:buSzPts val="1600"/>
                <a:buFontTx/>
                <a:buAutoNum type="arabicPeriod"/>
              </a:pPr>
              <a:endParaRPr lang="en-US" sz="1600" dirty="0">
                <a:solidFill>
                  <a:prstClr val="black"/>
                </a:solidFill>
                <a:latin typeface="Arial"/>
                <a:cs typeface="Arial"/>
                <a:sym typeface="Arial"/>
              </a:endParaRPr>
            </a:p>
            <a:p>
              <a:pPr algn="ctr">
                <a:lnSpc>
                  <a:spcPts val="1650"/>
                </a:lnSpc>
                <a:spcAft>
                  <a:spcPts val="800"/>
                </a:spcAft>
              </a:pPr>
              <a:r>
                <a:rPr lang="ms-MY" dirty="0">
                  <a:solidFill>
                    <a:srgbClr val="222222"/>
                  </a:solidFill>
                  <a:latin typeface="Arial" panose="020B0604020202020204" pitchFamily="34" charset="0"/>
                  <a:ea typeface="Calibri" panose="020F0502020204030204" pitchFamily="34" charset="0"/>
                  <a:cs typeface="Times New Roman" panose="02020603050405020304" pitchFamily="18" charset="0"/>
                </a:rPr>
                <a:t> </a:t>
              </a:r>
              <a:endParaRPr lang="en-MY" dirty="0">
                <a:solidFill>
                  <a:prstClr val="black"/>
                </a:solidFill>
                <a:ea typeface="Calibri" panose="020F0502020204030204" pitchFamily="34" charset="0"/>
                <a:cs typeface="Times New Roman" panose="02020603050405020304" pitchFamily="18" charset="0"/>
              </a:endParaRPr>
            </a:p>
            <a:p>
              <a:pPr algn="ctr">
                <a:buClr>
                  <a:prstClr val="black"/>
                </a:buClr>
                <a:buSzPts val="1600"/>
              </a:pPr>
              <a:endParaRPr lang="en-US" sz="1600" dirty="0">
                <a:solidFill>
                  <a:prstClr val="black"/>
                </a:solidFill>
                <a:latin typeface="Arial"/>
                <a:cs typeface="Arial"/>
              </a:endParaRPr>
            </a:p>
            <a:p>
              <a:pPr algn="ctr">
                <a:buClr>
                  <a:prstClr val="black"/>
                </a:buClr>
                <a:buSzPts val="1600"/>
              </a:pPr>
              <a:endParaRPr lang="en-US" sz="1600" dirty="0">
                <a:solidFill>
                  <a:prstClr val="black"/>
                </a:solidFill>
                <a:latin typeface="Arial"/>
                <a:cs typeface="Arial"/>
              </a:endParaRPr>
            </a:p>
            <a:p>
              <a:pPr marL="800100" lvl="2" indent="-342900" algn="ctr">
                <a:spcBef>
                  <a:spcPts val="320"/>
                </a:spcBef>
                <a:buClr>
                  <a:prstClr val="black"/>
                </a:buClr>
                <a:buSzPts val="1600"/>
                <a:buFont typeface="+mj-lt"/>
                <a:buAutoNum type="alphaLcPeriod"/>
              </a:pPr>
              <a:endParaRPr lang="sv-SE" sz="1600" dirty="0">
                <a:solidFill>
                  <a:prstClr val="black"/>
                </a:solidFill>
                <a:latin typeface="Arial"/>
                <a:cs typeface="Arial"/>
              </a:endParaRPr>
            </a:p>
            <a:p>
              <a:pPr marL="800100" lvl="1" indent="-342900" algn="ctr">
                <a:spcBef>
                  <a:spcPts val="320"/>
                </a:spcBef>
                <a:buClr>
                  <a:prstClr val="black"/>
                </a:buClr>
                <a:buSzPts val="1600"/>
                <a:buFont typeface="+mj-lt"/>
                <a:buAutoNum type="alphaLcPeriod"/>
              </a:pPr>
              <a:endParaRPr lang="en-US" sz="1600" dirty="0">
                <a:solidFill>
                  <a:prstClr val="black"/>
                </a:solidFill>
                <a:latin typeface="Arial"/>
                <a:cs typeface="Arial"/>
                <a:sym typeface="Arial"/>
              </a:endParaRPr>
            </a:p>
          </p:txBody>
        </p:sp>
        <p:pic>
          <p:nvPicPr>
            <p:cNvPr id="20" name="Picture 19">
              <a:extLst>
                <a:ext uri="{FF2B5EF4-FFF2-40B4-BE49-F238E27FC236}">
                  <a16:creationId xmlns:a16="http://schemas.microsoft.com/office/drawing/2014/main" id="{4ADBF5B3-B403-4988-86DA-A77C8F960007}"/>
                </a:ext>
              </a:extLst>
            </p:cNvPr>
            <p:cNvPicPr>
              <a:picLocks noChangeAspect="1"/>
            </p:cNvPicPr>
            <p:nvPr/>
          </p:nvPicPr>
          <p:blipFill>
            <a:blip r:embed="rId3"/>
            <a:stretch>
              <a:fillRect/>
            </a:stretch>
          </p:blipFill>
          <p:spPr>
            <a:xfrm>
              <a:off x="6496136" y="910113"/>
              <a:ext cx="5182519" cy="2747489"/>
            </a:xfrm>
            <a:prstGeom prst="rect">
              <a:avLst/>
            </a:prstGeom>
          </p:spPr>
        </p:pic>
        <p:pic>
          <p:nvPicPr>
            <p:cNvPr id="21" name="Picture 20">
              <a:extLst>
                <a:ext uri="{FF2B5EF4-FFF2-40B4-BE49-F238E27FC236}">
                  <a16:creationId xmlns:a16="http://schemas.microsoft.com/office/drawing/2014/main" id="{E93903CB-1036-4697-B783-06EFE633F070}"/>
                </a:ext>
              </a:extLst>
            </p:cNvPr>
            <p:cNvPicPr>
              <a:picLocks noChangeAspect="1"/>
            </p:cNvPicPr>
            <p:nvPr/>
          </p:nvPicPr>
          <p:blipFill>
            <a:blip r:embed="rId4"/>
            <a:stretch>
              <a:fillRect/>
            </a:stretch>
          </p:blipFill>
          <p:spPr>
            <a:xfrm>
              <a:off x="6336669" y="3591102"/>
              <a:ext cx="5358611" cy="3275934"/>
            </a:xfrm>
            <a:prstGeom prst="rect">
              <a:avLst/>
            </a:prstGeom>
          </p:spPr>
        </p:pic>
      </p:grpSp>
      <p:pic>
        <p:nvPicPr>
          <p:cNvPr id="22" name="Picture 21">
            <a:extLst>
              <a:ext uri="{FF2B5EF4-FFF2-40B4-BE49-F238E27FC236}">
                <a16:creationId xmlns:a16="http://schemas.microsoft.com/office/drawing/2014/main" id="{9292E4D7-E019-41B8-A0B2-207CD87EDC65}"/>
              </a:ext>
            </a:extLst>
          </p:cNvPr>
          <p:cNvPicPr>
            <a:picLocks noChangeAspect="1"/>
          </p:cNvPicPr>
          <p:nvPr userDrawn="1"/>
        </p:nvPicPr>
        <p:blipFill>
          <a:blip r:embed="rId5">
            <a:alphaModFix amt="48000"/>
          </a:blip>
          <a:stretch>
            <a:fillRect/>
          </a:stretch>
        </p:blipFill>
        <p:spPr>
          <a:xfrm>
            <a:off x="1394361" y="0"/>
            <a:ext cx="9403277" cy="6858000"/>
          </a:xfrm>
          <a:prstGeom prst="rect">
            <a:avLst/>
          </a:prstGeom>
        </p:spPr>
      </p:pic>
    </p:spTree>
    <p:extLst>
      <p:ext uri="{BB962C8B-B14F-4D97-AF65-F5344CB8AC3E}">
        <p14:creationId xmlns:p14="http://schemas.microsoft.com/office/powerpoint/2010/main" val="38178821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AF268-953D-4043-9498-335FEE415EA9}"/>
              </a:ext>
            </a:extLst>
          </p:cNvPr>
          <p:cNvSpPr>
            <a:spLocks noGrp="1"/>
          </p:cNvSpPr>
          <p:nvPr>
            <p:ph type="title"/>
          </p:nvPr>
        </p:nvSpPr>
        <p:spPr>
          <a:xfrm>
            <a:off x="0" y="1"/>
            <a:ext cx="12192000" cy="502920"/>
          </a:xfrm>
          <a:prstGeom prst="rect">
            <a:avLst/>
          </a:prstGeom>
          <a:solidFill>
            <a:schemeClr val="accent1">
              <a:lumMod val="40000"/>
              <a:lumOff val="60000"/>
            </a:schemeClr>
          </a:solidFill>
        </p:spPr>
        <p:txBody>
          <a:bodyPr>
            <a:normAutofit/>
          </a:bodyPr>
          <a:lstStyle>
            <a:lvl1pPr>
              <a:defRPr kumimoji="0" lang="en-MY" sz="2800" b="1" i="0" u="none" strike="noStrike" kern="1200" cap="none" spc="-120" normalizeH="0" baseline="0" dirty="0">
                <a:ln>
                  <a:noFill/>
                </a:ln>
                <a:solidFill>
                  <a:srgbClr val="000000"/>
                </a:solidFill>
                <a:effectLst/>
                <a:uLnTx/>
                <a:uFillTx/>
                <a:latin typeface="Arial"/>
                <a:ea typeface="+mj-ea"/>
                <a:cs typeface="Arial"/>
              </a:defRPr>
            </a:lvl1pPr>
          </a:lstStyle>
          <a:p>
            <a:r>
              <a:rPr lang="en-US" sz="2800" b="1" dirty="0">
                <a:solidFill>
                  <a:srgbClr val="000000"/>
                </a:solidFill>
                <a:latin typeface="Arial"/>
                <a:cs typeface="Arial"/>
              </a:rPr>
              <a:t>A</a:t>
            </a:r>
            <a:r>
              <a:rPr lang="en-MY" sz="2800" b="1" dirty="0">
                <a:solidFill>
                  <a:srgbClr val="000000"/>
                </a:solidFill>
                <a:latin typeface="Arial"/>
                <a:cs typeface="Arial"/>
              </a:rPr>
              <a:t>RAHAN PENGISIAN TEMPLET PENILAIAN RISIKO</a:t>
            </a:r>
          </a:p>
        </p:txBody>
      </p:sp>
      <p:sp>
        <p:nvSpPr>
          <p:cNvPr id="3" name="TextBox 2">
            <a:extLst>
              <a:ext uri="{FF2B5EF4-FFF2-40B4-BE49-F238E27FC236}">
                <a16:creationId xmlns:a16="http://schemas.microsoft.com/office/drawing/2014/main" id="{CB471B52-86CE-4026-B8EF-A695402E0E06}"/>
              </a:ext>
            </a:extLst>
          </p:cNvPr>
          <p:cNvSpPr txBox="1"/>
          <p:nvPr userDrawn="1"/>
        </p:nvSpPr>
        <p:spPr>
          <a:xfrm>
            <a:off x="132521" y="502921"/>
            <a:ext cx="11926957" cy="6513578"/>
          </a:xfrm>
          <a:prstGeom prst="rect">
            <a:avLst/>
          </a:prstGeom>
          <a:noFill/>
        </p:spPr>
        <p:txBody>
          <a:bodyPr wrap="square" rtlCol="0">
            <a:spAutoFit/>
          </a:bodyPr>
          <a:lstStyle/>
          <a:p>
            <a:pPr marL="457200" indent="-457200" algn="just">
              <a:buAutoNum type="arabicPeriod"/>
            </a:pPr>
            <a:r>
              <a:rPr lang="en-US" sz="1300" dirty="0">
                <a:latin typeface="Arial" panose="020B0604020202020204" pitchFamily="34" charset="0"/>
                <a:cs typeface="Arial" panose="020B0604020202020204" pitchFamily="34" charset="0"/>
              </a:rPr>
              <a:t>Templet ini wajib diisi oleh Agensi sebelum mesyuarat penilaian risiko dilaksanakan bersama CGSO.</a:t>
            </a:r>
          </a:p>
          <a:p>
            <a:pPr marL="457200" indent="-457200" algn="just">
              <a:buAutoNum type="arabicPeriod"/>
            </a:pPr>
            <a:r>
              <a:rPr lang="en-MY" sz="1300" dirty="0">
                <a:latin typeface="Arial" panose="020B0604020202020204" pitchFamily="34" charset="0"/>
                <a:cs typeface="Arial" panose="020B0604020202020204" pitchFamily="34" charset="0"/>
              </a:rPr>
              <a:t>Pastikan semua maklumat adalah lengkap bagi membolehkan penilaian keselamatan dapat dilaksanakan secara optimum. </a:t>
            </a:r>
          </a:p>
          <a:p>
            <a:pPr marL="457200" indent="-457200" algn="just">
              <a:buAutoNum type="arabicPeriod"/>
            </a:pPr>
            <a:r>
              <a:rPr lang="en-MY" sz="1300" dirty="0">
                <a:latin typeface="Arial" panose="020B0604020202020204" pitchFamily="34" charset="0"/>
                <a:cs typeface="Arial" panose="020B0604020202020204" pitchFamily="34" charset="0"/>
              </a:rPr>
              <a:t>Kandungan yang ditunjukkan adalah sebagai contoh sahaja. Sila ubah mengikut skop projek yang dikemukakan.</a:t>
            </a:r>
          </a:p>
          <a:p>
            <a:pPr marL="457200" indent="-457200" algn="just">
              <a:buAutoNum type="arabicPeriod"/>
            </a:pPr>
            <a:r>
              <a:rPr lang="en-MY" sz="1300" dirty="0">
                <a:latin typeface="Arial" panose="020B0604020202020204" pitchFamily="34" charset="0"/>
                <a:cs typeface="Arial" panose="020B0604020202020204" pitchFamily="34" charset="0"/>
              </a:rPr>
              <a:t>Slaid Contoh dan Untuk Rujukan Agensi boleh digunakan sebagai panduan untuk mengisi templet sahaja. Agensi boleh menyediakan maklumat </a:t>
            </a:r>
            <a:r>
              <a:rPr lang="ms-MY" sz="1300" dirty="0">
                <a:latin typeface="Arial" panose="020B0604020202020204" pitchFamily="34" charset="0"/>
                <a:cs typeface="Arial" panose="020B0604020202020204" pitchFamily="34" charset="0"/>
              </a:rPr>
              <a:t>berkaitan</a:t>
            </a:r>
            <a:r>
              <a:rPr lang="en-MY" sz="1300" dirty="0">
                <a:latin typeface="Arial" panose="020B0604020202020204" pitchFamily="34" charset="0"/>
                <a:cs typeface="Arial" panose="020B0604020202020204" pitchFamily="34" charset="0"/>
              </a:rPr>
              <a:t> di slaid kosong yang disediakan atau menambah slaid baharu (mengikut keperluan).</a:t>
            </a:r>
          </a:p>
          <a:p>
            <a:pPr marL="457200" indent="-457200" algn="just">
              <a:buAutoNum type="arabicPeriod"/>
            </a:pPr>
            <a:r>
              <a:rPr lang="en-MY" sz="1300" dirty="0">
                <a:latin typeface="Arial" panose="020B0604020202020204" pitchFamily="34" charset="0"/>
                <a:cs typeface="Arial" panose="020B0604020202020204" pitchFamily="34" charset="0"/>
              </a:rPr>
              <a:t>Bagi mengelakkan kekeliruan, Agensi tidak digalakkan delete mana-mana slide sebaliknya sila tambah slide baharu untuk sebarang penambahan maklumat</a:t>
            </a:r>
          </a:p>
          <a:p>
            <a:pPr marL="457200" indent="-457200" algn="just">
              <a:buAutoNum type="arabicPeriod"/>
            </a:pPr>
            <a:r>
              <a:rPr lang="en-MY" sz="1300" dirty="0">
                <a:latin typeface="Arial" panose="020B0604020202020204" pitchFamily="34" charset="0"/>
                <a:cs typeface="Arial" panose="020B0604020202020204" pitchFamily="34" charset="0"/>
              </a:rPr>
              <a:t>Agensi digalakkan merujuk kepada Arahan-arahan keselamatan yang berkuatkuasa dalam memastikan maklumat-maklumat yang dibekalkan adalah selaras dengan dasar Kerajaan.</a:t>
            </a:r>
          </a:p>
          <a:p>
            <a:pPr marL="457200" indent="-457200" algn="just">
              <a:buAutoNum type="arabicPeriod"/>
            </a:pPr>
            <a:r>
              <a:rPr lang="en-MY" sz="1300" dirty="0">
                <a:latin typeface="Arial" panose="020B0604020202020204" pitchFamily="34" charset="0"/>
                <a:cs typeface="Arial" panose="020B0604020202020204" pitchFamily="34" charset="0"/>
              </a:rPr>
              <a:t>Pastikan pembentangan untuk penilaian sistem adalah berdasarkan </a:t>
            </a:r>
            <a:r>
              <a:rPr lang="en-MY" sz="1300" b="1" dirty="0">
                <a:latin typeface="Arial" panose="020B0604020202020204" pitchFamily="34" charset="0"/>
                <a:cs typeface="Arial" panose="020B0604020202020204" pitchFamily="34" charset="0"/>
              </a:rPr>
              <a:t>skop</a:t>
            </a:r>
            <a:r>
              <a:rPr lang="en-MY" sz="1300" dirty="0">
                <a:latin typeface="Arial" panose="020B0604020202020204" pitchFamily="34" charset="0"/>
                <a:cs typeface="Arial" panose="020B0604020202020204" pitchFamily="34" charset="0"/>
              </a:rPr>
              <a:t> untuk dinilai keselamatannya. Contohnya: </a:t>
            </a:r>
          </a:p>
          <a:p>
            <a:pPr marL="800100" lvl="1" indent="-342900" algn="just">
              <a:buFont typeface="Arial" panose="020B0604020202020204" pitchFamily="34" charset="0"/>
              <a:buChar char="•"/>
            </a:pPr>
            <a:r>
              <a:rPr lang="en-MY" sz="1300" dirty="0">
                <a:latin typeface="Arial" panose="020B0604020202020204" pitchFamily="34" charset="0"/>
                <a:cs typeface="Arial" panose="020B0604020202020204" pitchFamily="34" charset="0"/>
              </a:rPr>
              <a:t>Jika hanya melibatkan Modul Kewangan sahaja maka slaid perlu menerangkan perincian dan keselamatan berkaitan Modul Kewangan sahaja. </a:t>
            </a:r>
          </a:p>
          <a:p>
            <a:pPr marL="800100" lvl="1" indent="-342900" algn="just">
              <a:buFont typeface="Arial" panose="020B0604020202020204" pitchFamily="34" charset="0"/>
              <a:buChar char="•"/>
            </a:pPr>
            <a:r>
              <a:rPr lang="en-MY" sz="1300" dirty="0">
                <a:latin typeface="Arial" panose="020B0604020202020204" pitchFamily="34" charset="0"/>
                <a:cs typeface="Arial" panose="020B0604020202020204" pitchFamily="34" charset="0"/>
              </a:rPr>
              <a:t>Jika melibatkan keseluruhan sistem maka slaid perlu menerangkan boratian perincian dan keselamatan sistem secara menyeluruh</a:t>
            </a:r>
          </a:p>
          <a:p>
            <a:pPr marL="457200" indent="-457200" algn="just">
              <a:buAutoNum type="arabicPeriod"/>
            </a:pPr>
            <a:r>
              <a:rPr lang="en-MY" sz="1300" dirty="0">
                <a:latin typeface="Arial" panose="020B0604020202020204" pitchFamily="34" charset="0"/>
                <a:cs typeface="Arial" panose="020B0604020202020204" pitchFamily="34" charset="0"/>
              </a:rPr>
              <a:t>Untuk permohonan yang melibatkan Cloud Computing, Agensi digalakkan merujuk kepada Jabatan Digital Negara(MAMPU) bagi mengenalpasti perkhidmatan cloud computing sebenar(SaaS/PaaS/IaaS) yang boleh digunakan untuk projek yang ingin dilaksanakan.</a:t>
            </a:r>
          </a:p>
          <a:p>
            <a:pPr marL="457200" indent="-457200" algn="just">
              <a:buFont typeface="+mj-lt"/>
              <a:buAutoNum type="arabicPeriod" startAt="9"/>
            </a:pPr>
            <a:r>
              <a:rPr lang="en-MY" sz="1300" dirty="0">
                <a:latin typeface="Arial" panose="020B0604020202020204" pitchFamily="34" charset="0"/>
                <a:cs typeface="Arial" panose="020B0604020202020204" pitchFamily="34" charset="0"/>
              </a:rPr>
              <a:t>Akta/Arahan/Pekeliling/Garis Panduan untuk rujukan :</a:t>
            </a:r>
          </a:p>
          <a:p>
            <a:pPr marL="800100" lvl="1" indent="-342900">
              <a:lnSpc>
                <a:spcPct val="107000"/>
              </a:lnSpc>
              <a:buFont typeface="+mj-lt"/>
              <a:buAutoNum type="alphaLcParenR"/>
            </a:pP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Akta Rahsia Rasmi 1972</a:t>
            </a:r>
          </a:p>
          <a:p>
            <a:pPr marL="800100" lvl="1" indent="-342900">
              <a:lnSpc>
                <a:spcPct val="107000"/>
              </a:lnSpc>
              <a:buFont typeface="+mj-lt"/>
              <a:buAutoNum type="alphaLcParenR"/>
            </a:pP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Arahan Keselamatan (Semakan dan Pindaan 2017) bagi mendapatkan maklumat berkenaan Pengelasan Data dan Contoh-Contoh Peringkat Keselamatan.</a:t>
            </a:r>
            <a:endParaRPr lang="en-MY" sz="1300" dirty="0">
              <a:effectLst/>
              <a:latin typeface="Arial" panose="020B0604020202020204" pitchFamily="34" charset="0"/>
              <a:ea typeface="Calibri" panose="020F0502020204030204" pitchFamily="34" charset="0"/>
              <a:cs typeface="Arial" panose="020B0604020202020204" pitchFamily="34" charset="0"/>
            </a:endParaRPr>
          </a:p>
          <a:p>
            <a:pPr marL="800100" lvl="1" indent="-342900">
              <a:lnSpc>
                <a:spcPct val="107000"/>
              </a:lnSpc>
              <a:buFont typeface="+mj-lt"/>
              <a:buAutoNum type="alphaLcParenR"/>
            </a:pP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Garis Panduan Pengelasan &amp; Pengelasan Semula Mengikut Akta Rahsia Rasmi 1972 Dan Surat Pekeliling Am Bil. 2 Tahun 1987</a:t>
            </a:r>
            <a:endParaRPr lang="en-MY" sz="1300" dirty="0">
              <a:effectLst/>
              <a:latin typeface="Arial" panose="020B0604020202020204" pitchFamily="34" charset="0"/>
              <a:ea typeface="Calibri" panose="020F0502020204030204" pitchFamily="34" charset="0"/>
              <a:cs typeface="Arial" panose="020B0604020202020204" pitchFamily="34" charset="0"/>
            </a:endParaRPr>
          </a:p>
          <a:p>
            <a:pPr marL="800100" lvl="1" indent="-342900">
              <a:lnSpc>
                <a:spcPct val="107000"/>
              </a:lnSpc>
              <a:buFont typeface="+mj-lt"/>
              <a:buAutoNum type="alphaLcParenR"/>
            </a:pP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Surat Pekeliling Am Bilangan 2 Tahun 2021 Garis Panduan Pengurusan Keselamatan Maklumat Melalui Pengkomputeran Awan (Cloud Computing) Dalam Perkhidmatan Awam. </a:t>
            </a:r>
          </a:p>
          <a:p>
            <a:pPr marL="800100" lvl="1" indent="-342900">
              <a:lnSpc>
                <a:spcPct val="107000"/>
              </a:lnSpc>
              <a:buFont typeface="+mj-lt"/>
              <a:buAutoNum type="alphaLcParenR"/>
            </a:pP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Surat Pekeliling Am Bilangan 4 Tahun 2022 Garis Panduan Sanitasi Media Elektronik Dalam Perkhidmatan Awam</a:t>
            </a:r>
            <a:endParaRPr lang="en-MY" sz="1300" dirty="0">
              <a:effectLst/>
              <a:latin typeface="Arial" panose="020B0604020202020204" pitchFamily="34" charset="0"/>
              <a:ea typeface="Calibri" panose="020F0502020204030204" pitchFamily="34" charset="0"/>
              <a:cs typeface="Arial" panose="020B0604020202020204" pitchFamily="34" charset="0"/>
            </a:endParaRPr>
          </a:p>
          <a:p>
            <a:pPr marL="800100" lvl="1" indent="-342900">
              <a:lnSpc>
                <a:spcPct val="107000"/>
              </a:lnSpc>
              <a:buFont typeface="+mj-lt"/>
              <a:buAutoNum type="alphaLcParenR"/>
            </a:pP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Pekeliling Kemajuan Pentadbiran Awam (PKPA) Bil. 1/2021 – Dasar Perkhidmatan Pengkomputeran Sektor Awam - MAMPU</a:t>
            </a:r>
            <a:endParaRPr lang="en-MY" sz="1300" dirty="0">
              <a:effectLst/>
              <a:latin typeface="Arial" panose="020B0604020202020204" pitchFamily="34" charset="0"/>
              <a:ea typeface="Calibri" panose="020F0502020204030204" pitchFamily="34" charset="0"/>
              <a:cs typeface="Arial" panose="020B0604020202020204" pitchFamily="34" charset="0"/>
            </a:endParaRPr>
          </a:p>
          <a:p>
            <a:pPr marL="800100" lvl="1" indent="-342900">
              <a:spcAft>
                <a:spcPts val="800"/>
              </a:spcAft>
              <a:buFont typeface="+mj-lt"/>
              <a:buAutoNum type="alphaLcParenR"/>
            </a:pP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PK2.6 Perolehan Perkhidmatan Pengkomputeran Awan (Cloud) Sektor Awam – MOF</a:t>
            </a:r>
          </a:p>
          <a:p>
            <a:pPr marL="800100" lvl="1" indent="-342900">
              <a:spcAft>
                <a:spcPts val="800"/>
              </a:spcAft>
              <a:buFont typeface="+mj-lt"/>
              <a:buAutoNum type="alphaLcParenR"/>
            </a:pPr>
            <a:r>
              <a:rPr lang="en-US" sz="1300" dirty="0">
                <a:solidFill>
                  <a:srgbClr val="222222"/>
                </a:solidFill>
                <a:effectLst/>
                <a:latin typeface="Arial" panose="020B0604020202020204" pitchFamily="34" charset="0"/>
                <a:ea typeface="Calibri" panose="020F0502020204030204" pitchFamily="34" charset="0"/>
                <a:cs typeface="Arial" panose="020B0604020202020204" pitchFamily="34" charset="0"/>
              </a:rPr>
              <a:t>Garis Panduan </a:t>
            </a:r>
            <a:r>
              <a:rPr lang="en-US" sz="1300" i="1" dirty="0">
                <a:solidFill>
                  <a:srgbClr val="222222"/>
                </a:solidFill>
                <a:effectLst/>
                <a:latin typeface="Arial" panose="020B0604020202020204" pitchFamily="34" charset="0"/>
                <a:ea typeface="Calibri" panose="020F0502020204030204" pitchFamily="34" charset="0"/>
                <a:cs typeface="Arial" panose="020B0604020202020204" pitchFamily="34" charset="0"/>
              </a:rPr>
              <a:t>Open Web Application Security Project (OWASP)</a:t>
            </a:r>
            <a:r>
              <a:rPr lang="en-US" sz="1300" dirty="0">
                <a:solidFill>
                  <a:srgbClr val="222222"/>
                </a:solidFill>
                <a:effectLst/>
                <a:latin typeface="Arial" panose="020B0604020202020204" pitchFamily="34" charset="0"/>
                <a:ea typeface="Calibri" panose="020F0502020204030204" pitchFamily="34" charset="0"/>
                <a:cs typeface="Arial" panose="020B0604020202020204" pitchFamily="34" charset="0"/>
              </a:rPr>
              <a:t> </a:t>
            </a:r>
          </a:p>
          <a:p>
            <a:pPr marL="800100" lvl="1" indent="-342900">
              <a:spcAft>
                <a:spcPts val="800"/>
              </a:spcAft>
              <a:buFont typeface="+mj-lt"/>
              <a:buAutoNum type="alphaLcParenR"/>
            </a:pPr>
            <a:r>
              <a:rPr lang="en-US" sz="1300" dirty="0">
                <a:solidFill>
                  <a:srgbClr val="222222"/>
                </a:solidFill>
                <a:latin typeface="Arial" panose="020B0604020202020204" pitchFamily="34" charset="0"/>
                <a:ea typeface="Calibri" panose="020F0502020204030204" pitchFamily="34" charset="0"/>
                <a:cs typeface="Arial" panose="020B0604020202020204" pitchFamily="34" charset="0"/>
              </a:rPr>
              <a:t>Akta-akta lain yang berkaitan – tertakhluk kepada Agensi</a:t>
            </a:r>
            <a:endParaRPr lang="en-MY" sz="1300" dirty="0">
              <a:effectLst/>
              <a:latin typeface="Arial" panose="020B0604020202020204" pitchFamily="34" charset="0"/>
              <a:ea typeface="Calibri" panose="020F0502020204030204" pitchFamily="34" charset="0"/>
              <a:cs typeface="Arial" panose="020B0604020202020204" pitchFamily="34" charset="0"/>
            </a:endParaRPr>
          </a:p>
          <a:p>
            <a:pPr marL="457200" indent="-457200" algn="just">
              <a:buFont typeface="+mj-lt"/>
              <a:buAutoNum type="arabicPeriod" startAt="10"/>
            </a:pPr>
            <a:r>
              <a:rPr lang="en-MY" sz="1300" dirty="0">
                <a:latin typeface="Arial" panose="020B0604020202020204" pitchFamily="34" charset="0"/>
                <a:cs typeface="Arial" panose="020B0604020202020204" pitchFamily="34" charset="0"/>
              </a:rPr>
              <a:t>Sila pastikan agensi menghantar slaid terkini sebelum pembentangan. Agensi boleh merujuk terlebih dahulu kepada Puan Noraida cara-cara pengisian slaid. Pembentangan slaid adalah </a:t>
            </a:r>
            <a:r>
              <a:rPr lang="en-MY" sz="1300" dirty="0" err="1">
                <a:latin typeface="Arial" panose="020B0604020202020204" pitchFamily="34" charset="0"/>
                <a:cs typeface="Arial" panose="020B0604020202020204" pitchFamily="34" charset="0"/>
              </a:rPr>
              <a:t>wajib</a:t>
            </a:r>
            <a:r>
              <a:rPr lang="en-MY" sz="1300" dirty="0">
                <a:latin typeface="Arial" panose="020B0604020202020204" pitchFamily="34" charset="0"/>
                <a:cs typeface="Arial" panose="020B0604020202020204" pitchFamily="34" charset="0"/>
              </a:rPr>
              <a:t> dihadiri oleh semua pihak yang terlibat untuk projek ini (seperti IT, Business Owner, Pihak Kewangan, Pegawai Pengelas, dan lain-lain)</a:t>
            </a:r>
          </a:p>
        </p:txBody>
      </p:sp>
    </p:spTree>
    <p:extLst>
      <p:ext uri="{BB962C8B-B14F-4D97-AF65-F5344CB8AC3E}">
        <p14:creationId xmlns:p14="http://schemas.microsoft.com/office/powerpoint/2010/main" val="34145188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Y. Contoh Arkitektur Rangkatan DC">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466FCA0B-96BE-4CAE-AFA3-F9F292B5F57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4295" y="824780"/>
            <a:ext cx="11323407" cy="5626342"/>
          </a:xfrm>
          <a:prstGeom prst="rect">
            <a:avLst/>
          </a:prstGeom>
        </p:spPr>
      </p:pic>
      <p:pic>
        <p:nvPicPr>
          <p:cNvPr id="3" name="Picture 2">
            <a:extLst>
              <a:ext uri="{FF2B5EF4-FFF2-40B4-BE49-F238E27FC236}">
                <a16:creationId xmlns:a16="http://schemas.microsoft.com/office/drawing/2014/main" id="{CFA63801-85E5-43D6-A653-4C9E370AD67B}"/>
              </a:ext>
            </a:extLst>
          </p:cNvPr>
          <p:cNvPicPr>
            <a:picLocks noChangeAspect="1"/>
          </p:cNvPicPr>
          <p:nvPr userDrawn="1"/>
        </p:nvPicPr>
        <p:blipFill>
          <a:blip r:embed="rId3">
            <a:alphaModFix amt="48000"/>
          </a:blip>
          <a:stretch>
            <a:fillRect/>
          </a:stretch>
        </p:blipFill>
        <p:spPr>
          <a:xfrm>
            <a:off x="1394361" y="0"/>
            <a:ext cx="9403277" cy="6858000"/>
          </a:xfrm>
          <a:prstGeom prst="rect">
            <a:avLst/>
          </a:prstGeom>
        </p:spPr>
      </p:pic>
      <p:sp>
        <p:nvSpPr>
          <p:cNvPr id="12" name="Teardrop 11">
            <a:extLst>
              <a:ext uri="{FF2B5EF4-FFF2-40B4-BE49-F238E27FC236}">
                <a16:creationId xmlns:a16="http://schemas.microsoft.com/office/drawing/2014/main" id="{20E02948-6D93-469C-8515-AF960F4127A4}"/>
              </a:ext>
            </a:extLst>
          </p:cNvPr>
          <p:cNvSpPr/>
          <p:nvPr userDrawn="1"/>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13" name="Slide Number Placeholder 3">
            <a:extLst>
              <a:ext uri="{FF2B5EF4-FFF2-40B4-BE49-F238E27FC236}">
                <a16:creationId xmlns:a16="http://schemas.microsoft.com/office/drawing/2014/main" id="{2DFC3C58-6EC7-4BA8-B9B3-BD2C5613AF95}"/>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
        <p:nvSpPr>
          <p:cNvPr id="14" name="Title 1">
            <a:extLst>
              <a:ext uri="{FF2B5EF4-FFF2-40B4-BE49-F238E27FC236}">
                <a16:creationId xmlns:a16="http://schemas.microsoft.com/office/drawing/2014/main" id="{854091D2-E65A-4F11-8A9A-F8D86B0EAB02}"/>
              </a:ext>
            </a:extLst>
          </p:cNvPr>
          <p:cNvSpPr txBox="1">
            <a:spLocks/>
          </p:cNvSpPr>
          <p:nvPr userDrawn="1"/>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nn-NO" sz="2800" b="1" spc="-120" dirty="0">
                <a:solidFill>
                  <a:srgbClr val="000000"/>
                </a:solidFill>
                <a:latin typeface="Arial"/>
                <a:cs typeface="Arial"/>
              </a:rPr>
              <a:t>ARKITEKTUR RANGKAIAN, PUSAT DATA &amp; DRC </a:t>
            </a:r>
            <a:endParaRPr lang="sv-SE" sz="2800" b="1" spc="-120" dirty="0">
              <a:solidFill>
                <a:srgbClr val="000000"/>
              </a:solidFill>
              <a:latin typeface="Arial"/>
              <a:cs typeface="Arial"/>
            </a:endParaRPr>
          </a:p>
        </p:txBody>
      </p:sp>
    </p:spTree>
    <p:extLst>
      <p:ext uri="{BB962C8B-B14F-4D97-AF65-F5344CB8AC3E}">
        <p14:creationId xmlns:p14="http://schemas.microsoft.com/office/powerpoint/2010/main" val="1614426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 Arahan Pengisian">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02C81F0-D073-4371-8493-F5386719F3BE}"/>
              </a:ext>
            </a:extLst>
          </p:cNvPr>
          <p:cNvSpPr txBox="1"/>
          <p:nvPr userDrawn="1"/>
        </p:nvSpPr>
        <p:spPr>
          <a:xfrm>
            <a:off x="132522" y="502921"/>
            <a:ext cx="11926957" cy="6318653"/>
          </a:xfrm>
          <a:prstGeom prst="rect">
            <a:avLst/>
          </a:prstGeom>
          <a:noFill/>
        </p:spPr>
        <p:txBody>
          <a:bodyPr wrap="square" rtlCol="0">
            <a:spAutoFit/>
          </a:bodyPr>
          <a:lstStyle/>
          <a:p>
            <a:pPr marL="457200" indent="-457200" algn="just">
              <a:spcBef>
                <a:spcPts val="0"/>
              </a:spcBef>
              <a:spcAft>
                <a:spcPts val="200"/>
              </a:spcAft>
              <a:buAutoNum type="arabicPeriod"/>
            </a:pPr>
            <a:r>
              <a:rPr lang="en-US" sz="1300" dirty="0">
                <a:latin typeface="Arial" panose="020B0604020202020204" pitchFamily="34" charset="0"/>
                <a:cs typeface="Arial" panose="020B0604020202020204" pitchFamily="34" charset="0"/>
              </a:rPr>
              <a:t>Templet ini wajib diisi oleh Agensi sebelum mesyuarat penilaian risiko dilaksanakan bersama CGSO.</a:t>
            </a:r>
          </a:p>
          <a:p>
            <a:pPr marL="457200" indent="-457200" algn="just">
              <a:spcBef>
                <a:spcPts val="0"/>
              </a:spcBef>
              <a:spcAft>
                <a:spcPts val="200"/>
              </a:spcAft>
              <a:buAutoNum type="arabicPeriod"/>
            </a:pPr>
            <a:r>
              <a:rPr lang="en-MY" sz="1300" dirty="0">
                <a:latin typeface="Arial" panose="020B0604020202020204" pitchFamily="34" charset="0"/>
                <a:cs typeface="Arial" panose="020B0604020202020204" pitchFamily="34" charset="0"/>
              </a:rPr>
              <a:t>Pastikan semua maklumat adalah lengkap bagi membolehkan penilaian keselamatan dapat dilaksanakan secara optimum. </a:t>
            </a:r>
          </a:p>
          <a:p>
            <a:pPr marL="457200" indent="-457200" algn="just">
              <a:spcBef>
                <a:spcPts val="0"/>
              </a:spcBef>
              <a:spcAft>
                <a:spcPts val="200"/>
              </a:spcAft>
              <a:buAutoNum type="arabicPeriod"/>
            </a:pPr>
            <a:r>
              <a:rPr lang="en-MY" sz="1300" dirty="0">
                <a:latin typeface="Arial" panose="020B0604020202020204" pitchFamily="34" charset="0"/>
                <a:cs typeface="Arial" panose="020B0604020202020204" pitchFamily="34" charset="0"/>
              </a:rPr>
              <a:t>Kandungan yang ditunjukkan adalah sebagai contoh sahaja. Sila ubah mengikut skop projek yang dikemukakan.</a:t>
            </a:r>
          </a:p>
          <a:p>
            <a:pPr marL="457200" indent="-457200" algn="just">
              <a:spcBef>
                <a:spcPts val="0"/>
              </a:spcBef>
              <a:spcAft>
                <a:spcPts val="200"/>
              </a:spcAft>
              <a:buAutoNum type="arabicPeriod"/>
            </a:pPr>
            <a:r>
              <a:rPr lang="en-MY" sz="1300" dirty="0">
                <a:latin typeface="Arial" panose="020B0604020202020204" pitchFamily="34" charset="0"/>
                <a:cs typeface="Arial" panose="020B0604020202020204" pitchFamily="34" charset="0"/>
              </a:rPr>
              <a:t>Slaid contoh dan untuk rujukan agensi boleh digunakan sebagai panduan untuk mengisi templet sahaja. Agensi boleh menyediakan maklumat </a:t>
            </a:r>
            <a:r>
              <a:rPr lang="ms-MY" sz="1300" dirty="0">
                <a:latin typeface="Arial" panose="020B0604020202020204" pitchFamily="34" charset="0"/>
                <a:cs typeface="Arial" panose="020B0604020202020204" pitchFamily="34" charset="0"/>
              </a:rPr>
              <a:t>berkaitan</a:t>
            </a:r>
            <a:r>
              <a:rPr lang="en-MY" sz="1300" dirty="0">
                <a:latin typeface="Arial" panose="020B0604020202020204" pitchFamily="34" charset="0"/>
                <a:cs typeface="Arial" panose="020B0604020202020204" pitchFamily="34" charset="0"/>
              </a:rPr>
              <a:t> di slaid kosong yang disediakan atau menambah slaid baharu (mengikut keperluan).</a:t>
            </a:r>
          </a:p>
          <a:p>
            <a:pPr marL="457200" indent="-457200" algn="just">
              <a:spcBef>
                <a:spcPts val="0"/>
              </a:spcBef>
              <a:spcAft>
                <a:spcPts val="200"/>
              </a:spcAft>
              <a:buAutoNum type="arabicPeriod"/>
            </a:pPr>
            <a:r>
              <a:rPr lang="en-MY" sz="1300" dirty="0">
                <a:latin typeface="Arial" panose="020B0604020202020204" pitchFamily="34" charset="0"/>
                <a:cs typeface="Arial" panose="020B0604020202020204" pitchFamily="34" charset="0"/>
              </a:rPr>
              <a:t>Bagi mengelakkan kekeliruan, Agensi tidak dibenarkan memadam mana-mana slide. Sila tambah slide baharu untuk sebarang penambahan maklumat</a:t>
            </a:r>
          </a:p>
          <a:p>
            <a:pPr marL="457200" indent="-457200" algn="just">
              <a:spcBef>
                <a:spcPts val="0"/>
              </a:spcBef>
              <a:spcAft>
                <a:spcPts val="200"/>
              </a:spcAft>
              <a:buAutoNum type="arabicPeriod"/>
            </a:pPr>
            <a:r>
              <a:rPr lang="en-MY" sz="1300" dirty="0">
                <a:latin typeface="Arial" panose="020B0604020202020204" pitchFamily="34" charset="0"/>
                <a:cs typeface="Arial" panose="020B0604020202020204" pitchFamily="34" charset="0"/>
              </a:rPr>
              <a:t>Agensi digalakkan merujuk kepada arahan-arahan keselamatan yang sedang berkuatkuasa dalam memastikan maklumat-maklumat yang dibekalkan adalah selaras dengan dasar-dasar Kerajaan.</a:t>
            </a:r>
          </a:p>
          <a:p>
            <a:pPr marL="457200" indent="-457200" algn="just">
              <a:spcBef>
                <a:spcPts val="0"/>
              </a:spcBef>
              <a:spcAft>
                <a:spcPts val="200"/>
              </a:spcAft>
              <a:buAutoNum type="arabicPeriod"/>
            </a:pPr>
            <a:r>
              <a:rPr lang="en-MY" sz="1300" dirty="0">
                <a:latin typeface="Arial" panose="020B0604020202020204" pitchFamily="34" charset="0"/>
                <a:cs typeface="Arial" panose="020B0604020202020204" pitchFamily="34" charset="0"/>
              </a:rPr>
              <a:t>Pastikan pembentangan untuk penilaian sistem adalah berdasarkan </a:t>
            </a:r>
            <a:r>
              <a:rPr lang="en-MY" sz="1300" b="1" dirty="0">
                <a:latin typeface="Arial" panose="020B0604020202020204" pitchFamily="34" charset="0"/>
                <a:cs typeface="Arial" panose="020B0604020202020204" pitchFamily="34" charset="0"/>
              </a:rPr>
              <a:t>skop</a:t>
            </a:r>
            <a:r>
              <a:rPr lang="en-MY" sz="1300" dirty="0">
                <a:latin typeface="Arial" panose="020B0604020202020204" pitchFamily="34" charset="0"/>
                <a:cs typeface="Arial" panose="020B0604020202020204" pitchFamily="34" charset="0"/>
              </a:rPr>
              <a:t> untuk dinilai keselamatannya. Contohnya: </a:t>
            </a:r>
          </a:p>
          <a:p>
            <a:pPr marL="800100" lvl="1" indent="-342900" algn="just">
              <a:spcBef>
                <a:spcPts val="0"/>
              </a:spcBef>
              <a:spcAft>
                <a:spcPts val="200"/>
              </a:spcAft>
              <a:buFont typeface="Arial" panose="020B0604020202020204" pitchFamily="34" charset="0"/>
              <a:buChar char="•"/>
            </a:pPr>
            <a:r>
              <a:rPr lang="en-MY" sz="1300" dirty="0">
                <a:latin typeface="Arial" panose="020B0604020202020204" pitchFamily="34" charset="0"/>
                <a:cs typeface="Arial" panose="020B0604020202020204" pitchFamily="34" charset="0"/>
              </a:rPr>
              <a:t>Jika hanya melibatkan Modul Kewangan sahaja maka slaid perlu menerangkan perincian dan keselamatan berkaitan Modul Kewangan sahaja. </a:t>
            </a:r>
          </a:p>
          <a:p>
            <a:pPr marL="800100" lvl="1" indent="-342900" algn="just">
              <a:spcBef>
                <a:spcPts val="0"/>
              </a:spcBef>
              <a:spcAft>
                <a:spcPts val="200"/>
              </a:spcAft>
              <a:buFont typeface="Arial" panose="020B0604020202020204" pitchFamily="34" charset="0"/>
              <a:buChar char="•"/>
            </a:pPr>
            <a:r>
              <a:rPr lang="en-MY" sz="1300" dirty="0">
                <a:latin typeface="Arial" panose="020B0604020202020204" pitchFamily="34" charset="0"/>
                <a:cs typeface="Arial" panose="020B0604020202020204" pitchFamily="34" charset="0"/>
              </a:rPr>
              <a:t>Jika melibatkan keseluruhan sistem maka slaid perlu menerangkan perincian dan keselamatan sistem secara menyeluruh.</a:t>
            </a:r>
          </a:p>
          <a:p>
            <a:pPr marL="457200" indent="-457200" algn="just">
              <a:spcBef>
                <a:spcPts val="0"/>
              </a:spcBef>
              <a:spcAft>
                <a:spcPts val="200"/>
              </a:spcAft>
              <a:buAutoNum type="arabicPeriod"/>
            </a:pPr>
            <a:r>
              <a:rPr lang="en-MY" sz="1300" dirty="0">
                <a:latin typeface="Arial" panose="020B0604020202020204" pitchFamily="34" charset="0"/>
                <a:cs typeface="Arial" panose="020B0604020202020204" pitchFamily="34" charset="0"/>
              </a:rPr>
              <a:t>Untuk permohonan yang melibatkan teknologi </a:t>
            </a:r>
            <a:r>
              <a:rPr lang="en-MY" sz="1300" i="1" dirty="0">
                <a:latin typeface="Arial" panose="020B0604020202020204" pitchFamily="34" charset="0"/>
                <a:cs typeface="Arial" panose="020B0604020202020204" pitchFamily="34" charset="0"/>
              </a:rPr>
              <a:t>Cloud Computing</a:t>
            </a:r>
            <a:r>
              <a:rPr lang="en-MY" sz="1300" dirty="0">
                <a:latin typeface="Arial" panose="020B0604020202020204" pitchFamily="34" charset="0"/>
                <a:cs typeface="Arial" panose="020B0604020202020204" pitchFamily="34" charset="0"/>
              </a:rPr>
              <a:t>, Agensi digalakkan merujuk kepada Jabatan Digital Negara (JDN) </a:t>
            </a:r>
            <a:r>
              <a:rPr lang="en-MY" sz="1300" dirty="0" err="1">
                <a:latin typeface="Arial" panose="020B0604020202020204" pitchFamily="34" charset="0"/>
                <a:cs typeface="Arial" panose="020B0604020202020204" pitchFamily="34" charset="0"/>
              </a:rPr>
              <a:t>bagi</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mengenal</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pasti</a:t>
            </a:r>
            <a:r>
              <a:rPr lang="en-MY" sz="1300" dirty="0">
                <a:latin typeface="Arial" panose="020B0604020202020204" pitchFamily="34" charset="0"/>
                <a:cs typeface="Arial" panose="020B0604020202020204" pitchFamily="34" charset="0"/>
              </a:rPr>
              <a:t> perkhidmatan </a:t>
            </a:r>
            <a:r>
              <a:rPr lang="en-MY" sz="1300" i="1" dirty="0">
                <a:latin typeface="Arial" panose="020B0604020202020204" pitchFamily="34" charset="0"/>
                <a:cs typeface="Arial" panose="020B0604020202020204" pitchFamily="34" charset="0"/>
              </a:rPr>
              <a:t>cloud computing </a:t>
            </a:r>
            <a:r>
              <a:rPr lang="en-MY" sz="1300" dirty="0">
                <a:latin typeface="Arial" panose="020B0604020202020204" pitchFamily="34" charset="0"/>
                <a:cs typeface="Arial" panose="020B0604020202020204" pitchFamily="34" charset="0"/>
              </a:rPr>
              <a:t>sebenar (SaaS/PaaS/IaaS) yang boleh digunakan untuk projek yang ingin dilaksanakan.</a:t>
            </a:r>
          </a:p>
          <a:p>
            <a:pPr marL="457200" indent="-457200" algn="just">
              <a:spcBef>
                <a:spcPts val="0"/>
              </a:spcBef>
              <a:spcAft>
                <a:spcPts val="200"/>
              </a:spcAft>
              <a:buFont typeface="+mj-lt"/>
              <a:buAutoNum type="arabicPeriod" startAt="9"/>
            </a:pPr>
            <a:r>
              <a:rPr lang="en-MY" sz="1300" dirty="0">
                <a:latin typeface="Arial" panose="020B0604020202020204" pitchFamily="34" charset="0"/>
                <a:cs typeface="Arial" panose="020B0604020202020204" pitchFamily="34" charset="0"/>
              </a:rPr>
              <a:t>Akta / Arahan / Pekeliling / Garis Panduan untuk rujukan :</a:t>
            </a:r>
          </a:p>
          <a:p>
            <a:pPr marL="800100" lvl="1" indent="-342900">
              <a:lnSpc>
                <a:spcPct val="107000"/>
              </a:lnSpc>
              <a:spcBef>
                <a:spcPts val="0"/>
              </a:spcBef>
              <a:spcAft>
                <a:spcPts val="200"/>
              </a:spcAft>
              <a:buFont typeface="+mj-lt"/>
              <a:buAutoNum type="alphaLcParenR"/>
            </a:pP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Akta Rahsia Rasmi 1972</a:t>
            </a:r>
          </a:p>
          <a:p>
            <a:pPr marL="800100" lvl="1" indent="-342900">
              <a:lnSpc>
                <a:spcPct val="107000"/>
              </a:lnSpc>
              <a:spcBef>
                <a:spcPts val="0"/>
              </a:spcBef>
              <a:spcAft>
                <a:spcPts val="200"/>
              </a:spcAft>
              <a:buFont typeface="+mj-lt"/>
              <a:buAutoNum type="alphaLcParenR"/>
            </a:pP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Arahan Keselamatan (Semakan dan Pindaan 2017) bagi mendapatkan maklumat berkenaan </a:t>
            </a:r>
            <a:r>
              <a:rPr lang="en-MY" sz="13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pengelasan data </a:t>
            </a:r>
            <a:r>
              <a:rPr lang="en-MY" sz="13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dan </a:t>
            </a:r>
            <a:r>
              <a:rPr lang="en-MY" sz="13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contoh-contoh peringkat keselamatan.</a:t>
            </a:r>
            <a:endParaRPr lang="en-MY" sz="1300" b="1" dirty="0">
              <a:effectLst/>
              <a:latin typeface="Arial" panose="020B0604020202020204" pitchFamily="34" charset="0"/>
              <a:ea typeface="Calibri" panose="020F0502020204030204" pitchFamily="34" charset="0"/>
              <a:cs typeface="Arial" panose="020B0604020202020204" pitchFamily="34" charset="0"/>
            </a:endParaRPr>
          </a:p>
          <a:p>
            <a:pPr marL="800100" lvl="1" indent="-342900">
              <a:lnSpc>
                <a:spcPct val="107000"/>
              </a:lnSpc>
              <a:spcBef>
                <a:spcPts val="0"/>
              </a:spcBef>
              <a:spcAft>
                <a:spcPts val="200"/>
              </a:spcAft>
              <a:buFont typeface="+mj-lt"/>
              <a:buAutoNum type="alphaLcParenR"/>
            </a:pPr>
            <a:r>
              <a:rPr lang="en-MY" sz="1300" kern="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Garis Panduan Pengelasan &amp; Pengelasan Semula Mengikut Akta Rahsia Rasmi 1972 Dan Surat Pekeliling Am Bil. 2 Tahun 1987</a:t>
            </a:r>
            <a:endParaRPr lang="en-MY" sz="1300" kern="1200" dirty="0">
              <a:solidFill>
                <a:srgbClr val="222222"/>
              </a:solidFill>
              <a:effectLst/>
              <a:latin typeface="Arial" panose="020B0604020202020204" pitchFamily="34" charset="0"/>
              <a:ea typeface="Calibri" panose="020F0502020204030204" pitchFamily="34" charset="0"/>
              <a:cs typeface="Arial" panose="020B0604020202020204" pitchFamily="34" charset="0"/>
            </a:endParaRPr>
          </a:p>
          <a:p>
            <a:pPr marL="800100" lvl="1" indent="-342900">
              <a:lnSpc>
                <a:spcPct val="107000"/>
              </a:lnSpc>
              <a:spcBef>
                <a:spcPts val="0"/>
              </a:spcBef>
              <a:spcAft>
                <a:spcPts val="200"/>
              </a:spcAft>
              <a:buFont typeface="+mj-lt"/>
              <a:buAutoNum type="alphaLcParenR"/>
            </a:pPr>
            <a:r>
              <a:rPr lang="en-MY" sz="1300" kern="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Surat Pekeliling Am Bilangan 2 Tahun 2021 Garis Panduan Pengurusan Keselamatan Maklumat Melalui Pengkomputeran Awan (Cloud Computing) Dalam Perkhidmatan Awam. </a:t>
            </a:r>
          </a:p>
          <a:p>
            <a:pPr marL="800100" lvl="1" indent="-342900">
              <a:lnSpc>
                <a:spcPct val="107000"/>
              </a:lnSpc>
              <a:spcBef>
                <a:spcPts val="0"/>
              </a:spcBef>
              <a:spcAft>
                <a:spcPts val="200"/>
              </a:spcAft>
              <a:buFont typeface="+mj-lt"/>
              <a:buAutoNum type="alphaLcParenR"/>
            </a:pPr>
            <a:r>
              <a:rPr lang="en-MY" sz="1300" kern="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Surat Pekeliling Am Bilangan 4 Tahun 2022 Garis Panduan Sanitasi Media Elektronik Dalam Perkhidmatan Awam</a:t>
            </a:r>
            <a:endParaRPr lang="en-MY" sz="1300" kern="1200" dirty="0">
              <a:solidFill>
                <a:srgbClr val="222222"/>
              </a:solidFill>
              <a:effectLst/>
              <a:latin typeface="Arial" panose="020B0604020202020204" pitchFamily="34" charset="0"/>
              <a:ea typeface="Calibri" panose="020F0502020204030204" pitchFamily="34" charset="0"/>
              <a:cs typeface="Arial" panose="020B0604020202020204" pitchFamily="34" charset="0"/>
            </a:endParaRPr>
          </a:p>
          <a:p>
            <a:pPr marL="800100" lvl="1" indent="-342900">
              <a:lnSpc>
                <a:spcPct val="107000"/>
              </a:lnSpc>
              <a:spcBef>
                <a:spcPts val="0"/>
              </a:spcBef>
              <a:spcAft>
                <a:spcPts val="200"/>
              </a:spcAft>
              <a:buFont typeface="+mj-lt"/>
              <a:buAutoNum type="alphaLcParenR"/>
            </a:pPr>
            <a:r>
              <a:rPr lang="en-MY" sz="1300" kern="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Pekeliling Kemajuan Pentadbiran Awam (PKPA) Bil. 1/2021 – Dasar Perkhidmatan Pengkomputeran Sektor Awam - MAMPU</a:t>
            </a:r>
            <a:endParaRPr lang="en-MY" sz="1300" kern="1200" dirty="0">
              <a:solidFill>
                <a:srgbClr val="222222"/>
              </a:solidFill>
              <a:effectLst/>
              <a:latin typeface="Arial" panose="020B0604020202020204" pitchFamily="34" charset="0"/>
              <a:ea typeface="Calibri" panose="020F0502020204030204" pitchFamily="34" charset="0"/>
              <a:cs typeface="Arial" panose="020B0604020202020204" pitchFamily="34" charset="0"/>
            </a:endParaRPr>
          </a:p>
          <a:p>
            <a:pPr marL="800100" lvl="1" indent="-342900">
              <a:spcBef>
                <a:spcPts val="0"/>
              </a:spcBef>
              <a:spcAft>
                <a:spcPts val="200"/>
              </a:spcAft>
              <a:buFont typeface="+mj-lt"/>
              <a:buAutoNum type="alphaLcParenR"/>
            </a:pPr>
            <a:r>
              <a:rPr lang="en-MY" sz="1300" kern="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PK2.6 Perolehan Perkhidmatan Pengkomputeran Awan (Cloud) Sektor Awam – MOF</a:t>
            </a:r>
          </a:p>
          <a:p>
            <a:pPr marL="800100" lvl="1" indent="-342900">
              <a:spcBef>
                <a:spcPts val="0"/>
              </a:spcBef>
              <a:spcAft>
                <a:spcPts val="200"/>
              </a:spcAft>
              <a:buFont typeface="+mj-lt"/>
              <a:buAutoNum type="alphaLcParenR"/>
            </a:pPr>
            <a:r>
              <a:rPr lang="en-US" sz="1300" kern="1200" dirty="0">
                <a:solidFill>
                  <a:srgbClr val="222222"/>
                </a:solidFill>
                <a:effectLst/>
                <a:latin typeface="Arial" panose="020B0604020202020204" pitchFamily="34" charset="0"/>
                <a:ea typeface="Calibri" panose="020F0502020204030204" pitchFamily="34" charset="0"/>
                <a:cs typeface="Arial" panose="020B0604020202020204" pitchFamily="34" charset="0"/>
              </a:rPr>
              <a:t>Garis Panduan Open Web Application Security Project (OWASP) </a:t>
            </a:r>
          </a:p>
          <a:p>
            <a:pPr marL="800100" lvl="1" indent="-342900">
              <a:spcBef>
                <a:spcPts val="0"/>
              </a:spcBef>
              <a:spcAft>
                <a:spcPts val="200"/>
              </a:spcAft>
              <a:buFont typeface="+mj-lt"/>
              <a:buAutoNum type="alphaLcParenR"/>
            </a:pPr>
            <a:r>
              <a:rPr lang="en-US" sz="1300" kern="1200" dirty="0">
                <a:solidFill>
                  <a:srgbClr val="222222"/>
                </a:solidFill>
                <a:effectLst/>
                <a:latin typeface="Arial" panose="020B0604020202020204" pitchFamily="34" charset="0"/>
                <a:ea typeface="Calibri" panose="020F0502020204030204" pitchFamily="34" charset="0"/>
                <a:cs typeface="Arial" panose="020B0604020202020204" pitchFamily="34" charset="0"/>
              </a:rPr>
              <a:t>Akta-akta lain yang berkaitan – </a:t>
            </a:r>
            <a:r>
              <a:rPr lang="en-US" sz="1300" kern="1200" dirty="0" err="1">
                <a:solidFill>
                  <a:srgbClr val="222222"/>
                </a:solidFill>
                <a:effectLst/>
                <a:latin typeface="Arial" panose="020B0604020202020204" pitchFamily="34" charset="0"/>
                <a:ea typeface="Calibri" panose="020F0502020204030204" pitchFamily="34" charset="0"/>
                <a:cs typeface="Arial" panose="020B0604020202020204" pitchFamily="34" charset="0"/>
              </a:rPr>
              <a:t>tertakluk</a:t>
            </a:r>
            <a:r>
              <a:rPr lang="en-US" sz="1300" kern="1200" dirty="0">
                <a:solidFill>
                  <a:srgbClr val="222222"/>
                </a:solidFill>
                <a:effectLst/>
                <a:latin typeface="Arial" panose="020B0604020202020204" pitchFamily="34" charset="0"/>
                <a:ea typeface="Calibri" panose="020F0502020204030204" pitchFamily="34" charset="0"/>
                <a:cs typeface="Arial" panose="020B0604020202020204" pitchFamily="34" charset="0"/>
              </a:rPr>
              <a:t> kepada Agensi</a:t>
            </a:r>
            <a:endParaRPr lang="en-MY" sz="1300" kern="1200" dirty="0">
              <a:solidFill>
                <a:srgbClr val="222222"/>
              </a:solidFill>
              <a:effectLst/>
              <a:latin typeface="Arial" panose="020B0604020202020204" pitchFamily="34" charset="0"/>
              <a:ea typeface="Calibri" panose="020F0502020204030204" pitchFamily="34" charset="0"/>
              <a:cs typeface="Arial" panose="020B0604020202020204" pitchFamily="34" charset="0"/>
            </a:endParaRPr>
          </a:p>
          <a:p>
            <a:pPr marL="457200" indent="-457200" algn="just">
              <a:spcBef>
                <a:spcPts val="0"/>
              </a:spcBef>
              <a:spcAft>
                <a:spcPts val="200"/>
              </a:spcAft>
              <a:buFont typeface="+mj-lt"/>
              <a:buAutoNum type="arabicPeriod" startAt="10"/>
            </a:pPr>
            <a:r>
              <a:rPr lang="en-MY" sz="1300" b="1" dirty="0">
                <a:solidFill>
                  <a:srgbClr val="FF0000"/>
                </a:solidFill>
                <a:latin typeface="Arial" panose="020B0604020202020204" pitchFamily="34" charset="0"/>
                <a:cs typeface="Arial" panose="020B0604020202020204" pitchFamily="34" charset="0"/>
              </a:rPr>
              <a:t>Sila pastikan agensi menghantar slaid terkini sebelum pembentangan. </a:t>
            </a:r>
            <a:r>
              <a:rPr lang="en-MY" sz="1300" dirty="0">
                <a:latin typeface="Arial" panose="020B0604020202020204" pitchFamily="34" charset="0"/>
                <a:cs typeface="Arial" panose="020B0604020202020204" pitchFamily="34" charset="0"/>
              </a:rPr>
              <a:t>Agensi boleh merujuk terlebih dahulu kepada Puan Amirah Aida binti </a:t>
            </a:r>
            <a:r>
              <a:rPr lang="en-MY" sz="1300" dirty="0" err="1">
                <a:latin typeface="Arial" panose="020B0604020202020204" pitchFamily="34" charset="0"/>
                <a:cs typeface="Arial" panose="020B0604020202020204" pitchFamily="34" charset="0"/>
              </a:rPr>
              <a:t>Madzlan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berkaitan</a:t>
            </a:r>
            <a:r>
              <a:rPr lang="en-MY" sz="1300" dirty="0">
                <a:latin typeface="Arial" panose="020B0604020202020204" pitchFamily="34" charset="0"/>
                <a:cs typeface="Arial" panose="020B0604020202020204" pitchFamily="34" charset="0"/>
              </a:rPr>
              <a:t> </a:t>
            </a:r>
            <a:r>
              <a:rPr lang="en-MY" sz="1300" dirty="0" err="1">
                <a:latin typeface="Arial" panose="020B0604020202020204" pitchFamily="34" charset="0"/>
                <a:cs typeface="Arial" panose="020B0604020202020204" pitchFamily="34" charset="0"/>
              </a:rPr>
              <a:t>tatacara</a:t>
            </a:r>
            <a:r>
              <a:rPr lang="en-MY" sz="1300" dirty="0">
                <a:latin typeface="Arial" panose="020B0604020202020204" pitchFamily="34" charset="0"/>
                <a:cs typeface="Arial" panose="020B0604020202020204" pitchFamily="34" charset="0"/>
              </a:rPr>
              <a:t> pengisian slaid. Pembentangan slaid adalah </a:t>
            </a:r>
            <a:r>
              <a:rPr lang="en-MY" sz="1300" b="1" dirty="0" err="1">
                <a:solidFill>
                  <a:srgbClr val="FF0000"/>
                </a:solidFill>
                <a:latin typeface="Arial" panose="020B0604020202020204" pitchFamily="34" charset="0"/>
                <a:cs typeface="Arial" panose="020B0604020202020204" pitchFamily="34" charset="0"/>
              </a:rPr>
              <a:t>wajib</a:t>
            </a:r>
            <a:r>
              <a:rPr lang="en-MY" sz="1300" b="1" dirty="0">
                <a:solidFill>
                  <a:srgbClr val="FF0000"/>
                </a:solidFill>
                <a:latin typeface="Arial" panose="020B0604020202020204" pitchFamily="34" charset="0"/>
                <a:cs typeface="Arial" panose="020B0604020202020204" pitchFamily="34" charset="0"/>
              </a:rPr>
              <a:t> dihadiri oleh semua pihak yang terlibat untuk projek ini </a:t>
            </a:r>
            <a:r>
              <a:rPr lang="en-MY" sz="1300" dirty="0">
                <a:latin typeface="Arial" panose="020B0604020202020204" pitchFamily="34" charset="0"/>
                <a:cs typeface="Arial" panose="020B0604020202020204" pitchFamily="34" charset="0"/>
              </a:rPr>
              <a:t>(contoh IT, Business Owner, Pihak Kewangan, Pegawai Pengelas dan lain-lain).</a:t>
            </a:r>
          </a:p>
        </p:txBody>
      </p:sp>
      <p:sp>
        <p:nvSpPr>
          <p:cNvPr id="16" name="Title 1">
            <a:extLst>
              <a:ext uri="{FF2B5EF4-FFF2-40B4-BE49-F238E27FC236}">
                <a16:creationId xmlns:a16="http://schemas.microsoft.com/office/drawing/2014/main" id="{D4DEF647-6DF1-4F0C-9787-C3DEA46EC66E}"/>
              </a:ext>
            </a:extLst>
          </p:cNvPr>
          <p:cNvSpPr txBox="1">
            <a:spLocks/>
          </p:cNvSpPr>
          <p:nvPr userDrawn="1"/>
        </p:nvSpPr>
        <p:spPr>
          <a:xfrm>
            <a:off x="-1"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latin typeface="Arial"/>
                <a:ea typeface="+mj-ea"/>
                <a:cs typeface="Arial"/>
              </a:rPr>
              <a:t>2. A</a:t>
            </a:r>
            <a:r>
              <a:rPr kumimoji="0" lang="en-MY" sz="2800" b="1" i="0" u="none" strike="noStrike" kern="1200" cap="none" spc="0" normalizeH="0" baseline="0" noProof="0" dirty="0">
                <a:ln>
                  <a:noFill/>
                </a:ln>
                <a:solidFill>
                  <a:srgbClr val="000000"/>
                </a:solidFill>
                <a:effectLst/>
                <a:uLnTx/>
                <a:uFillTx/>
                <a:latin typeface="Arial"/>
                <a:ea typeface="+mj-ea"/>
                <a:cs typeface="Arial"/>
              </a:rPr>
              <a:t>RAHAN PENGISIAN TEMPLET PENILAIAN RISIKO</a:t>
            </a:r>
            <a:endParaRPr kumimoji="0" lang="en-MY" sz="2800" b="1" i="0" u="none" strike="noStrike" kern="1200" cap="none" spc="-120" normalizeH="0" baseline="0" noProof="0" dirty="0">
              <a:ln>
                <a:noFill/>
              </a:ln>
              <a:solidFill>
                <a:srgbClr val="000000"/>
              </a:solidFill>
              <a:effectLst/>
              <a:uLnTx/>
              <a:uFillTx/>
              <a:latin typeface="Arial"/>
              <a:ea typeface="+mj-ea"/>
              <a:cs typeface="Arial"/>
            </a:endParaRPr>
          </a:p>
        </p:txBody>
      </p:sp>
    </p:spTree>
    <p:extLst>
      <p:ext uri="{BB962C8B-B14F-4D97-AF65-F5344CB8AC3E}">
        <p14:creationId xmlns:p14="http://schemas.microsoft.com/office/powerpoint/2010/main" val="15013753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U. Contoh Pengelasan Modul">
    <p:spTree>
      <p:nvGrpSpPr>
        <p:cNvPr id="1" name=""/>
        <p:cNvGrpSpPr/>
        <p:nvPr/>
      </p:nvGrpSpPr>
      <p:grpSpPr>
        <a:xfrm>
          <a:off x="0" y="0"/>
          <a:ext cx="0" cy="0"/>
          <a:chOff x="0" y="0"/>
          <a:chExt cx="0" cy="0"/>
        </a:xfrm>
      </p:grpSpPr>
      <p:graphicFrame>
        <p:nvGraphicFramePr>
          <p:cNvPr id="16" name="Table 15">
            <a:extLst>
              <a:ext uri="{FF2B5EF4-FFF2-40B4-BE49-F238E27FC236}">
                <a16:creationId xmlns:a16="http://schemas.microsoft.com/office/drawing/2014/main" id="{02B86573-6F5C-48A4-BAA5-FB5E968196B8}"/>
              </a:ext>
            </a:extLst>
          </p:cNvPr>
          <p:cNvGraphicFramePr>
            <a:graphicFrameLocks noGrp="1"/>
          </p:cNvGraphicFramePr>
          <p:nvPr userDrawn="1">
            <p:extLst>
              <p:ext uri="{D42A27DB-BD31-4B8C-83A1-F6EECF244321}">
                <p14:modId xmlns:p14="http://schemas.microsoft.com/office/powerpoint/2010/main" val="444641164"/>
              </p:ext>
            </p:extLst>
          </p:nvPr>
        </p:nvGraphicFramePr>
        <p:xfrm>
          <a:off x="335612" y="716280"/>
          <a:ext cx="11520775" cy="4693920"/>
        </p:xfrm>
        <a:graphic>
          <a:graphicData uri="http://schemas.openxmlformats.org/drawingml/2006/table">
            <a:tbl>
              <a:tblPr firstRow="1" bandRow="1"/>
              <a:tblGrid>
                <a:gridCol w="546913">
                  <a:extLst>
                    <a:ext uri="{9D8B030D-6E8A-4147-A177-3AD203B41FA5}">
                      <a16:colId xmlns:a16="http://schemas.microsoft.com/office/drawing/2014/main" val="1552051441"/>
                    </a:ext>
                  </a:extLst>
                </a:gridCol>
                <a:gridCol w="1466203">
                  <a:extLst>
                    <a:ext uri="{9D8B030D-6E8A-4147-A177-3AD203B41FA5}">
                      <a16:colId xmlns:a16="http://schemas.microsoft.com/office/drawing/2014/main" val="1416969216"/>
                    </a:ext>
                  </a:extLst>
                </a:gridCol>
                <a:gridCol w="3010150">
                  <a:extLst>
                    <a:ext uri="{9D8B030D-6E8A-4147-A177-3AD203B41FA5}">
                      <a16:colId xmlns:a16="http://schemas.microsoft.com/office/drawing/2014/main" val="1642975307"/>
                    </a:ext>
                  </a:extLst>
                </a:gridCol>
                <a:gridCol w="2690016">
                  <a:extLst>
                    <a:ext uri="{9D8B030D-6E8A-4147-A177-3AD203B41FA5}">
                      <a16:colId xmlns:a16="http://schemas.microsoft.com/office/drawing/2014/main" val="1782840276"/>
                    </a:ext>
                  </a:extLst>
                </a:gridCol>
                <a:gridCol w="1943320">
                  <a:extLst>
                    <a:ext uri="{9D8B030D-6E8A-4147-A177-3AD203B41FA5}">
                      <a16:colId xmlns:a16="http://schemas.microsoft.com/office/drawing/2014/main" val="1695492068"/>
                    </a:ext>
                  </a:extLst>
                </a:gridCol>
                <a:gridCol w="1864173">
                  <a:extLst>
                    <a:ext uri="{9D8B030D-6E8A-4147-A177-3AD203B41FA5}">
                      <a16:colId xmlns:a16="http://schemas.microsoft.com/office/drawing/2014/main" val="4278225158"/>
                    </a:ext>
                  </a:extLst>
                </a:gridCol>
              </a:tblGrid>
              <a:tr h="37084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BIL</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D34817"/>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MODUL</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D34817"/>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KETERANGAN MODUL</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D34817"/>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NAMA/JENIS DOKUMEN YANG TERLIBAT</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D34817"/>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STAKEHOLDER/ PENGGUNA</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D34817"/>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KLASIFIKASI DATA</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D34817"/>
                    </a:solidFill>
                  </a:tcPr>
                </a:tc>
                <a:extLst>
                  <a:ext uri="{0D108BD9-81ED-4DB2-BD59-A6C34878D82A}">
                    <a16:rowId xmlns:a16="http://schemas.microsoft.com/office/drawing/2014/main" val="2217702609"/>
                  </a:ext>
                </a:extLst>
              </a:tr>
              <a:tr h="102095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1.</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Permohonan Kelulusan Projek</a:t>
                      </a:r>
                    </a:p>
                    <a:p>
                      <a:endParaRPr lang="en-MY" sz="1600" dirty="0">
                        <a:latin typeface="Arial" panose="020B0604020202020204" pitchFamily="34" charset="0"/>
                        <a:cs typeface="Arial" panose="020B0604020202020204" pitchFamily="34" charset="0"/>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Membolehkan pengguna mengisi perincian projek untuk mendapat kelulusan bajet </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Borang Permohonan Kelulusan Projek</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Penjawat Awam (Agensi)</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Sulit</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extLst>
                  <a:ext uri="{0D108BD9-81ED-4DB2-BD59-A6C34878D82A}">
                    <a16:rowId xmlns:a16="http://schemas.microsoft.com/office/drawing/2014/main" val="2305753441"/>
                  </a:ext>
                </a:extLst>
              </a:tr>
              <a:tr h="687276">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600" dirty="0">
                          <a:latin typeface="Arial" panose="020B0604020202020204" pitchFamily="34" charset="0"/>
                          <a:cs typeface="Arial" panose="020B0604020202020204" pitchFamily="34" charset="0"/>
                        </a:rPr>
                        <a:t>2.</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Pengesahan Projek</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JK Pemandu Projek meluluskan projek</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Minit Mesyuarat JK Pemandu Projek</a:t>
                      </a:r>
                    </a:p>
                    <a:p>
                      <a:r>
                        <a:rPr lang="en-MY" sz="1600" dirty="0">
                          <a:latin typeface="Arial" panose="020B0604020202020204" pitchFamily="34" charset="0"/>
                          <a:cs typeface="Arial" panose="020B0604020202020204" pitchFamily="34" charset="0"/>
                        </a:rPr>
                        <a:t>Kertas Keputusan Projek</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600" dirty="0">
                          <a:latin typeface="Arial" panose="020B0604020202020204" pitchFamily="34" charset="0"/>
                          <a:cs typeface="Arial" panose="020B0604020202020204" pitchFamily="34" charset="0"/>
                        </a:rPr>
                        <a:t>Penjawat Awam (JPM)</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Sulit</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20000"/>
                      </a:srgbClr>
                    </a:solidFill>
                  </a:tcPr>
                </a:tc>
                <a:extLst>
                  <a:ext uri="{0D108BD9-81ED-4DB2-BD59-A6C34878D82A}">
                    <a16:rowId xmlns:a16="http://schemas.microsoft.com/office/drawing/2014/main" val="3840010752"/>
                  </a:ext>
                </a:extLst>
              </a:tr>
              <a:tr h="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3.</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Siasatan Projek</a:t>
                      </a:r>
                    </a:p>
                    <a:p>
                      <a:endParaRPr lang="en-MY" sz="1600" dirty="0">
                        <a:latin typeface="Arial" panose="020B0604020202020204" pitchFamily="34" charset="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Siasatan Projek Bermasalah</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600" dirty="0">
                          <a:latin typeface="Arial" panose="020B0604020202020204" pitchFamily="34" charset="0"/>
                          <a:cs typeface="Arial" panose="020B0604020202020204" pitchFamily="34" charset="0"/>
                        </a:rPr>
                        <a:t>Laporan siasatan</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Pegawai Siasatan</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Sulit</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extLst>
                  <a:ext uri="{0D108BD9-81ED-4DB2-BD59-A6C34878D82A}">
                    <a16:rowId xmlns:a16="http://schemas.microsoft.com/office/drawing/2014/main" val="2239167960"/>
                  </a:ext>
                </a:extLst>
              </a:tr>
              <a:tr h="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4.</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Laporan Projek</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Laporan Projek </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Laporan Status Pelaksanaan Projek</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Pengurusan Atasan</a:t>
                      </a:r>
                    </a:p>
                    <a:p>
                      <a:r>
                        <a:rPr lang="en-MY" sz="1600" dirty="0">
                          <a:latin typeface="Arial" panose="020B0604020202020204" pitchFamily="34" charset="0"/>
                          <a:cs typeface="Arial" panose="020B0604020202020204" pitchFamily="34" charset="0"/>
                        </a:rPr>
                        <a:t>Urusetia Projek</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Terhad</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20000"/>
                      </a:srgbClr>
                    </a:solidFill>
                  </a:tcPr>
                </a:tc>
                <a:extLst>
                  <a:ext uri="{0D108BD9-81ED-4DB2-BD59-A6C34878D82A}">
                    <a16:rowId xmlns:a16="http://schemas.microsoft.com/office/drawing/2014/main" val="562203282"/>
                  </a:ext>
                </a:extLst>
              </a:tr>
              <a:tr h="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600" dirty="0">
                          <a:latin typeface="Arial" panose="020B0604020202020204" pitchFamily="34" charset="0"/>
                          <a:cs typeface="Arial" panose="020B0604020202020204" pitchFamily="34" charset="0"/>
                        </a:rPr>
                        <a:t>5.</a:t>
                      </a:r>
                    </a:p>
                    <a:p>
                      <a:pPr algn="ctr"/>
                      <a:endParaRPr lang="en-MY" sz="1600" dirty="0">
                        <a:latin typeface="Arial" panose="020B0604020202020204" pitchFamily="34" charset="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Dashboard</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Dashboard Statistik Projek </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Statistik Projek Kerajaan</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MY" sz="1600" dirty="0">
                          <a:latin typeface="Arial" panose="020B0604020202020204" pitchFamily="34" charset="0"/>
                          <a:cs typeface="Arial" panose="020B0604020202020204" pitchFamily="34" charset="0"/>
                        </a:rPr>
                        <a:t>Penjawat Awam Statistic</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MY" sz="1600" dirty="0">
                          <a:latin typeface="Arial" panose="020B0604020202020204" pitchFamily="34" charset="0"/>
                          <a:cs typeface="Arial" panose="020B0604020202020204" pitchFamily="34" charset="0"/>
                        </a:rPr>
                        <a:t>Terbuka</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extLst>
                  <a:ext uri="{0D108BD9-81ED-4DB2-BD59-A6C34878D82A}">
                    <a16:rowId xmlns:a16="http://schemas.microsoft.com/office/drawing/2014/main" val="405570516"/>
                  </a:ext>
                </a:extLst>
              </a:tr>
            </a:tbl>
          </a:graphicData>
        </a:graphic>
      </p:graphicFrame>
      <p:sp>
        <p:nvSpPr>
          <p:cNvPr id="13" name="Teardrop 12">
            <a:extLst>
              <a:ext uri="{FF2B5EF4-FFF2-40B4-BE49-F238E27FC236}">
                <a16:creationId xmlns:a16="http://schemas.microsoft.com/office/drawing/2014/main" id="{E5BAF5B2-3D61-49E4-8D4B-3AB3E92F19C7}"/>
              </a:ext>
            </a:extLst>
          </p:cNvPr>
          <p:cNvSpPr/>
          <p:nvPr userDrawn="1"/>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14" name="Slide Number Placeholder 3">
            <a:extLst>
              <a:ext uri="{FF2B5EF4-FFF2-40B4-BE49-F238E27FC236}">
                <a16:creationId xmlns:a16="http://schemas.microsoft.com/office/drawing/2014/main" id="{FD0604BF-25F2-4827-B585-B36188E61A10}"/>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
        <p:nvSpPr>
          <p:cNvPr id="15" name="Title 1">
            <a:extLst>
              <a:ext uri="{FF2B5EF4-FFF2-40B4-BE49-F238E27FC236}">
                <a16:creationId xmlns:a16="http://schemas.microsoft.com/office/drawing/2014/main" id="{CE8BA629-075C-4104-B8AD-63928AB241E9}"/>
              </a:ext>
            </a:extLst>
          </p:cNvPr>
          <p:cNvSpPr txBox="1">
            <a:spLocks/>
          </p:cNvSpPr>
          <p:nvPr userDrawn="1"/>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sv-SE" sz="2800" b="1" spc="-120" dirty="0">
                <a:solidFill>
                  <a:srgbClr val="000000"/>
                </a:solidFill>
                <a:latin typeface="Arial"/>
                <a:cs typeface="Arial"/>
              </a:rPr>
              <a:t>PENERANGAN PENGELASAN MODUL SISTEM UNTUK RUJUKAN AGENSI </a:t>
            </a:r>
          </a:p>
        </p:txBody>
      </p:sp>
      <p:pic>
        <p:nvPicPr>
          <p:cNvPr id="7" name="Picture 6">
            <a:extLst>
              <a:ext uri="{FF2B5EF4-FFF2-40B4-BE49-F238E27FC236}">
                <a16:creationId xmlns:a16="http://schemas.microsoft.com/office/drawing/2014/main" id="{62212407-33BA-4BC6-8021-B466F940339D}"/>
              </a:ext>
            </a:extLst>
          </p:cNvPr>
          <p:cNvPicPr>
            <a:picLocks noChangeAspect="1"/>
          </p:cNvPicPr>
          <p:nvPr userDrawn="1"/>
        </p:nvPicPr>
        <p:blipFill>
          <a:blip r:embed="rId2">
            <a:alphaModFix amt="48000"/>
          </a:blip>
          <a:stretch>
            <a:fillRect/>
          </a:stretch>
        </p:blipFill>
        <p:spPr>
          <a:xfrm>
            <a:off x="1394361" y="0"/>
            <a:ext cx="9403277" cy="6858000"/>
          </a:xfrm>
          <a:prstGeom prst="rect">
            <a:avLst/>
          </a:prstGeom>
        </p:spPr>
      </p:pic>
    </p:spTree>
    <p:extLst>
      <p:ext uri="{BB962C8B-B14F-4D97-AF65-F5344CB8AC3E}">
        <p14:creationId xmlns:p14="http://schemas.microsoft.com/office/powerpoint/2010/main" val="34637869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R. 11. Arkitektur Sistem">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53DACC6D-0927-4449-A204-FB20552B68BE}"/>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sv-SE" sz="2800" b="1" dirty="0">
                <a:solidFill>
                  <a:srgbClr val="000000"/>
                </a:solidFill>
                <a:latin typeface="Arial"/>
                <a:cs typeface="Arial"/>
              </a:rPr>
              <a:t>11. ARKITEKTUR SISTEM </a:t>
            </a:r>
          </a:p>
        </p:txBody>
      </p:sp>
    </p:spTree>
    <p:extLst>
      <p:ext uri="{BB962C8B-B14F-4D97-AF65-F5344CB8AC3E}">
        <p14:creationId xmlns:p14="http://schemas.microsoft.com/office/powerpoint/2010/main" val="14907047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ZU. 33. Maklumat Pegawai ">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C74ABBD-EBE0-4D4A-9345-B43368603C57}"/>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kumimoji="0" lang="en-MY" sz="2800" b="1" i="0" u="none" strike="noStrike" kern="1200" cap="none" spc="0" normalizeH="0" baseline="0" noProof="0" dirty="0">
                <a:ln>
                  <a:noFill/>
                </a:ln>
                <a:solidFill>
                  <a:srgbClr val="000000"/>
                </a:solidFill>
                <a:effectLst/>
                <a:uLnTx/>
                <a:uFillTx/>
                <a:latin typeface="Arial"/>
                <a:ea typeface="+mj-ea"/>
                <a:cs typeface="Arial"/>
              </a:rPr>
              <a:t>33. MAKLUMAT PEGAWAI UNTUK DIHUBUNGI</a:t>
            </a:r>
            <a:endParaRPr lang="sv-SE" sz="2800" b="1" dirty="0">
              <a:solidFill>
                <a:srgbClr val="000000"/>
              </a:solidFill>
              <a:latin typeface="Arial"/>
              <a:cs typeface="Arial"/>
            </a:endParaRPr>
          </a:p>
        </p:txBody>
      </p:sp>
    </p:spTree>
    <p:extLst>
      <p:ext uri="{BB962C8B-B14F-4D97-AF65-F5344CB8AC3E}">
        <p14:creationId xmlns:p14="http://schemas.microsoft.com/office/powerpoint/2010/main" val="13741027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ZU. 32. Syor">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93F8D7F-489C-4690-9B6A-6F9B545DE99A}"/>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kumimoji="0" lang="en-MY" sz="2800" b="1" i="0" u="none" strike="noStrike" kern="1200" cap="none" spc="0" normalizeH="0" baseline="0" noProof="0" dirty="0">
                <a:ln>
                  <a:noFill/>
                </a:ln>
                <a:solidFill>
                  <a:srgbClr val="000000"/>
                </a:solidFill>
                <a:effectLst/>
                <a:uLnTx/>
                <a:uFillTx/>
                <a:latin typeface="Arial"/>
                <a:ea typeface="+mj-ea"/>
                <a:cs typeface="Arial"/>
              </a:rPr>
              <a:t>32. SYOR</a:t>
            </a:r>
            <a:endParaRPr lang="sv-SE" sz="2800" b="1" dirty="0">
              <a:solidFill>
                <a:srgbClr val="000000"/>
              </a:solidFill>
              <a:latin typeface="Arial"/>
              <a:cs typeface="Arial"/>
            </a:endParaRPr>
          </a:p>
        </p:txBody>
      </p:sp>
    </p:spTree>
    <p:extLst>
      <p:ext uri="{BB962C8B-B14F-4D97-AF65-F5344CB8AC3E}">
        <p14:creationId xmlns:p14="http://schemas.microsoft.com/office/powerpoint/2010/main" val="7620728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ZT. 31. Keselamatan Fizikal DC DRC">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BD8B9D6-14C2-4328-AF26-CEA5BC4F012C}"/>
              </a:ext>
            </a:extLst>
          </p:cNvPr>
          <p:cNvSpPr/>
          <p:nvPr userDrawn="1"/>
        </p:nvSpPr>
        <p:spPr>
          <a:xfrm>
            <a:off x="0" y="833066"/>
            <a:ext cx="12192000" cy="307777"/>
          </a:xfrm>
          <a:prstGeom prst="rect">
            <a:avLst/>
          </a:prstGeom>
        </p:spPr>
        <p:txBody>
          <a:bodyPr wrap="square">
            <a:spAutoFit/>
          </a:bodyPr>
          <a:lstStyle/>
          <a:p>
            <a:r>
              <a:rPr lang="en-MY" sz="1400" dirty="0">
                <a:solidFill>
                  <a:srgbClr val="FF0000"/>
                </a:solidFill>
                <a:latin typeface="Arial" panose="020B0604020202020204" pitchFamily="34" charset="0"/>
                <a:cs typeface="Arial" panose="020B0604020202020204" pitchFamily="34" charset="0"/>
              </a:rPr>
              <a:t>** Sila perincikan secara bertulis dan gambar menunujukkan Kawalan Keselamatan fizikal/persekitaran/DC,DRC</a:t>
            </a:r>
          </a:p>
        </p:txBody>
      </p:sp>
      <p:sp>
        <p:nvSpPr>
          <p:cNvPr id="7" name="Title 1">
            <a:extLst>
              <a:ext uri="{FF2B5EF4-FFF2-40B4-BE49-F238E27FC236}">
                <a16:creationId xmlns:a16="http://schemas.microsoft.com/office/drawing/2014/main" id="{5D0B9F8A-FFC3-47D3-8F96-7327B912B294}"/>
              </a:ext>
            </a:extLst>
          </p:cNvPr>
          <p:cNvSpPr txBox="1">
            <a:spLocks/>
          </p:cNvSpPr>
          <p:nvPr userDrawn="1"/>
        </p:nvSpPr>
        <p:spPr>
          <a:xfrm>
            <a:off x="0" y="-1"/>
            <a:ext cx="12192000" cy="833067"/>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gn="just">
              <a:lnSpc>
                <a:spcPct val="90000"/>
              </a:lnSpc>
            </a:pPr>
            <a:r>
              <a:rPr lang="fi-FI" sz="2500" b="1" dirty="0">
                <a:solidFill>
                  <a:srgbClr val="000000"/>
                </a:solidFill>
                <a:latin typeface="Arial"/>
                <a:cs typeface="Arial"/>
              </a:rPr>
              <a:t>31. ARKITEKTUR/CIRI-CIRI KESELAMATAN FIZIKAL/PERSEKITARAN PUSAT DATA (DC) DAN PUSAT PEMULIHAN BENCANA (DRC)</a:t>
            </a:r>
          </a:p>
        </p:txBody>
      </p:sp>
    </p:spTree>
    <p:extLst>
      <p:ext uri="{BB962C8B-B14F-4D97-AF65-F5344CB8AC3E}">
        <p14:creationId xmlns:p14="http://schemas.microsoft.com/office/powerpoint/2010/main" val="180621683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ZR. 30. Keselamatan Kontrak">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399B81E-E307-4D76-9E58-1125EF81C35E}"/>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kumimoji="0" lang="en-MY" sz="2800" b="1" i="0" u="none" strike="noStrike" kern="1200" cap="none" spc="0" normalizeH="0" baseline="0" noProof="0" dirty="0">
                <a:ln>
                  <a:noFill/>
                </a:ln>
                <a:solidFill>
                  <a:srgbClr val="000000"/>
                </a:solidFill>
                <a:effectLst/>
                <a:uLnTx/>
                <a:uFillTx/>
                <a:latin typeface="Arial"/>
                <a:ea typeface="+mj-ea"/>
                <a:cs typeface="Arial"/>
              </a:rPr>
              <a:t>30. ARKITEKTUR / CIRI-CIRI KESELAMATAN KONTRAK</a:t>
            </a:r>
            <a:endParaRPr lang="sv-SE" sz="2800" b="1" dirty="0">
              <a:solidFill>
                <a:srgbClr val="000000"/>
              </a:solidFill>
              <a:latin typeface="Arial"/>
              <a:cs typeface="Arial"/>
            </a:endParaRPr>
          </a:p>
        </p:txBody>
      </p:sp>
    </p:spTree>
    <p:extLst>
      <p:ext uri="{BB962C8B-B14F-4D97-AF65-F5344CB8AC3E}">
        <p14:creationId xmlns:p14="http://schemas.microsoft.com/office/powerpoint/2010/main" val="19365911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ZP. 29. Arkitektur Keselamatan Integrasi">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02FB083-CE55-425C-A794-1F63CF9128B0}"/>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kumimoji="0" lang="en-MY" sz="2800" b="1" i="0" u="none" strike="noStrike" kern="1200" cap="none" spc="0" normalizeH="0" baseline="0" noProof="0" dirty="0">
                <a:ln>
                  <a:noFill/>
                </a:ln>
                <a:solidFill>
                  <a:srgbClr val="000000"/>
                </a:solidFill>
                <a:effectLst/>
                <a:uLnTx/>
                <a:uFillTx/>
                <a:latin typeface="Arial"/>
                <a:ea typeface="+mj-ea"/>
                <a:cs typeface="Arial"/>
              </a:rPr>
              <a:t>29. ARKITEKTUR / CIRI-CIRI KESELAMATAN INTEGRASI (JIKA ADA)</a:t>
            </a:r>
            <a:endParaRPr lang="sv-SE" sz="2800" b="1" dirty="0">
              <a:solidFill>
                <a:srgbClr val="000000"/>
              </a:solidFill>
              <a:latin typeface="Arial"/>
              <a:cs typeface="Arial"/>
            </a:endParaRPr>
          </a:p>
        </p:txBody>
      </p:sp>
    </p:spTree>
    <p:extLst>
      <p:ext uri="{BB962C8B-B14F-4D97-AF65-F5344CB8AC3E}">
        <p14:creationId xmlns:p14="http://schemas.microsoft.com/office/powerpoint/2010/main" val="4052970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ZO. 28 Arkitektur Keselamatan Personel">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2D1C39C-547F-44BE-8EB1-33C20B4C4B22}"/>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de-DE" sz="2800" b="1" dirty="0">
                <a:solidFill>
                  <a:srgbClr val="000000"/>
                </a:solidFill>
                <a:latin typeface="Arial"/>
                <a:cs typeface="Arial"/>
              </a:rPr>
              <a:t>28. ARKITEKTUR / CIRI-CIRI KESELAMATAN PERSONEL</a:t>
            </a:r>
            <a:endParaRPr lang="sv-SE" sz="2800" b="1" dirty="0">
              <a:solidFill>
                <a:srgbClr val="000000"/>
              </a:solidFill>
              <a:latin typeface="Arial"/>
              <a:cs typeface="Arial"/>
            </a:endParaRPr>
          </a:p>
        </p:txBody>
      </p:sp>
    </p:spTree>
    <p:extLst>
      <p:ext uri="{BB962C8B-B14F-4D97-AF65-F5344CB8AC3E}">
        <p14:creationId xmlns:p14="http://schemas.microsoft.com/office/powerpoint/2010/main" val="8282748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ZN. 27. Arkitektur Keselamatan Rangkaian">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AC185A0-8829-4FC3-BA9B-951B4E30E029}"/>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de-DE" sz="2800" b="1" dirty="0">
                <a:solidFill>
                  <a:srgbClr val="000000"/>
                </a:solidFill>
                <a:latin typeface="Arial"/>
                <a:cs typeface="Arial"/>
              </a:rPr>
              <a:t>27. ARKITEKTUR / CIRI-CIRI KESELAMATAN RANGKAIAN</a:t>
            </a:r>
            <a:endParaRPr lang="sv-SE" sz="2800" b="1" dirty="0">
              <a:solidFill>
                <a:srgbClr val="000000"/>
              </a:solidFill>
              <a:latin typeface="Arial"/>
              <a:cs typeface="Arial"/>
            </a:endParaRPr>
          </a:p>
        </p:txBody>
      </p:sp>
    </p:spTree>
    <p:extLst>
      <p:ext uri="{BB962C8B-B14F-4D97-AF65-F5344CB8AC3E}">
        <p14:creationId xmlns:p14="http://schemas.microsoft.com/office/powerpoint/2010/main" val="199301235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ZJ. 25. Arkitektur/Keselamatan Mobile Apps">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5E921D7-5846-4BE4-BDE2-74A0FAE90B3B}"/>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de-DE" sz="2800" b="1" dirty="0">
                <a:solidFill>
                  <a:srgbClr val="000000"/>
                </a:solidFill>
                <a:latin typeface="Arial"/>
                <a:cs typeface="Arial"/>
              </a:rPr>
              <a:t>25. ARKITEKTUR / CIRI-CIRI KESELAMATAN SISTEM / MOBILE APPS</a:t>
            </a:r>
            <a:endParaRPr lang="sv-SE" sz="2800" b="1" dirty="0">
              <a:solidFill>
                <a:srgbClr val="000000"/>
              </a:solidFill>
              <a:latin typeface="Arial"/>
              <a:cs typeface="Arial"/>
            </a:endParaRPr>
          </a:p>
        </p:txBody>
      </p:sp>
    </p:spTree>
    <p:extLst>
      <p:ext uri="{BB962C8B-B14F-4D97-AF65-F5344CB8AC3E}">
        <p14:creationId xmlns:p14="http://schemas.microsoft.com/office/powerpoint/2010/main" val="16887290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 3. Jenis Permohonan">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AE5A75DB-7B13-43B2-BEA2-A4E098929739}"/>
              </a:ext>
            </a:extLst>
          </p:cNvPr>
          <p:cNvGrpSpPr/>
          <p:nvPr userDrawn="1"/>
        </p:nvGrpSpPr>
        <p:grpSpPr>
          <a:xfrm>
            <a:off x="-1" y="0"/>
            <a:ext cx="12192000" cy="884182"/>
            <a:chOff x="-1" y="0"/>
            <a:chExt cx="12192000" cy="884182"/>
          </a:xfrm>
        </p:grpSpPr>
        <p:sp>
          <p:nvSpPr>
            <p:cNvPr id="7" name="TextBox 6">
              <a:extLst>
                <a:ext uri="{FF2B5EF4-FFF2-40B4-BE49-F238E27FC236}">
                  <a16:creationId xmlns:a16="http://schemas.microsoft.com/office/drawing/2014/main" id="{C1468A22-5451-498A-BDDA-BA94C1E0EE98}"/>
                </a:ext>
              </a:extLst>
            </p:cNvPr>
            <p:cNvSpPr txBox="1"/>
            <p:nvPr/>
          </p:nvSpPr>
          <p:spPr>
            <a:xfrm>
              <a:off x="-1" y="514850"/>
              <a:ext cx="12191999" cy="369332"/>
            </a:xfrm>
            <a:prstGeom prst="rect">
              <a:avLst/>
            </a:prstGeom>
            <a:noFill/>
          </p:spPr>
          <p:txBody>
            <a:bodyPr wrap="square">
              <a:spAutoFit/>
            </a:bodyPr>
            <a:lstStyle/>
            <a:p>
              <a:r>
                <a:rPr lang="en-MY" sz="1800" dirty="0">
                  <a:latin typeface="Arial" panose="020B0604020202020204" pitchFamily="34" charset="0"/>
                  <a:cs typeface="Arial" panose="020B0604020202020204" pitchFamily="34" charset="0"/>
                </a:rPr>
                <a:t>Sila tandakan (√) </a:t>
              </a:r>
              <a:endParaRPr lang="en-MY" sz="1800" dirty="0"/>
            </a:p>
          </p:txBody>
        </p:sp>
        <p:sp>
          <p:nvSpPr>
            <p:cNvPr id="8" name="Title 1">
              <a:extLst>
                <a:ext uri="{FF2B5EF4-FFF2-40B4-BE49-F238E27FC236}">
                  <a16:creationId xmlns:a16="http://schemas.microsoft.com/office/drawing/2014/main" id="{61CFC3EA-712A-4120-9B71-950F9755E864}"/>
                </a:ext>
              </a:extLst>
            </p:cNvPr>
            <p:cNvSpPr txBox="1">
              <a:spLocks/>
            </p:cNvSpPr>
            <p:nvPr/>
          </p:nvSpPr>
          <p:spPr>
            <a:xfrm>
              <a:off x="-1"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r>
                <a:rPr lang="en-MY" sz="2800" b="1" spc="0" dirty="0">
                  <a:solidFill>
                    <a:srgbClr val="000000"/>
                  </a:solidFill>
                  <a:latin typeface="Arial"/>
                  <a:cs typeface="Arial"/>
                </a:rPr>
                <a:t>3. JENIS PERMOHONAN</a:t>
              </a:r>
              <a:endParaRPr lang="en-MY" sz="2800" b="1" dirty="0">
                <a:solidFill>
                  <a:srgbClr val="000000"/>
                </a:solidFill>
                <a:latin typeface="Arial"/>
                <a:cs typeface="Arial"/>
              </a:endParaRPr>
            </a:p>
          </p:txBody>
        </p:sp>
      </p:grpSp>
    </p:spTree>
    <p:extLst>
      <p:ext uri="{BB962C8B-B14F-4D97-AF65-F5344CB8AC3E}">
        <p14:creationId xmlns:p14="http://schemas.microsoft.com/office/powerpoint/2010/main" val="73435945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ZI. 24. Jenis Kawalan Keselamatan">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FEEA932-7B34-4737-A19E-FF6CD6696FA2}"/>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de-DE" sz="2800" b="1" dirty="0">
                <a:solidFill>
                  <a:srgbClr val="000000"/>
                </a:solidFill>
                <a:latin typeface="Arial"/>
                <a:cs typeface="Arial"/>
              </a:rPr>
              <a:t>24. JENIS KAWALAN KESELAMATAN</a:t>
            </a:r>
            <a:endParaRPr lang="sv-SE" sz="2800" b="1" dirty="0">
              <a:solidFill>
                <a:srgbClr val="000000"/>
              </a:solidFill>
              <a:latin typeface="Arial"/>
              <a:cs typeface="Arial"/>
            </a:endParaRPr>
          </a:p>
        </p:txBody>
      </p:sp>
    </p:spTree>
    <p:extLst>
      <p:ext uri="{BB962C8B-B14F-4D97-AF65-F5344CB8AC3E}">
        <p14:creationId xmlns:p14="http://schemas.microsoft.com/office/powerpoint/2010/main" val="320582174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H. 23. Ciri-ciri Keselamatan">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026F1DE-5157-4F23-838D-015B086763C2}"/>
              </a:ext>
            </a:extLst>
          </p:cNvPr>
          <p:cNvSpPr txBox="1"/>
          <p:nvPr userDrawn="1"/>
        </p:nvSpPr>
        <p:spPr>
          <a:xfrm>
            <a:off x="-1" y="495300"/>
            <a:ext cx="8587211" cy="307777"/>
          </a:xfrm>
          <a:prstGeom prst="rect">
            <a:avLst/>
          </a:prstGeom>
          <a:noFill/>
        </p:spPr>
        <p:txBody>
          <a:bodyPr wrap="square">
            <a:spAutoFit/>
          </a:bodyPr>
          <a:lstStyle/>
          <a:p>
            <a:r>
              <a:rPr lang="en-US" sz="1400" dirty="0">
                <a:solidFill>
                  <a:srgbClr val="FF0000"/>
                </a:solidFill>
                <a:latin typeface="Arial" panose="020B0604020202020204" pitchFamily="34" charset="0"/>
                <a:cs typeface="Arial" panose="020B0604020202020204" pitchFamily="34" charset="0"/>
              </a:rPr>
              <a:t>**Wajib diisi samada ciri-ciri keselamatan telahpun ada ataupun baru dicadangkan</a:t>
            </a:r>
            <a:endParaRPr lang="en-MY" sz="1400" dirty="0"/>
          </a:p>
        </p:txBody>
      </p:sp>
      <p:sp>
        <p:nvSpPr>
          <p:cNvPr id="7" name="Title 1">
            <a:extLst>
              <a:ext uri="{FF2B5EF4-FFF2-40B4-BE49-F238E27FC236}">
                <a16:creationId xmlns:a16="http://schemas.microsoft.com/office/drawing/2014/main" id="{B5E16FE7-18CB-45D7-A244-D1F46BB53B55}"/>
              </a:ext>
            </a:extLst>
          </p:cNvPr>
          <p:cNvSpPr txBox="1">
            <a:spLocks/>
          </p:cNvSpPr>
          <p:nvPr userDrawn="1"/>
        </p:nvSpPr>
        <p:spPr>
          <a:xfrm>
            <a:off x="0" y="-1"/>
            <a:ext cx="12192000" cy="495301"/>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fi-FI" sz="2800" b="1" dirty="0">
                <a:solidFill>
                  <a:srgbClr val="000000"/>
                </a:solidFill>
                <a:latin typeface="Arial"/>
                <a:cs typeface="Arial"/>
              </a:rPr>
              <a:t>23. CIRI-CIRI KESELAMATAN</a:t>
            </a:r>
          </a:p>
        </p:txBody>
      </p:sp>
    </p:spTree>
    <p:extLst>
      <p:ext uri="{BB962C8B-B14F-4D97-AF65-F5344CB8AC3E}">
        <p14:creationId xmlns:p14="http://schemas.microsoft.com/office/powerpoint/2010/main" val="78975546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ZB. 18. Penilaian Due Deligenc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B28184A-7CCC-43A3-AA15-B10855F4F78D}"/>
              </a:ext>
            </a:extLst>
          </p:cNvPr>
          <p:cNvSpPr txBox="1">
            <a:spLocks/>
          </p:cNvSpPr>
          <p:nvPr userDrawn="1"/>
        </p:nvSpPr>
        <p:spPr>
          <a:xfrm>
            <a:off x="0" y="-1"/>
            <a:ext cx="12192000" cy="763589"/>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gn="just">
              <a:lnSpc>
                <a:spcPct val="90000"/>
              </a:lnSpc>
            </a:pPr>
            <a:r>
              <a:rPr lang="nn-NO" sz="2500" b="1" dirty="0">
                <a:solidFill>
                  <a:srgbClr val="000000"/>
                </a:solidFill>
                <a:latin typeface="Arial"/>
                <a:cs typeface="Arial"/>
              </a:rPr>
              <a:t>18. PENILAIAN (DUE DILIGENCE) KEPERLUAN MENGGUNAKAN </a:t>
            </a:r>
          </a:p>
          <a:p>
            <a:pPr algn="just">
              <a:lnSpc>
                <a:spcPct val="90000"/>
              </a:lnSpc>
            </a:pPr>
            <a:r>
              <a:rPr lang="nn-NO" sz="2500" b="1" dirty="0">
                <a:solidFill>
                  <a:srgbClr val="000000"/>
                </a:solidFill>
                <a:latin typeface="Arial"/>
                <a:cs typeface="Arial"/>
              </a:rPr>
              <a:t>PENGKOMPUTERAN AWAN</a:t>
            </a:r>
            <a:endParaRPr lang="sv-SE" sz="2500" b="1" dirty="0">
              <a:solidFill>
                <a:srgbClr val="000000"/>
              </a:solidFill>
              <a:latin typeface="Arial"/>
              <a:cs typeface="Arial"/>
            </a:endParaRPr>
          </a:p>
        </p:txBody>
      </p:sp>
    </p:spTree>
    <p:extLst>
      <p:ext uri="{BB962C8B-B14F-4D97-AF65-F5344CB8AC3E}">
        <p14:creationId xmlns:p14="http://schemas.microsoft.com/office/powerpoint/2010/main" val="166361847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Z. 17. Arkitektur Rangkaian DC DRC">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B5DA5B6-4C78-422E-8048-7A97164FB7B0}"/>
              </a:ext>
            </a:extLst>
          </p:cNvPr>
          <p:cNvSpPr txBox="1">
            <a:spLocks/>
          </p:cNvSpPr>
          <p:nvPr userDrawn="1"/>
        </p:nvSpPr>
        <p:spPr>
          <a:xfrm>
            <a:off x="0" y="-1"/>
            <a:ext cx="12192000" cy="731521"/>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nn-NO" sz="2500" b="1" dirty="0">
                <a:solidFill>
                  <a:srgbClr val="000000"/>
                </a:solidFill>
                <a:latin typeface="Arial"/>
                <a:cs typeface="Arial"/>
              </a:rPr>
              <a:t>17. ARKITEKTUR RANGKAIAN, PUSAT DATA (DC) DAN PUSAT PEMULIHAN </a:t>
            </a:r>
          </a:p>
          <a:p>
            <a:pPr>
              <a:lnSpc>
                <a:spcPct val="90000"/>
              </a:lnSpc>
            </a:pPr>
            <a:r>
              <a:rPr lang="nn-NO" sz="2500" b="1" dirty="0">
                <a:solidFill>
                  <a:srgbClr val="000000"/>
                </a:solidFill>
                <a:latin typeface="Arial"/>
                <a:cs typeface="Arial"/>
              </a:rPr>
              <a:t>BENCANA (DRC)</a:t>
            </a:r>
            <a:endParaRPr lang="sv-SE" sz="2500" b="1" dirty="0">
              <a:solidFill>
                <a:srgbClr val="000000"/>
              </a:solidFill>
              <a:latin typeface="Arial"/>
              <a:cs typeface="Arial"/>
            </a:endParaRPr>
          </a:p>
        </p:txBody>
      </p:sp>
      <p:sp>
        <p:nvSpPr>
          <p:cNvPr id="8" name="TextBox 7">
            <a:extLst>
              <a:ext uri="{FF2B5EF4-FFF2-40B4-BE49-F238E27FC236}">
                <a16:creationId xmlns:a16="http://schemas.microsoft.com/office/drawing/2014/main" id="{F03C4468-9102-4176-A7B6-24F89FFDC0ED}"/>
              </a:ext>
            </a:extLst>
          </p:cNvPr>
          <p:cNvSpPr txBox="1"/>
          <p:nvPr userDrawn="1"/>
        </p:nvSpPr>
        <p:spPr>
          <a:xfrm>
            <a:off x="0" y="738060"/>
            <a:ext cx="1219200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600" dirty="0">
                <a:solidFill>
                  <a:srgbClr val="FF0000"/>
                </a:solidFill>
                <a:latin typeface="Arial" panose="020B0604020202020204" pitchFamily="34" charset="0"/>
                <a:cs typeface="Arial" panose="020B0604020202020204" pitchFamily="34" charset="0"/>
              </a:rPr>
              <a:t>** Nyatakan alamat DC dan DRC dalam gambarajah arkitektur </a:t>
            </a:r>
          </a:p>
        </p:txBody>
      </p:sp>
    </p:spTree>
    <p:extLst>
      <p:ext uri="{BB962C8B-B14F-4D97-AF65-F5344CB8AC3E}">
        <p14:creationId xmlns:p14="http://schemas.microsoft.com/office/powerpoint/2010/main" val="15668200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X. 16. Pegawai Pengelas">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9430A6C-9677-4F28-8001-D58CFAC95427}"/>
              </a:ext>
            </a:extLst>
          </p:cNvPr>
          <p:cNvSpPr txBox="1"/>
          <p:nvPr userDrawn="1"/>
        </p:nvSpPr>
        <p:spPr>
          <a:xfrm>
            <a:off x="1" y="500550"/>
            <a:ext cx="12191999" cy="523220"/>
          </a:xfrm>
          <a:prstGeom prst="rect">
            <a:avLst/>
          </a:prstGeom>
          <a:noFill/>
        </p:spPr>
        <p:txBody>
          <a:bodyPr wrap="square">
            <a:spAutoFit/>
          </a:bodyPr>
          <a:lstStyle/>
          <a:p>
            <a:r>
              <a:rPr lang="en-MY" sz="1400" dirty="0">
                <a:solidFill>
                  <a:srgbClr val="FF0000"/>
                </a:solidFill>
                <a:latin typeface="Abadi" panose="020B0604020104020204" pitchFamily="34" charset="0"/>
              </a:rPr>
              <a:t>** Maklumat ini hanya perlu diisi sekiranya data/dokumen rahsmi telah diklasifikasikan sebagai Rahsia Rasmi (Terhad/Sulit/Rahsia/Rahsia Besar). Jika tiada, sila nyatakan TIDAK BERKAITAN.</a:t>
            </a:r>
          </a:p>
        </p:txBody>
      </p:sp>
      <p:sp>
        <p:nvSpPr>
          <p:cNvPr id="7" name="Title 1">
            <a:extLst>
              <a:ext uri="{FF2B5EF4-FFF2-40B4-BE49-F238E27FC236}">
                <a16:creationId xmlns:a16="http://schemas.microsoft.com/office/drawing/2014/main" id="{0D032878-07E9-47C0-8AC0-3C23DB705462}"/>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de-DE" sz="2800" b="1" dirty="0">
                <a:solidFill>
                  <a:srgbClr val="000000"/>
                </a:solidFill>
                <a:latin typeface="Arial"/>
                <a:cs typeface="Arial"/>
              </a:rPr>
              <a:t>16. PEGAWAI PENGELAS AGENSI</a:t>
            </a:r>
            <a:endParaRPr lang="sv-SE" sz="2800" b="1" dirty="0">
              <a:solidFill>
                <a:srgbClr val="000000"/>
              </a:solidFill>
              <a:latin typeface="Arial"/>
              <a:cs typeface="Arial"/>
            </a:endParaRPr>
          </a:p>
        </p:txBody>
      </p:sp>
    </p:spTree>
    <p:extLst>
      <p:ext uri="{BB962C8B-B14F-4D97-AF65-F5344CB8AC3E}">
        <p14:creationId xmlns:p14="http://schemas.microsoft.com/office/powerpoint/2010/main" val="13050048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V. 14. Pengelasan Modul Sistem">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C911A5ED-0EE7-4E36-B197-E9E8323284F7}"/>
              </a:ext>
            </a:extLst>
          </p:cNvPr>
          <p:cNvGrpSpPr/>
          <p:nvPr userDrawn="1"/>
        </p:nvGrpSpPr>
        <p:grpSpPr>
          <a:xfrm>
            <a:off x="0" y="0"/>
            <a:ext cx="12192000" cy="1069647"/>
            <a:chOff x="0" y="0"/>
            <a:chExt cx="12192000" cy="1069647"/>
          </a:xfrm>
        </p:grpSpPr>
        <p:sp>
          <p:nvSpPr>
            <p:cNvPr id="7" name="TextBox 6">
              <a:extLst>
                <a:ext uri="{FF2B5EF4-FFF2-40B4-BE49-F238E27FC236}">
                  <a16:creationId xmlns:a16="http://schemas.microsoft.com/office/drawing/2014/main" id="{58D73868-3576-4F88-89BB-CE9B996FC572}"/>
                </a:ext>
              </a:extLst>
            </p:cNvPr>
            <p:cNvSpPr txBox="1"/>
            <p:nvPr/>
          </p:nvSpPr>
          <p:spPr>
            <a:xfrm>
              <a:off x="0" y="546427"/>
              <a:ext cx="12192000" cy="523220"/>
            </a:xfrm>
            <a:prstGeom prst="rect">
              <a:avLst/>
            </a:prstGeom>
            <a:noFill/>
          </p:spPr>
          <p:txBody>
            <a:bodyPr wrap="square">
              <a:spAutoFit/>
            </a:bodyPr>
            <a:lstStyle/>
            <a:p>
              <a:r>
                <a:rPr lang="en-MY" sz="1400" dirty="0">
                  <a:solidFill>
                    <a:srgbClr val="FF0000"/>
                  </a:solidFill>
                  <a:latin typeface="Arial" panose="020B0604020202020204" pitchFamily="34" charset="0"/>
                  <a:cs typeface="Arial" panose="020B0604020202020204" pitchFamily="34" charset="0"/>
                </a:rPr>
                <a:t>** Slaid ini </a:t>
              </a:r>
              <a:r>
                <a:rPr lang="en-MY" sz="1400" b="1" dirty="0">
                  <a:solidFill>
                    <a:srgbClr val="FF0000"/>
                  </a:solidFill>
                  <a:latin typeface="Arial" panose="020B0604020202020204" pitchFamily="34" charset="0"/>
                  <a:cs typeface="Arial" panose="020B0604020202020204" pitchFamily="34" charset="0"/>
                </a:rPr>
                <a:t>WAJIB</a:t>
              </a:r>
              <a:r>
                <a:rPr lang="en-MY" sz="1400" dirty="0">
                  <a:solidFill>
                    <a:srgbClr val="FF0000"/>
                  </a:solidFill>
                  <a:latin typeface="Arial" panose="020B0604020202020204" pitchFamily="34" charset="0"/>
                  <a:cs typeface="Arial" panose="020B0604020202020204" pitchFamily="34" charset="0"/>
                </a:rPr>
                <a:t> diisi jika melibatkan permohonan penilaian keselamatan sistem/dokumen yang dimasukkan dalam sistem. Rujuk slaid klasifikasi data untuk panduan.</a:t>
              </a:r>
            </a:p>
          </p:txBody>
        </p:sp>
        <p:sp>
          <p:nvSpPr>
            <p:cNvPr id="8" name="Title 1">
              <a:extLst>
                <a:ext uri="{FF2B5EF4-FFF2-40B4-BE49-F238E27FC236}">
                  <a16:creationId xmlns:a16="http://schemas.microsoft.com/office/drawing/2014/main" id="{BF580A75-368F-4D66-8B32-919D29588ED4}"/>
                </a:ext>
              </a:extLst>
            </p:cNvPr>
            <p:cNvSpPr txBox="1">
              <a:spLocks/>
            </p:cNvSpPr>
            <p:nvPr/>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sv-SE" sz="2800" b="1" dirty="0">
                  <a:solidFill>
                    <a:srgbClr val="000000"/>
                  </a:solidFill>
                  <a:latin typeface="Arial"/>
                  <a:cs typeface="Arial"/>
                </a:rPr>
                <a:t>14. PENGELASAN MODUL SISTEM</a:t>
              </a:r>
            </a:p>
          </p:txBody>
        </p:sp>
      </p:grpSp>
    </p:spTree>
    <p:extLst>
      <p:ext uri="{BB962C8B-B14F-4D97-AF65-F5344CB8AC3E}">
        <p14:creationId xmlns:p14="http://schemas.microsoft.com/office/powerpoint/2010/main" val="27538129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 10. EA">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863F5083-AB53-4E5A-8CF9-1D408BF1464E}"/>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sv-SE" sz="2800" b="1" dirty="0">
                <a:solidFill>
                  <a:srgbClr val="000000"/>
                </a:solidFill>
                <a:latin typeface="Arial"/>
                <a:cs typeface="Arial"/>
              </a:rPr>
              <a:t>10. </a:t>
            </a:r>
            <a:r>
              <a:rPr lang="sv-SE" sz="2800" b="1" i="1" dirty="0">
                <a:solidFill>
                  <a:srgbClr val="000000"/>
                </a:solidFill>
                <a:latin typeface="Arial"/>
                <a:cs typeface="Arial"/>
              </a:rPr>
              <a:t>ENTERPRISE ARCHITECTURE </a:t>
            </a:r>
            <a:r>
              <a:rPr lang="sv-SE" sz="2800" b="1" dirty="0">
                <a:solidFill>
                  <a:srgbClr val="000000"/>
                </a:solidFill>
                <a:latin typeface="Arial"/>
                <a:cs typeface="Arial"/>
              </a:rPr>
              <a:t>(EA)</a:t>
            </a:r>
            <a:r>
              <a:rPr lang="sv-SE" sz="2800" b="1" i="1" dirty="0">
                <a:solidFill>
                  <a:srgbClr val="000000"/>
                </a:solidFill>
                <a:latin typeface="Arial"/>
                <a:cs typeface="Arial"/>
              </a:rPr>
              <a:t> </a:t>
            </a:r>
            <a:r>
              <a:rPr lang="sv-SE" sz="2800" b="1" dirty="0">
                <a:solidFill>
                  <a:srgbClr val="000000"/>
                </a:solidFill>
                <a:latin typeface="Arial"/>
                <a:cs typeface="Arial"/>
              </a:rPr>
              <a:t>AGENSI</a:t>
            </a:r>
          </a:p>
        </p:txBody>
      </p:sp>
    </p:spTree>
    <p:extLst>
      <p:ext uri="{BB962C8B-B14F-4D97-AF65-F5344CB8AC3E}">
        <p14:creationId xmlns:p14="http://schemas.microsoft.com/office/powerpoint/2010/main" val="25228415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N. 9. Tadbir Urus Projek">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5D9BFE7E-5E1F-4DE2-91BA-A7AA8D32655C}"/>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sv-SE" sz="2800" b="1" dirty="0">
                <a:solidFill>
                  <a:srgbClr val="000000"/>
                </a:solidFill>
                <a:latin typeface="Arial"/>
                <a:cs typeface="Arial"/>
              </a:rPr>
              <a:t>9. TADBIR URUS PROJEK</a:t>
            </a:r>
            <a:endParaRPr lang="en-MY" sz="2800" b="1" dirty="0">
              <a:solidFill>
                <a:srgbClr val="000000"/>
              </a:solidFill>
              <a:latin typeface="Arial"/>
              <a:cs typeface="Arial"/>
            </a:endParaRPr>
          </a:p>
        </p:txBody>
      </p:sp>
    </p:spTree>
    <p:extLst>
      <p:ext uri="{BB962C8B-B14F-4D97-AF65-F5344CB8AC3E}">
        <p14:creationId xmlns:p14="http://schemas.microsoft.com/office/powerpoint/2010/main" val="387982168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7. Perincian Sistem">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AC1BA038-9D02-484C-A27B-D2FD9ADA3498}"/>
              </a:ext>
            </a:extLst>
          </p:cNvPr>
          <p:cNvSpPr>
            <a:spLocks noGrp="1"/>
          </p:cNvSpPr>
          <p:nvPr>
            <p:ph idx="4294967295"/>
          </p:nvPr>
        </p:nvSpPr>
        <p:spPr>
          <a:xfrm>
            <a:off x="0" y="530225"/>
            <a:ext cx="10753725" cy="365125"/>
          </a:xfrm>
          <a:prstGeom prst="rect">
            <a:avLst/>
          </a:prstGeom>
        </p:spPr>
        <p:txBody>
          <a:bodyPr>
            <a:normAutofit/>
          </a:bodyPr>
          <a:lstStyle/>
          <a:p>
            <a:r>
              <a:rPr lang="en-MY" sz="1400" dirty="0">
                <a:solidFill>
                  <a:srgbClr val="FF0000"/>
                </a:solidFill>
                <a:latin typeface="Arial" panose="020B0604020202020204" pitchFamily="34" charset="0"/>
                <a:cs typeface="Arial" panose="020B0604020202020204" pitchFamily="34" charset="0"/>
              </a:rPr>
              <a:t>** Nyatakan perincian sistem (jika berkaitan)</a:t>
            </a:r>
          </a:p>
        </p:txBody>
      </p:sp>
      <p:sp>
        <p:nvSpPr>
          <p:cNvPr id="7" name="Title 1">
            <a:extLst>
              <a:ext uri="{FF2B5EF4-FFF2-40B4-BE49-F238E27FC236}">
                <a16:creationId xmlns:a16="http://schemas.microsoft.com/office/drawing/2014/main" id="{2374AE16-31B9-48EA-B994-850810DFD1B9}"/>
              </a:ext>
            </a:extLst>
          </p:cNvPr>
          <p:cNvSpPr txBox="1">
            <a:spLocks/>
          </p:cNvSpPr>
          <p:nvPr userDrawn="1"/>
        </p:nvSpPr>
        <p:spPr>
          <a:xfrm>
            <a:off x="0" y="221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r>
              <a:rPr lang="en-MY" sz="2800" b="1" dirty="0">
                <a:solidFill>
                  <a:srgbClr val="000000"/>
                </a:solidFill>
                <a:latin typeface="Arial"/>
                <a:cs typeface="Arial"/>
              </a:rPr>
              <a:t>7. PERINCIAN SISTEM</a:t>
            </a:r>
          </a:p>
        </p:txBody>
      </p:sp>
    </p:spTree>
    <p:extLst>
      <p:ext uri="{BB962C8B-B14F-4D97-AF65-F5344CB8AC3E}">
        <p14:creationId xmlns:p14="http://schemas.microsoft.com/office/powerpoint/2010/main" val="275101133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 6. Perincian Skop Perkakasan Perisian">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3C201CF-55DE-4248-ACD9-8825CB68072D}"/>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r>
              <a:rPr lang="fi-FI" sz="2800" b="1" spc="0" dirty="0">
                <a:solidFill>
                  <a:srgbClr val="000000"/>
                </a:solidFill>
                <a:latin typeface="Arial"/>
                <a:cs typeface="Arial"/>
              </a:rPr>
              <a:t>6. PERINCIAN SKOP / PERKAKASAN / PERISIAN / PERKHIDMATAN</a:t>
            </a:r>
            <a:endParaRPr lang="en-MY" sz="2800" b="1" dirty="0">
              <a:solidFill>
                <a:srgbClr val="000000"/>
              </a:solidFill>
              <a:latin typeface="Arial"/>
              <a:cs typeface="Arial"/>
            </a:endParaRPr>
          </a:p>
        </p:txBody>
      </p:sp>
      <p:sp>
        <p:nvSpPr>
          <p:cNvPr id="9" name="TextBox 8">
            <a:extLst>
              <a:ext uri="{FF2B5EF4-FFF2-40B4-BE49-F238E27FC236}">
                <a16:creationId xmlns:a16="http://schemas.microsoft.com/office/drawing/2014/main" id="{07CD2717-249B-4ECE-BB61-3059185FD11D}"/>
              </a:ext>
            </a:extLst>
          </p:cNvPr>
          <p:cNvSpPr txBox="1"/>
          <p:nvPr userDrawn="1"/>
        </p:nvSpPr>
        <p:spPr>
          <a:xfrm>
            <a:off x="0" y="525780"/>
            <a:ext cx="1219200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a:solidFill>
                  <a:srgbClr val="FF0000"/>
                </a:solidFill>
                <a:latin typeface="Arial" panose="020B0604020202020204" pitchFamily="34" charset="0"/>
                <a:cs typeface="Arial" panose="020B0604020202020204" pitchFamily="34" charset="0"/>
              </a:rPr>
              <a:t>** Nyatakan perincian skop/perkakasan/perisian/perkhidmatan yang terilbat untuk projek ini (jika berkaitan)</a:t>
            </a:r>
          </a:p>
        </p:txBody>
      </p:sp>
      <p:sp>
        <p:nvSpPr>
          <p:cNvPr id="10" name="Content Placeholder 2">
            <a:extLst>
              <a:ext uri="{FF2B5EF4-FFF2-40B4-BE49-F238E27FC236}">
                <a16:creationId xmlns:a16="http://schemas.microsoft.com/office/drawing/2014/main" id="{CBFFB0ED-8503-45B3-92A0-D21C52B021BC}"/>
              </a:ext>
            </a:extLst>
          </p:cNvPr>
          <p:cNvSpPr>
            <a:spLocks noGrp="1"/>
          </p:cNvSpPr>
          <p:nvPr>
            <p:ph idx="1"/>
          </p:nvPr>
        </p:nvSpPr>
        <p:spPr>
          <a:xfrm>
            <a:off x="838200" y="182562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1545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 Contoh Profile">
    <p:spTree>
      <p:nvGrpSpPr>
        <p:cNvPr id="1" name=""/>
        <p:cNvGrpSpPr/>
        <p:nvPr/>
      </p:nvGrpSpPr>
      <p:grpSpPr>
        <a:xfrm>
          <a:off x="0" y="0"/>
          <a:ext cx="0" cy="0"/>
          <a:chOff x="0" y="0"/>
          <a:chExt cx="0" cy="0"/>
        </a:xfrm>
      </p:grpSpPr>
      <p:graphicFrame>
        <p:nvGraphicFramePr>
          <p:cNvPr id="24" name="Google Shape;207;p5">
            <a:extLst>
              <a:ext uri="{FF2B5EF4-FFF2-40B4-BE49-F238E27FC236}">
                <a16:creationId xmlns:a16="http://schemas.microsoft.com/office/drawing/2014/main" id="{4BFA73E6-205D-4000-9B07-DEC4BA24D702}"/>
              </a:ext>
            </a:extLst>
          </p:cNvPr>
          <p:cNvGraphicFramePr/>
          <p:nvPr userDrawn="1">
            <p:extLst>
              <p:ext uri="{D42A27DB-BD31-4B8C-83A1-F6EECF244321}">
                <p14:modId xmlns:p14="http://schemas.microsoft.com/office/powerpoint/2010/main" val="3559872542"/>
              </p:ext>
            </p:extLst>
          </p:nvPr>
        </p:nvGraphicFramePr>
        <p:xfrm>
          <a:off x="211153" y="628443"/>
          <a:ext cx="11769694" cy="6093038"/>
        </p:xfrm>
        <a:graphic>
          <a:graphicData uri="http://schemas.openxmlformats.org/drawingml/2006/table">
            <a:tbl>
              <a:tblPr firstCol="1" bandRow="1"/>
              <a:tblGrid>
                <a:gridCol w="471609">
                  <a:extLst>
                    <a:ext uri="{9D8B030D-6E8A-4147-A177-3AD203B41FA5}">
                      <a16:colId xmlns:a16="http://schemas.microsoft.com/office/drawing/2014/main" val="20000"/>
                    </a:ext>
                  </a:extLst>
                </a:gridCol>
                <a:gridCol w="2965273">
                  <a:extLst>
                    <a:ext uri="{9D8B030D-6E8A-4147-A177-3AD203B41FA5}">
                      <a16:colId xmlns:a16="http://schemas.microsoft.com/office/drawing/2014/main" val="20001"/>
                    </a:ext>
                  </a:extLst>
                </a:gridCol>
                <a:gridCol w="8332812">
                  <a:extLst>
                    <a:ext uri="{9D8B030D-6E8A-4147-A177-3AD203B41FA5}">
                      <a16:colId xmlns:a16="http://schemas.microsoft.com/office/drawing/2014/main" val="20002"/>
                    </a:ext>
                  </a:extLst>
                </a:gridCol>
              </a:tblGrid>
              <a:tr h="337325">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1</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Nama Projek</a:t>
                      </a:r>
                      <a:endParaRPr sz="1600" b="0" u="none" strike="noStrike" cap="none"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spcBef>
                          <a:spcPts val="0"/>
                        </a:spcBef>
                        <a:spcAft>
                          <a:spcPts val="0"/>
                        </a:spcAft>
                        <a:buNone/>
                      </a:pP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XXXXX</a:t>
                      </a:r>
                      <a:endParaRPr lang="en-MY"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endParaRPr>
                    </a:p>
                    <a:p>
                      <a:pPr marL="0" marR="0" lvl="0" indent="0" algn="l" rtl="0">
                        <a:spcBef>
                          <a:spcPts val="0"/>
                        </a:spcBef>
                        <a:spcAft>
                          <a:spcPts val="0"/>
                        </a:spcAft>
                        <a:buNone/>
                      </a:pPr>
                      <a:endParaRPr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extLst>
                  <a:ext uri="{0D108BD9-81ED-4DB2-BD59-A6C34878D82A}">
                    <a16:rowId xmlns:a16="http://schemas.microsoft.com/office/drawing/2014/main" val="10000"/>
                  </a:ext>
                </a:extLst>
              </a:tr>
              <a:tr h="315300">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2</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Kelulusan JPICT  Kementerian/ Agensi</a:t>
                      </a:r>
                      <a:endParaRPr sz="1600" b="0" u="none" strike="noStrike" cap="none"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spcBef>
                          <a:spcPts val="0"/>
                        </a:spcBef>
                        <a:spcAft>
                          <a:spcPts val="0"/>
                        </a:spcAft>
                        <a:buNone/>
                      </a:pP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Tarikh kelulusan JPICT Kementerian / Agensi : Tarikh Bulan Tahun </a:t>
                      </a:r>
                      <a:r>
                        <a:rPr lang="en-US" sz="1600" b="0" u="none" strike="noStrike" cap="none" dirty="0">
                          <a:solidFill>
                            <a:srgbClr val="FF0000"/>
                          </a:solidFill>
                          <a:latin typeface="Arial" panose="020B0604020202020204" pitchFamily="34" charset="0"/>
                          <a:ea typeface="Calibri" panose="020F0502020204030204" pitchFamily="34" charset="0"/>
                          <a:cs typeface="Arial" panose="020B0604020202020204" pitchFamily="34" charset="0"/>
                          <a:sym typeface="Arial"/>
                          <a:hlinkClick r:id="" action="ppaction://noaction"/>
                        </a:rPr>
                        <a:t>(Contoh: JPICT JPM Bil.1 Tahun 2021)</a:t>
                      </a:r>
                      <a:endParaRPr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extLst>
                  <a:ext uri="{0D108BD9-81ED-4DB2-BD59-A6C34878D82A}">
                    <a16:rowId xmlns:a16="http://schemas.microsoft.com/office/drawing/2014/main" val="10001"/>
                  </a:ext>
                </a:extLst>
              </a:tr>
              <a:tr h="347050">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3</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Projek terkandung dalam Pelan Strategik ICT atau Punca Kuasa yang berkaitan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Contoh: Projek terkandung di dalam Pelan Strategik Jabatan 2020 – 2022</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Teras Strategik 3: Pemerkasaan Keselamatan Perlindungan Dalam Persekitaran ICT (Membangunkan Sistem dan Aplikasi Keselamatan Perlindungan)</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extLst>
                  <a:ext uri="{0D108BD9-81ED-4DB2-BD59-A6C34878D82A}">
                    <a16:rowId xmlns:a16="http://schemas.microsoft.com/office/drawing/2014/main" val="10002"/>
                  </a:ext>
                </a:extLst>
              </a:tr>
              <a:tr h="987275">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4</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Tempoh Projek (bulan)</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spcBef>
                          <a:spcPts val="0"/>
                        </a:spcBef>
                        <a:spcAft>
                          <a:spcPts val="0"/>
                        </a:spcAft>
                        <a:buNone/>
                      </a:pP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XX</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bulan</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l"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Bulan/Tahun jangka mula :  </a:t>
                      </a: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Bulan Tahun  </a:t>
                      </a:r>
                      <a:r>
                        <a:rPr lang="en-US"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rPr>
                        <a:t>	</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l"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Bulan/Tahun jangka akhir :  </a:t>
                      </a: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Bulan Tahun</a:t>
                      </a:r>
                      <a:endParaRPr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extLst>
                  <a:ext uri="{0D108BD9-81ED-4DB2-BD59-A6C34878D82A}">
                    <a16:rowId xmlns:a16="http://schemas.microsoft.com/office/drawing/2014/main" val="10003"/>
                  </a:ext>
                </a:extLst>
              </a:tr>
              <a:tr h="596433">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5</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Anggaran Kos Keseluruhan</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l"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(termasuk X% SST)</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RM </a:t>
                      </a: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XX,XXX</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.00 termasuk </a:t>
                      </a: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SST</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extLst>
                  <a:ext uri="{0D108BD9-81ED-4DB2-BD59-A6C34878D82A}">
                    <a16:rowId xmlns:a16="http://schemas.microsoft.com/office/drawing/2014/main" val="10004"/>
                  </a:ext>
                </a:extLst>
              </a:tr>
              <a:tr h="340750">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6</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kern="120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Kategori Projek</a:t>
                      </a:r>
                      <a:endParaRPr sz="1600" b="0" kern="120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Baharu/Naik Taraf/Lain-Lain(Sila Nyatakan):</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extLst>
                  <a:ext uri="{0D108BD9-81ED-4DB2-BD59-A6C34878D82A}">
                    <a16:rowId xmlns:a16="http://schemas.microsoft.com/office/drawing/2014/main" val="10005"/>
                  </a:ext>
                </a:extLst>
              </a:tr>
              <a:tr h="461025">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7</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Kaedah Perolehan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Tender Terbuka/Sebut harga/Tender Terhad</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extLst>
                  <a:ext uri="{0D108BD9-81ED-4DB2-BD59-A6C34878D82A}">
                    <a16:rowId xmlns:a16="http://schemas.microsoft.com/office/drawing/2014/main" val="10006"/>
                  </a:ext>
                </a:extLst>
              </a:tr>
              <a:tr h="415675">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8</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Sumber Peruntukan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just" rtl="0">
                        <a:spcBef>
                          <a:spcPts val="0"/>
                        </a:spcBef>
                        <a:spcAft>
                          <a:spcPts val="0"/>
                        </a:spcAft>
                        <a:buNone/>
                      </a:pP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XXX</a:t>
                      </a:r>
                      <a:endParaRPr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20000"/>
                      </a:srgbClr>
                    </a:solidFill>
                  </a:tcPr>
                </a:tc>
                <a:extLst>
                  <a:ext uri="{0D108BD9-81ED-4DB2-BD59-A6C34878D82A}">
                    <a16:rowId xmlns:a16="http://schemas.microsoft.com/office/drawing/2014/main" val="10007"/>
                  </a:ext>
                </a:extLst>
              </a:tr>
              <a:tr h="415675">
                <a:tc>
                  <a:txBody>
                    <a:bodyPr/>
                    <a:lstStyle>
                      <a:lvl1pPr marL="0" algn="l" defTabSz="914400" rtl="0" eaLnBrk="1" latinLnBrk="0" hangingPunct="1">
                        <a:defRPr sz="1800" b="1" kern="1200">
                          <a:solidFill>
                            <a:schemeClr val="dk1"/>
                          </a:solidFill>
                          <a:latin typeface="Calibri" panose="020F0502020204030204"/>
                        </a:defRPr>
                      </a:lvl1pPr>
                      <a:lvl2pPr marL="457200" algn="l" defTabSz="914400" rtl="0" eaLnBrk="1" latinLnBrk="0" hangingPunct="1">
                        <a:defRPr sz="1800" b="1" kern="1200">
                          <a:solidFill>
                            <a:schemeClr val="dk1"/>
                          </a:solidFill>
                          <a:latin typeface="Calibri" panose="020F0502020204030204"/>
                        </a:defRPr>
                      </a:lvl2pPr>
                      <a:lvl3pPr marL="914400" algn="l" defTabSz="914400" rtl="0" eaLnBrk="1" latinLnBrk="0" hangingPunct="1">
                        <a:defRPr sz="1800" b="1" kern="1200">
                          <a:solidFill>
                            <a:schemeClr val="dk1"/>
                          </a:solidFill>
                          <a:latin typeface="Calibri" panose="020F0502020204030204"/>
                        </a:defRPr>
                      </a:lvl3pPr>
                      <a:lvl4pPr marL="1371600" algn="l" defTabSz="914400" rtl="0" eaLnBrk="1" latinLnBrk="0" hangingPunct="1">
                        <a:defRPr sz="1800" b="1" kern="1200">
                          <a:solidFill>
                            <a:schemeClr val="dk1"/>
                          </a:solidFill>
                          <a:latin typeface="Calibri" panose="020F0502020204030204"/>
                        </a:defRPr>
                      </a:lvl4pPr>
                      <a:lvl5pPr marL="1828800" algn="l" defTabSz="914400" rtl="0" eaLnBrk="1" latinLnBrk="0" hangingPunct="1">
                        <a:defRPr sz="1800" b="1" kern="1200">
                          <a:solidFill>
                            <a:schemeClr val="dk1"/>
                          </a:solidFill>
                          <a:latin typeface="Calibri" panose="020F0502020204030204"/>
                        </a:defRPr>
                      </a:lvl5pPr>
                      <a:lvl6pPr marL="2286000" algn="l" defTabSz="914400" rtl="0" eaLnBrk="1" latinLnBrk="0" hangingPunct="1">
                        <a:defRPr sz="1800" b="1" kern="1200">
                          <a:solidFill>
                            <a:schemeClr val="dk1"/>
                          </a:solidFill>
                          <a:latin typeface="Calibri" panose="020F0502020204030204"/>
                        </a:defRPr>
                      </a:lvl6pPr>
                      <a:lvl7pPr marL="2743200" algn="l" defTabSz="914400" rtl="0" eaLnBrk="1" latinLnBrk="0" hangingPunct="1">
                        <a:defRPr sz="1800" b="1" kern="1200">
                          <a:solidFill>
                            <a:schemeClr val="dk1"/>
                          </a:solidFill>
                          <a:latin typeface="Calibri" panose="020F0502020204030204"/>
                        </a:defRPr>
                      </a:lvl7pPr>
                      <a:lvl8pPr marL="3200400" algn="l" defTabSz="914400" rtl="0" eaLnBrk="1" latinLnBrk="0" hangingPunct="1">
                        <a:defRPr sz="1800" b="1" kern="1200">
                          <a:solidFill>
                            <a:schemeClr val="dk1"/>
                          </a:solidFill>
                          <a:latin typeface="Calibri" panose="020F0502020204030204"/>
                        </a:defRPr>
                      </a:lvl8pPr>
                      <a:lvl9pPr marL="3657600" algn="l" defTabSz="914400" rtl="0" eaLnBrk="1" latinLnBrk="0" hangingPunct="1">
                        <a:defRPr sz="1800" b="1"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rPr>
                        <a:t>9</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rtl="0">
                        <a:lnSpc>
                          <a:spcPct val="100000"/>
                        </a:lnSpc>
                        <a:spcBef>
                          <a:spcPts val="0"/>
                        </a:spcBef>
                        <a:spcAft>
                          <a:spcPts val="0"/>
                        </a:spcAft>
                        <a:buClr>
                          <a:schemeClr val="dk1"/>
                        </a:buClr>
                        <a:buSzPts val="1600"/>
                        <a:buFont typeface="Arial"/>
                        <a:buNone/>
                      </a:pPr>
                      <a:r>
                        <a:rPr lang="es-ES" sz="1600" b="0" dirty="0">
                          <a:latin typeface="Arial" panose="020B0604020202020204" pitchFamily="34" charset="0"/>
                          <a:ea typeface="Calibri" panose="020F0502020204030204" pitchFamily="34" charset="0"/>
                          <a:cs typeface="Arial" panose="020B0604020202020204" pitchFamily="34" charset="0"/>
                          <a:sym typeface="Arial"/>
                        </a:rPr>
                        <a:t>Perkhidmatan / Aplikasi Gunasama (Shared Services) yang akan digunakan</a:t>
                      </a:r>
                      <a:endParaRPr lang="es-ES"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Contoh:</a:t>
                      </a: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MyGovCloud@PDSA</a:t>
                      </a: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MyGov*Net</a:t>
                      </a: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Government Public Key Infrastructure (GPKI) </a:t>
                      </a: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MyIDENTITY</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lnL w="12700" cmpd="sng">
                      <a:solidFill>
                        <a:srgbClr val="D34817"/>
                      </a:solidFill>
                    </a:lnL>
                    <a:lnR w="12700" cmpd="sng">
                      <a:solidFill>
                        <a:srgbClr val="D34817"/>
                      </a:solidFill>
                    </a:lnR>
                    <a:lnT w="12700" cmpd="sng">
                      <a:solidFill>
                        <a:srgbClr val="D34817"/>
                      </a:solidFill>
                    </a:lnT>
                    <a:lnB w="12700" cmpd="sng">
                      <a:solidFill>
                        <a:srgbClr val="D34817"/>
                      </a:solidFill>
                    </a:lnB>
                    <a:lnTlToBr w="12700" cmpd="sng">
                      <a:noFill/>
                      <a:prstDash val="solid"/>
                    </a:lnTlToBr>
                    <a:lnBlToTr w="12700" cmpd="sng">
                      <a:noFill/>
                      <a:prstDash val="solid"/>
                    </a:lnBlToTr>
                    <a:solidFill>
                      <a:srgbClr val="D34817">
                        <a:tint val="40000"/>
                      </a:srgbClr>
                    </a:solidFill>
                  </a:tcPr>
                </a:tc>
                <a:extLst>
                  <a:ext uri="{0D108BD9-81ED-4DB2-BD59-A6C34878D82A}">
                    <a16:rowId xmlns:a16="http://schemas.microsoft.com/office/drawing/2014/main" val="93989299"/>
                  </a:ext>
                </a:extLst>
              </a:tr>
            </a:tbl>
          </a:graphicData>
        </a:graphic>
      </p:graphicFrame>
      <p:pic>
        <p:nvPicPr>
          <p:cNvPr id="11" name="Picture 10">
            <a:extLst>
              <a:ext uri="{FF2B5EF4-FFF2-40B4-BE49-F238E27FC236}">
                <a16:creationId xmlns:a16="http://schemas.microsoft.com/office/drawing/2014/main" id="{770FBE5E-BB81-4BA5-B436-D1EFEC88EDA6}"/>
              </a:ext>
            </a:extLst>
          </p:cNvPr>
          <p:cNvPicPr>
            <a:picLocks noChangeAspect="1"/>
          </p:cNvPicPr>
          <p:nvPr userDrawn="1"/>
        </p:nvPicPr>
        <p:blipFill>
          <a:blip r:embed="rId2">
            <a:alphaModFix amt="48000"/>
          </a:blip>
          <a:stretch>
            <a:fillRect/>
          </a:stretch>
        </p:blipFill>
        <p:spPr>
          <a:xfrm>
            <a:off x="1394361" y="0"/>
            <a:ext cx="9403277" cy="6858000"/>
          </a:xfrm>
          <a:prstGeom prst="rect">
            <a:avLst/>
          </a:prstGeom>
        </p:spPr>
      </p:pic>
      <p:sp>
        <p:nvSpPr>
          <p:cNvPr id="18" name="Teardrop 17">
            <a:extLst>
              <a:ext uri="{FF2B5EF4-FFF2-40B4-BE49-F238E27FC236}">
                <a16:creationId xmlns:a16="http://schemas.microsoft.com/office/drawing/2014/main" id="{2076A167-E8F1-479D-9299-25E431665931}"/>
              </a:ext>
            </a:extLst>
          </p:cNvPr>
          <p:cNvSpPr/>
          <p:nvPr userDrawn="1"/>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19" name="Slide Number Placeholder 3">
            <a:extLst>
              <a:ext uri="{FF2B5EF4-FFF2-40B4-BE49-F238E27FC236}">
                <a16:creationId xmlns:a16="http://schemas.microsoft.com/office/drawing/2014/main" id="{096E1703-4CFF-4878-9862-DADF3C234B33}"/>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
        <p:nvSpPr>
          <p:cNvPr id="23" name="Title 1">
            <a:extLst>
              <a:ext uri="{FF2B5EF4-FFF2-40B4-BE49-F238E27FC236}">
                <a16:creationId xmlns:a16="http://schemas.microsoft.com/office/drawing/2014/main" id="{2CE9038D-2536-46D2-BF88-E1AFC01457A9}"/>
              </a:ext>
            </a:extLst>
          </p:cNvPr>
          <p:cNvSpPr txBox="1">
            <a:spLocks/>
          </p:cNvSpPr>
          <p:nvPr userDrawn="1"/>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MY" sz="2800" b="1" i="0" u="none" strike="noStrike" kern="1200" cap="none" spc="-120" normalizeH="0" baseline="0" noProof="0" dirty="0">
                <a:ln>
                  <a:noFill/>
                </a:ln>
                <a:solidFill>
                  <a:srgbClr val="000000"/>
                </a:solidFill>
                <a:effectLst/>
                <a:uLnTx/>
                <a:uFillTx/>
                <a:latin typeface="Arial"/>
                <a:ea typeface="+mj-ea"/>
                <a:cs typeface="Arial"/>
              </a:rPr>
              <a:t>PROFIL PROJEK</a:t>
            </a:r>
          </a:p>
        </p:txBody>
      </p:sp>
    </p:spTree>
    <p:extLst>
      <p:ext uri="{BB962C8B-B14F-4D97-AF65-F5344CB8AC3E}">
        <p14:creationId xmlns:p14="http://schemas.microsoft.com/office/powerpoint/2010/main" val="160313555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H. 5. Ringkasan Projek">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E5A4FEA-EEE7-456F-B2DA-289D14BFCC30}"/>
              </a:ext>
            </a:extLst>
          </p:cNvPr>
          <p:cNvSpPr txBox="1">
            <a:spLocks/>
          </p:cNvSpPr>
          <p:nvPr userDrawn="1"/>
        </p:nvSpPr>
        <p:spPr>
          <a:xfrm>
            <a:off x="-1"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r>
              <a:rPr lang="en-MY" sz="2800" b="1" spc="0" dirty="0">
                <a:solidFill>
                  <a:srgbClr val="000000"/>
                </a:solidFill>
                <a:latin typeface="Arial"/>
                <a:cs typeface="Arial"/>
              </a:rPr>
              <a:t>5. RINGKASAN PROJEK</a:t>
            </a:r>
            <a:endParaRPr lang="en-MY" sz="2800" b="1" dirty="0">
              <a:solidFill>
                <a:srgbClr val="000000"/>
              </a:solidFill>
              <a:latin typeface="Arial"/>
              <a:cs typeface="Arial"/>
            </a:endParaRPr>
          </a:p>
        </p:txBody>
      </p:sp>
      <p:sp>
        <p:nvSpPr>
          <p:cNvPr id="7" name="Content Placeholder 2">
            <a:extLst>
              <a:ext uri="{FF2B5EF4-FFF2-40B4-BE49-F238E27FC236}">
                <a16:creationId xmlns:a16="http://schemas.microsoft.com/office/drawing/2014/main" id="{439923C1-8D73-4DFE-9812-4BF1C2C98E64}"/>
              </a:ext>
            </a:extLst>
          </p:cNvPr>
          <p:cNvSpPr>
            <a:spLocks noGrp="1"/>
          </p:cNvSpPr>
          <p:nvPr>
            <p:ph idx="1"/>
          </p:nvPr>
        </p:nvSpPr>
        <p:spPr>
          <a:xfrm>
            <a:off x="838200" y="182562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8994051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L. 8. Klausa Perundangan Akta Peraturan">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E81638C-F8AD-4086-9322-4BCA7CD75110}"/>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sv-SE" sz="2800" b="1" dirty="0">
                <a:solidFill>
                  <a:srgbClr val="000000"/>
                </a:solidFill>
                <a:latin typeface="Arial"/>
                <a:cs typeface="Arial"/>
              </a:rPr>
              <a:t>8. KLAUSA PERUNDANGAN / AKTA / PERATURAN (JIKA BERKAITAN)</a:t>
            </a:r>
            <a:endParaRPr lang="en-MY" sz="2800" b="1" dirty="0">
              <a:solidFill>
                <a:srgbClr val="000000"/>
              </a:solidFill>
              <a:latin typeface="Arial"/>
              <a:cs typeface="Arial"/>
            </a:endParaRPr>
          </a:p>
        </p:txBody>
      </p:sp>
    </p:spTree>
    <p:extLst>
      <p:ext uri="{BB962C8B-B14F-4D97-AF65-F5344CB8AC3E}">
        <p14:creationId xmlns:p14="http://schemas.microsoft.com/office/powerpoint/2010/main" val="17584964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W. 15. Pembuktian Buku AM492">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61900247-F01B-4010-8B50-CB0806A05C0D}"/>
              </a:ext>
            </a:extLst>
          </p:cNvPr>
          <p:cNvSpPr txBox="1"/>
          <p:nvPr userDrawn="1"/>
        </p:nvSpPr>
        <p:spPr>
          <a:xfrm>
            <a:off x="118872" y="578865"/>
            <a:ext cx="12006072" cy="738664"/>
          </a:xfrm>
          <a:prstGeom prst="rect">
            <a:avLst/>
          </a:prstGeom>
          <a:noFill/>
        </p:spPr>
        <p:txBody>
          <a:bodyPr wrap="square">
            <a:spAutoFit/>
          </a:bodyPr>
          <a:lstStyle/>
          <a:p>
            <a:r>
              <a:rPr lang="en-MY" sz="1400" dirty="0">
                <a:solidFill>
                  <a:srgbClr val="FF0000"/>
                </a:solidFill>
                <a:latin typeface="Abadi" panose="020B0604020104020204" pitchFamily="34" charset="0"/>
              </a:rPr>
              <a:t>** Maklumat ini hanya perlu diisi sekiranya data/dokumen rasmi telah diklasifikasikan sebagai Rahsia Rasmi (Terhad/Sulit/Rahsia/Rahsia Besar).</a:t>
            </a:r>
          </a:p>
          <a:p>
            <a:r>
              <a:rPr lang="en-MY" sz="1400" dirty="0">
                <a:solidFill>
                  <a:srgbClr val="FF0000"/>
                </a:solidFill>
                <a:latin typeface="Abadi" panose="020B0604020104020204" pitchFamily="34" charset="0"/>
              </a:rPr>
              <a:t>Sila screenshot jika maklumat/dokumen </a:t>
            </a:r>
            <a:r>
              <a:rPr lang="en-MY" sz="1400" dirty="0" err="1">
                <a:solidFill>
                  <a:srgbClr val="FF0000"/>
                </a:solidFill>
                <a:latin typeface="Abadi" panose="020B0604020104020204" pitchFamily="34" charset="0"/>
              </a:rPr>
              <a:t>rahsia</a:t>
            </a:r>
            <a:r>
              <a:rPr lang="en-MY" sz="1400" dirty="0">
                <a:solidFill>
                  <a:srgbClr val="FF0000"/>
                </a:solidFill>
                <a:latin typeface="Abadi" panose="020B0604020104020204" pitchFamily="34" charset="0"/>
              </a:rPr>
              <a:t> rasmi berkaitan telah didaftarkan dalam Buku Daftar Suratan Rahsia Rasmi AM492/492A </a:t>
            </a:r>
          </a:p>
          <a:p>
            <a:r>
              <a:rPr lang="en-MY" sz="1400" dirty="0">
                <a:solidFill>
                  <a:srgbClr val="FF0000"/>
                </a:solidFill>
                <a:latin typeface="Abadi" panose="020B0604020104020204" pitchFamily="34" charset="0"/>
              </a:rPr>
              <a:t>Jika tiada, sila nyatakan TIDAK BERKAITAN.</a:t>
            </a:r>
          </a:p>
        </p:txBody>
      </p:sp>
      <p:sp>
        <p:nvSpPr>
          <p:cNvPr id="9" name="Title 1">
            <a:extLst>
              <a:ext uri="{FF2B5EF4-FFF2-40B4-BE49-F238E27FC236}">
                <a16:creationId xmlns:a16="http://schemas.microsoft.com/office/drawing/2014/main" id="{5DA06230-59DD-4805-BF62-2BD92DA5004E}"/>
              </a:ext>
            </a:extLst>
          </p:cNvPr>
          <p:cNvSpPr txBox="1">
            <a:spLocks/>
          </p:cNvSpPr>
          <p:nvPr userDrawn="1"/>
        </p:nvSpPr>
        <p:spPr>
          <a:xfrm>
            <a:off x="0"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de-DE" sz="2800" b="1" dirty="0">
                <a:solidFill>
                  <a:srgbClr val="000000"/>
                </a:solidFill>
                <a:latin typeface="Arial"/>
                <a:cs typeface="Arial"/>
              </a:rPr>
              <a:t>15. PEMBUKTIAN DAFTAR DALAM BUKU AM492 / AM492A</a:t>
            </a:r>
            <a:endParaRPr lang="sv-SE" sz="2800" b="1" dirty="0">
              <a:solidFill>
                <a:srgbClr val="000000"/>
              </a:solidFill>
              <a:latin typeface="Arial"/>
              <a:cs typeface="Arial"/>
            </a:endParaRPr>
          </a:p>
        </p:txBody>
      </p:sp>
      <p:sp>
        <p:nvSpPr>
          <p:cNvPr id="10" name="Content Placeholder 2">
            <a:extLst>
              <a:ext uri="{FF2B5EF4-FFF2-40B4-BE49-F238E27FC236}">
                <a16:creationId xmlns:a16="http://schemas.microsoft.com/office/drawing/2014/main" id="{3FF305F6-6C86-4B22-A958-B94C4670BA1F}"/>
              </a:ext>
            </a:extLst>
          </p:cNvPr>
          <p:cNvSpPr>
            <a:spLocks noGrp="1"/>
          </p:cNvSpPr>
          <p:nvPr>
            <p:ph idx="1"/>
          </p:nvPr>
        </p:nvSpPr>
        <p:spPr>
          <a:xfrm>
            <a:off x="838200" y="1825625"/>
            <a:ext cx="10515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3911704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E. 21. Arkitektur Clou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86A95FAF-9751-4A17-8CB7-F356B2A899EB}"/>
              </a:ext>
            </a:extLst>
          </p:cNvPr>
          <p:cNvSpPr txBox="1">
            <a:spLocks/>
          </p:cNvSpPr>
          <p:nvPr userDrawn="1"/>
        </p:nvSpPr>
        <p:spPr>
          <a:xfrm>
            <a:off x="0" y="-1"/>
            <a:ext cx="12192000" cy="763589"/>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90000"/>
              </a:lnSpc>
            </a:pPr>
            <a:r>
              <a:rPr lang="fi-FI" sz="2500" b="1" dirty="0">
                <a:solidFill>
                  <a:srgbClr val="000000"/>
                </a:solidFill>
                <a:latin typeface="Arial"/>
                <a:cs typeface="Arial"/>
              </a:rPr>
              <a:t>21. ARKITEKTUR </a:t>
            </a:r>
            <a:r>
              <a:rPr lang="fi-FI" sz="2500" b="1" i="1" dirty="0">
                <a:solidFill>
                  <a:srgbClr val="000000"/>
                </a:solidFill>
                <a:latin typeface="Arial"/>
                <a:cs typeface="Arial"/>
              </a:rPr>
              <a:t>CLOUD COMPUTING</a:t>
            </a:r>
            <a:br>
              <a:rPr lang="fi-FI" sz="2500" b="1" dirty="0">
                <a:solidFill>
                  <a:srgbClr val="000000"/>
                </a:solidFill>
                <a:latin typeface="Arial"/>
                <a:cs typeface="Arial"/>
              </a:rPr>
            </a:br>
            <a:r>
              <a:rPr lang="fi-FI" sz="1600" b="1" dirty="0">
                <a:solidFill>
                  <a:srgbClr val="000000"/>
                </a:solidFill>
                <a:latin typeface="Arial"/>
                <a:cs typeface="Arial"/>
              </a:rPr>
              <a:t>(Jika Ada Dilaksanakan / Berkaitan Sahaja)</a:t>
            </a:r>
            <a:endParaRPr lang="sv-SE" sz="1800" b="1" dirty="0">
              <a:solidFill>
                <a:srgbClr val="000000"/>
              </a:solidFill>
              <a:latin typeface="Arial"/>
              <a:cs typeface="Arial"/>
            </a:endParaRPr>
          </a:p>
        </p:txBody>
      </p:sp>
      <p:sp>
        <p:nvSpPr>
          <p:cNvPr id="11" name="Content Placeholder 2">
            <a:extLst>
              <a:ext uri="{FF2B5EF4-FFF2-40B4-BE49-F238E27FC236}">
                <a16:creationId xmlns:a16="http://schemas.microsoft.com/office/drawing/2014/main" id="{79CD153D-72B1-413C-986A-E69C22302FF7}"/>
              </a:ext>
            </a:extLst>
          </p:cNvPr>
          <p:cNvSpPr txBox="1">
            <a:spLocks/>
          </p:cNvSpPr>
          <p:nvPr userDrawn="1"/>
        </p:nvSpPr>
        <p:spPr>
          <a:xfrm>
            <a:off x="0" y="755373"/>
            <a:ext cx="10753725" cy="3040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MY" sz="1200" i="1" dirty="0">
                <a:solidFill>
                  <a:srgbClr val="FF0000"/>
                </a:solidFill>
                <a:latin typeface="Arial" panose="020B0604020202020204" pitchFamily="34" charset="0"/>
                <a:cs typeface="Arial" panose="020B0604020202020204" pitchFamily="34" charset="0"/>
              </a:rPr>
              <a:t>**Wajib isi sekiranya Jabatan melanggan Cloud Computing</a:t>
            </a:r>
          </a:p>
        </p:txBody>
      </p:sp>
      <p:sp>
        <p:nvSpPr>
          <p:cNvPr id="4" name="Content Placeholder 2">
            <a:extLst>
              <a:ext uri="{FF2B5EF4-FFF2-40B4-BE49-F238E27FC236}">
                <a16:creationId xmlns:a16="http://schemas.microsoft.com/office/drawing/2014/main" id="{AB4F2E96-7AF6-478F-8DC5-24C3564139B6}"/>
              </a:ext>
            </a:extLst>
          </p:cNvPr>
          <p:cNvSpPr>
            <a:spLocks noGrp="1"/>
          </p:cNvSpPr>
          <p:nvPr>
            <p:ph idx="1"/>
          </p:nvPr>
        </p:nvSpPr>
        <p:spPr>
          <a:xfrm>
            <a:off x="838200" y="1825625"/>
            <a:ext cx="10515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0380934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ZG. Contoh Ciri Keselamatan">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A10EF53-E63D-43F3-802F-74C5502F7E46}"/>
              </a:ext>
            </a:extLst>
          </p:cNvPr>
          <p:cNvSpPr txBox="1">
            <a:spLocks/>
          </p:cNvSpPr>
          <p:nvPr userDrawn="1"/>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nn-NO" sz="2800" b="1" spc="-120" dirty="0">
                <a:solidFill>
                  <a:srgbClr val="000000"/>
                </a:solidFill>
                <a:latin typeface="Arial"/>
                <a:cs typeface="Arial"/>
              </a:rPr>
              <a:t>CIRI-CIRI KESELAMATAN </a:t>
            </a:r>
            <a:endParaRPr lang="sv-SE" sz="2800" b="1" spc="-120" dirty="0">
              <a:solidFill>
                <a:srgbClr val="000000"/>
              </a:solidFill>
              <a:latin typeface="Arial"/>
              <a:cs typeface="Arial"/>
            </a:endParaRPr>
          </a:p>
        </p:txBody>
      </p:sp>
      <p:grpSp>
        <p:nvGrpSpPr>
          <p:cNvPr id="5" name="Group 4">
            <a:extLst>
              <a:ext uri="{FF2B5EF4-FFF2-40B4-BE49-F238E27FC236}">
                <a16:creationId xmlns:a16="http://schemas.microsoft.com/office/drawing/2014/main" id="{06E44E11-0972-4044-AA8F-F20F3B08E83E}"/>
              </a:ext>
            </a:extLst>
          </p:cNvPr>
          <p:cNvGrpSpPr/>
          <p:nvPr userDrawn="1"/>
        </p:nvGrpSpPr>
        <p:grpSpPr>
          <a:xfrm>
            <a:off x="361998" y="731865"/>
            <a:ext cx="7874505" cy="5874941"/>
            <a:chOff x="361998" y="930075"/>
            <a:chExt cx="7874505" cy="5874941"/>
          </a:xfrm>
        </p:grpSpPr>
        <p:sp>
          <p:nvSpPr>
            <p:cNvPr id="8" name="object 11">
              <a:extLst>
                <a:ext uri="{FF2B5EF4-FFF2-40B4-BE49-F238E27FC236}">
                  <a16:creationId xmlns:a16="http://schemas.microsoft.com/office/drawing/2014/main" id="{3AAC0EA1-CA1F-4097-A193-5D0D7B5E3A8F}"/>
                </a:ext>
              </a:extLst>
            </p:cNvPr>
            <p:cNvSpPr txBox="1"/>
            <p:nvPr/>
          </p:nvSpPr>
          <p:spPr>
            <a:xfrm>
              <a:off x="5627491" y="941599"/>
              <a:ext cx="1002791" cy="1384995"/>
            </a:xfrm>
            <a:prstGeom prst="rect">
              <a:avLst/>
            </a:prstGeom>
            <a:ln w="12192">
              <a:solidFill>
                <a:srgbClr val="41709C"/>
              </a:solidFill>
            </a:ln>
          </p:spPr>
          <p:txBody>
            <a:bodyPr vert="horz"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ms-MY" sz="1200" b="0" i="0" u="none" strike="noStrike" kern="0" cap="none" spc="0" normalizeH="0" baseline="0" noProof="0" dirty="0">
                <a:ln>
                  <a:noFill/>
                </a:ln>
                <a:solidFill>
                  <a:prstClr val="black"/>
                </a:solidFill>
                <a:effectLst/>
                <a:uLnTx/>
                <a:uFillTx/>
                <a:latin typeface="Times New Roman"/>
                <a:cs typeface="Times New Roman"/>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ms-MY" sz="1200" b="0" i="0" u="none" strike="noStrike" kern="0" cap="none" spc="0" normalizeH="0" baseline="0" noProof="0" dirty="0">
                <a:ln>
                  <a:noFill/>
                </a:ln>
                <a:solidFill>
                  <a:prstClr val="black"/>
                </a:solidFill>
                <a:effectLst/>
                <a:uLnTx/>
                <a:uFillTx/>
                <a:latin typeface="Times New Roman"/>
                <a:cs typeface="Times New Roman"/>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ms-MY" sz="1200" b="0" i="0" u="none" strike="noStrike" kern="0" cap="none" spc="0" normalizeH="0" baseline="0" noProof="0" dirty="0">
                <a:ln>
                  <a:noFill/>
                </a:ln>
                <a:solidFill>
                  <a:prstClr val="black"/>
                </a:solidFill>
                <a:effectLst/>
                <a:uLnTx/>
                <a:uFillTx/>
                <a:latin typeface="Times New Roman"/>
                <a:cs typeface="Times New Roman"/>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ms-MY" sz="1200" b="0" i="0" u="none" strike="noStrike" kern="0" cap="none" spc="0" normalizeH="0" baseline="0" noProof="0" dirty="0">
                <a:ln>
                  <a:noFill/>
                </a:ln>
                <a:solidFill>
                  <a:prstClr val="black"/>
                </a:solidFill>
                <a:effectLst/>
                <a:uLnTx/>
                <a:uFillTx/>
                <a:latin typeface="Times New Roman"/>
                <a:cs typeface="Times New Roman"/>
              </a:endParaRPr>
            </a:p>
            <a:p>
              <a:pPr marL="156845" marR="111125" lvl="0" indent="-635" algn="ctr" defTabSz="914400" eaLnBrk="1" fontAlgn="auto" latinLnBrk="0" hangingPunct="1">
                <a:lnSpc>
                  <a:spcPct val="100000"/>
                </a:lnSpc>
                <a:spcBef>
                  <a:spcPts val="0"/>
                </a:spcBef>
                <a:spcAft>
                  <a:spcPts val="0"/>
                </a:spcAft>
                <a:buClrTx/>
                <a:buSzTx/>
                <a:buFontTx/>
                <a:buNone/>
                <a:tabLst/>
                <a:defRPr/>
              </a:pPr>
              <a:r>
                <a:rPr kumimoji="0" lang="ms-MY" sz="1050" b="0" i="0" u="none" strike="noStrike" kern="0" cap="none" spc="-5" normalizeH="0" baseline="0" noProof="0" dirty="0">
                  <a:ln>
                    <a:noFill/>
                  </a:ln>
                  <a:solidFill>
                    <a:prstClr val="black"/>
                  </a:solidFill>
                  <a:effectLst/>
                  <a:uLnTx/>
                  <a:uFillTx/>
                  <a:cs typeface="Calibri"/>
                </a:rPr>
                <a:t>Penjanaan dokumen elektronik</a:t>
              </a:r>
            </a:p>
            <a:p>
              <a:pPr marL="156845" marR="111125" lvl="0" indent="-635" algn="ctr" defTabSz="914400" eaLnBrk="1" fontAlgn="auto" latinLnBrk="0" hangingPunct="1">
                <a:lnSpc>
                  <a:spcPct val="100000"/>
                </a:lnSpc>
                <a:spcBef>
                  <a:spcPts val="0"/>
                </a:spcBef>
                <a:spcAft>
                  <a:spcPts val="0"/>
                </a:spcAft>
                <a:buClrTx/>
                <a:buSzTx/>
                <a:buFontTx/>
                <a:buNone/>
                <a:tabLst/>
                <a:defRPr/>
              </a:pPr>
              <a:endParaRPr kumimoji="0" lang="ms-MY" sz="1050" b="0" i="0" u="none" strike="noStrike" kern="0" cap="none" spc="0" normalizeH="0" baseline="0" noProof="0" dirty="0">
                <a:ln>
                  <a:noFill/>
                </a:ln>
                <a:solidFill>
                  <a:prstClr val="black"/>
                </a:solidFill>
                <a:effectLst/>
                <a:uLnTx/>
                <a:uFillTx/>
                <a:cs typeface="Calibri"/>
              </a:endParaRPr>
            </a:p>
          </p:txBody>
        </p:sp>
        <p:sp>
          <p:nvSpPr>
            <p:cNvPr id="9" name="object 7">
              <a:extLst>
                <a:ext uri="{FF2B5EF4-FFF2-40B4-BE49-F238E27FC236}">
                  <a16:creationId xmlns:a16="http://schemas.microsoft.com/office/drawing/2014/main" id="{9813E42A-499D-41B5-9C95-26DAACF1AFA1}"/>
                </a:ext>
              </a:extLst>
            </p:cNvPr>
            <p:cNvSpPr txBox="1"/>
            <p:nvPr/>
          </p:nvSpPr>
          <p:spPr>
            <a:xfrm>
              <a:off x="3750697" y="935282"/>
              <a:ext cx="1789655" cy="1438855"/>
            </a:xfrm>
            <a:prstGeom prst="rect">
              <a:avLst/>
            </a:prstGeom>
            <a:ln w="12192">
              <a:solidFill>
                <a:srgbClr val="41709C"/>
              </a:solidFill>
            </a:ln>
          </p:spPr>
          <p:txBody>
            <a:bodyPr vert="horz"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ms-MY" sz="1200" b="0" i="0" u="none" strike="noStrike" kern="0" cap="none" spc="0" normalizeH="0" baseline="0" noProof="0" dirty="0">
                <a:ln>
                  <a:noFill/>
                </a:ln>
                <a:solidFill>
                  <a:prstClr val="black"/>
                </a:solidFill>
                <a:effectLst/>
                <a:uLnTx/>
                <a:uFillTx/>
                <a:latin typeface="Times New Roman"/>
                <a:cs typeface="Times New Roman"/>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ms-MY" sz="1200" b="0" i="0" u="none" strike="noStrike" kern="0" cap="none" spc="0" normalizeH="0" baseline="0" noProof="0" dirty="0">
                <a:ln>
                  <a:noFill/>
                </a:ln>
                <a:solidFill>
                  <a:prstClr val="black"/>
                </a:solidFill>
                <a:effectLst/>
                <a:uLnTx/>
                <a:uFillTx/>
                <a:latin typeface="Times New Roman"/>
                <a:cs typeface="Times New Roman"/>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ms-MY" sz="1200" b="0" i="0" u="none" strike="noStrike" kern="0" cap="none" spc="0" normalizeH="0" baseline="0" noProof="0" dirty="0">
                <a:ln>
                  <a:noFill/>
                </a:ln>
                <a:solidFill>
                  <a:prstClr val="black"/>
                </a:solidFill>
                <a:effectLst/>
                <a:uLnTx/>
                <a:uFillTx/>
                <a:latin typeface="Times New Roman"/>
                <a:cs typeface="Times New Roman"/>
              </a:endParaRPr>
            </a:p>
            <a:p>
              <a:pPr marL="0" marR="0" lvl="0" indent="0" defTabSz="914400" eaLnBrk="1" fontAlgn="auto" latinLnBrk="0" hangingPunct="1">
                <a:lnSpc>
                  <a:spcPct val="100000"/>
                </a:lnSpc>
                <a:spcBef>
                  <a:spcPts val="25"/>
                </a:spcBef>
                <a:spcAft>
                  <a:spcPts val="0"/>
                </a:spcAft>
                <a:buClrTx/>
                <a:buSzTx/>
                <a:buFontTx/>
                <a:buNone/>
                <a:tabLst/>
                <a:defRPr/>
              </a:pPr>
              <a:endParaRPr kumimoji="0" lang="ms-MY" sz="950" b="0" i="0" u="none" strike="noStrike" kern="0" cap="none" spc="0" normalizeH="0" baseline="0" noProof="0" dirty="0">
                <a:ln>
                  <a:noFill/>
                </a:ln>
                <a:solidFill>
                  <a:prstClr val="black"/>
                </a:solidFill>
                <a:effectLst/>
                <a:uLnTx/>
                <a:uFillTx/>
                <a:latin typeface="Times New Roman"/>
                <a:cs typeface="Times New Roman"/>
              </a:endParaRPr>
            </a:p>
            <a:p>
              <a:pPr marL="278765" marR="260350" lvl="0" indent="1270" algn="ctr" defTabSz="914400" eaLnBrk="1" fontAlgn="auto" latinLnBrk="0" hangingPunct="1">
                <a:lnSpc>
                  <a:spcPct val="100000"/>
                </a:lnSpc>
                <a:spcBef>
                  <a:spcPts val="0"/>
                </a:spcBef>
                <a:spcAft>
                  <a:spcPts val="0"/>
                </a:spcAft>
                <a:buClrTx/>
                <a:buSzTx/>
                <a:buFontTx/>
                <a:buNone/>
                <a:tabLst/>
                <a:defRPr/>
              </a:pPr>
              <a:r>
                <a:rPr kumimoji="0" lang="ms-MY" sz="1050" b="0" i="0" u="none" strike="noStrike" kern="0" cap="none" spc="-10" normalizeH="0" baseline="0" noProof="0" dirty="0">
                  <a:ln>
                    <a:noFill/>
                  </a:ln>
                  <a:solidFill>
                    <a:prstClr val="black"/>
                  </a:solidFill>
                  <a:effectLst/>
                  <a:uLnTx/>
                  <a:uFillTx/>
                  <a:cs typeface="Calibri"/>
                </a:rPr>
                <a:t>Kelulusan/Pengesahan permohonan dari Pegawai bertanggungjawab</a:t>
              </a:r>
            </a:p>
            <a:p>
              <a:pPr marL="278765" marR="260350" lvl="0" indent="1270" algn="ctr" defTabSz="914400" eaLnBrk="1" fontAlgn="auto" latinLnBrk="0" hangingPunct="1">
                <a:lnSpc>
                  <a:spcPct val="100000"/>
                </a:lnSpc>
                <a:spcBef>
                  <a:spcPts val="0"/>
                </a:spcBef>
                <a:spcAft>
                  <a:spcPts val="0"/>
                </a:spcAft>
                <a:buClrTx/>
                <a:buSzTx/>
                <a:buFontTx/>
                <a:buNone/>
                <a:tabLst/>
                <a:defRPr/>
              </a:pPr>
              <a:endParaRPr kumimoji="0" lang="ms-MY" sz="600" b="0" i="0" u="none" strike="noStrike" kern="0" cap="none" spc="-10" normalizeH="0" baseline="0" noProof="0" dirty="0">
                <a:ln>
                  <a:noFill/>
                </a:ln>
                <a:solidFill>
                  <a:prstClr val="black"/>
                </a:solidFill>
                <a:effectLst/>
                <a:uLnTx/>
                <a:uFillTx/>
                <a:cs typeface="Calibri"/>
              </a:endParaRPr>
            </a:p>
          </p:txBody>
        </p:sp>
        <p:sp>
          <p:nvSpPr>
            <p:cNvPr id="10" name="object 5">
              <a:extLst>
                <a:ext uri="{FF2B5EF4-FFF2-40B4-BE49-F238E27FC236}">
                  <a16:creationId xmlns:a16="http://schemas.microsoft.com/office/drawing/2014/main" id="{8278E892-AEBB-4F47-8069-F4D3FD4F1ACF}"/>
                </a:ext>
              </a:extLst>
            </p:cNvPr>
            <p:cNvSpPr txBox="1"/>
            <p:nvPr/>
          </p:nvSpPr>
          <p:spPr>
            <a:xfrm>
              <a:off x="361998" y="937260"/>
              <a:ext cx="1647444" cy="1200329"/>
            </a:xfrm>
            <a:prstGeom prst="rect">
              <a:avLst/>
            </a:prstGeom>
            <a:ln w="12191">
              <a:solidFill>
                <a:srgbClr val="41709C"/>
              </a:solidFill>
            </a:ln>
          </p:spPr>
          <p:txBody>
            <a:bodyPr vert="horz"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ms-MY" sz="1200" b="0" i="0" u="none" strike="noStrike" kern="0" cap="none" spc="0" normalizeH="0" baseline="0" noProof="0" dirty="0">
                <a:ln>
                  <a:noFill/>
                </a:ln>
                <a:solidFill>
                  <a:prstClr val="black"/>
                </a:solidFill>
                <a:effectLst/>
                <a:uLnTx/>
                <a:uFillTx/>
                <a:latin typeface="Times New Roman"/>
                <a:cs typeface="Times New Roman"/>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ms-MY" sz="1200" b="0" i="0" u="none" strike="noStrike" kern="0" cap="none" spc="0" normalizeH="0" baseline="0" noProof="0" dirty="0">
                <a:ln>
                  <a:noFill/>
                </a:ln>
                <a:solidFill>
                  <a:prstClr val="black"/>
                </a:solidFill>
                <a:effectLst/>
                <a:uLnTx/>
                <a:uFillTx/>
                <a:latin typeface="Times New Roman"/>
                <a:cs typeface="Times New Roman"/>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ms-MY" sz="1200" b="0" i="0" u="none" strike="noStrike" kern="0" cap="none" spc="0" normalizeH="0" baseline="0" noProof="0" dirty="0">
                <a:ln>
                  <a:noFill/>
                </a:ln>
                <a:solidFill>
                  <a:prstClr val="black"/>
                </a:solidFill>
                <a:effectLst/>
                <a:uLnTx/>
                <a:uFillTx/>
                <a:latin typeface="Times New Roman"/>
                <a:cs typeface="Times New Roman"/>
              </a:endParaRPr>
            </a:p>
            <a:p>
              <a:pPr marL="167005" marR="31115" lvl="0" indent="0" algn="ctr" defTabSz="914400" eaLnBrk="1" fontAlgn="auto" latinLnBrk="0" hangingPunct="1">
                <a:lnSpc>
                  <a:spcPct val="100000"/>
                </a:lnSpc>
                <a:spcBef>
                  <a:spcPts val="0"/>
                </a:spcBef>
                <a:spcAft>
                  <a:spcPts val="0"/>
                </a:spcAft>
                <a:buClrTx/>
                <a:buSzTx/>
                <a:buFontTx/>
                <a:buNone/>
                <a:tabLst/>
                <a:defRPr/>
              </a:pPr>
              <a:r>
                <a:rPr kumimoji="0" lang="ms-MY" sz="1050" b="0" i="0" u="none" strike="noStrike" kern="0" cap="none" spc="-5" normalizeH="0" baseline="0" noProof="0" dirty="0">
                  <a:ln>
                    <a:noFill/>
                  </a:ln>
                  <a:solidFill>
                    <a:prstClr val="black"/>
                  </a:solidFill>
                  <a:effectLst/>
                  <a:uLnTx/>
                  <a:uFillTx/>
                  <a:cs typeface="Calibri"/>
                </a:rPr>
                <a:t>Pemohon memohon perkhidmatan dalam Sistem xxx</a:t>
              </a:r>
            </a:p>
            <a:p>
              <a:pPr marL="167005" marR="31115" lvl="0" indent="0" algn="ctr" defTabSz="914400" eaLnBrk="1" fontAlgn="auto" latinLnBrk="0" hangingPunct="1">
                <a:lnSpc>
                  <a:spcPct val="100000"/>
                </a:lnSpc>
                <a:spcBef>
                  <a:spcPts val="0"/>
                </a:spcBef>
                <a:spcAft>
                  <a:spcPts val="0"/>
                </a:spcAft>
                <a:buClrTx/>
                <a:buSzTx/>
                <a:buFontTx/>
                <a:buNone/>
                <a:tabLst/>
                <a:defRPr/>
              </a:pPr>
              <a:endParaRPr kumimoji="0" lang="ms-MY" sz="1050" b="0" i="0" u="none" strike="noStrike" kern="0" cap="none" spc="-5" normalizeH="0" baseline="0" noProof="0" dirty="0">
                <a:ln>
                  <a:noFill/>
                </a:ln>
                <a:solidFill>
                  <a:prstClr val="black"/>
                </a:solidFill>
                <a:effectLst/>
                <a:uLnTx/>
                <a:uFillTx/>
                <a:cs typeface="Calibri"/>
              </a:endParaRPr>
            </a:p>
          </p:txBody>
        </p:sp>
        <p:sp>
          <p:nvSpPr>
            <p:cNvPr id="11" name="object 6">
              <a:extLst>
                <a:ext uri="{FF2B5EF4-FFF2-40B4-BE49-F238E27FC236}">
                  <a16:creationId xmlns:a16="http://schemas.microsoft.com/office/drawing/2014/main" id="{DB0FE7D0-0421-48D5-B7B5-87E5C6B613B8}"/>
                </a:ext>
              </a:extLst>
            </p:cNvPr>
            <p:cNvSpPr/>
            <p:nvPr/>
          </p:nvSpPr>
          <p:spPr>
            <a:xfrm>
              <a:off x="4382662" y="1049936"/>
              <a:ext cx="451896" cy="438331"/>
            </a:xfrm>
            <a:prstGeom prst="rect">
              <a:avLst/>
            </a:prstGeom>
            <a:blipFill>
              <a:blip r:embed="rId2" cstate="print"/>
              <a:stretch>
                <a:fillRect/>
              </a:stretch>
            </a:blip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endParaRPr>
            </a:p>
          </p:txBody>
        </p:sp>
        <p:grpSp>
          <p:nvGrpSpPr>
            <p:cNvPr id="12" name="object 28">
              <a:extLst>
                <a:ext uri="{FF2B5EF4-FFF2-40B4-BE49-F238E27FC236}">
                  <a16:creationId xmlns:a16="http://schemas.microsoft.com/office/drawing/2014/main" id="{18759B07-0FA6-4530-8B89-4D9376E7B370}"/>
                </a:ext>
              </a:extLst>
            </p:cNvPr>
            <p:cNvGrpSpPr/>
            <p:nvPr/>
          </p:nvGrpSpPr>
          <p:grpSpPr>
            <a:xfrm>
              <a:off x="1362456" y="4113920"/>
              <a:ext cx="1936241" cy="2141855"/>
              <a:chOff x="1436877" y="4103878"/>
              <a:chExt cx="1795780" cy="2141855"/>
            </a:xfrm>
          </p:grpSpPr>
          <p:sp>
            <p:nvSpPr>
              <p:cNvPr id="58" name="object 29">
                <a:extLst>
                  <a:ext uri="{FF2B5EF4-FFF2-40B4-BE49-F238E27FC236}">
                    <a16:creationId xmlns:a16="http://schemas.microsoft.com/office/drawing/2014/main" id="{AB0B4AA2-C8B8-4280-A72C-4AD789B195BA}"/>
                  </a:ext>
                </a:extLst>
              </p:cNvPr>
              <p:cNvSpPr/>
              <p:nvPr/>
            </p:nvSpPr>
            <p:spPr>
              <a:xfrm>
                <a:off x="1909572" y="4888992"/>
                <a:ext cx="560832" cy="571500"/>
              </a:xfrm>
              <a:prstGeom prst="rect">
                <a:avLst/>
              </a:prstGeom>
              <a:blipFill>
                <a:blip r:embed="rId3" cstate="print"/>
                <a:stretch>
                  <a:fillRect/>
                </a:stretch>
              </a:blip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endParaRPr>
              </a:p>
            </p:txBody>
          </p:sp>
          <p:sp>
            <p:nvSpPr>
              <p:cNvPr id="59" name="object 30">
                <a:extLst>
                  <a:ext uri="{FF2B5EF4-FFF2-40B4-BE49-F238E27FC236}">
                    <a16:creationId xmlns:a16="http://schemas.microsoft.com/office/drawing/2014/main" id="{988DEEFB-14BA-4555-A66F-89117A7E3CE4}"/>
                  </a:ext>
                </a:extLst>
              </p:cNvPr>
              <p:cNvSpPr/>
              <p:nvPr/>
            </p:nvSpPr>
            <p:spPr>
              <a:xfrm>
                <a:off x="1961387" y="5614416"/>
                <a:ext cx="457200" cy="504444"/>
              </a:xfrm>
              <a:prstGeom prst="rect">
                <a:avLst/>
              </a:prstGeom>
              <a:blipFill>
                <a:blip r:embed="rId4" cstate="print"/>
                <a:stretch>
                  <a:fillRect/>
                </a:stretch>
              </a:blip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endParaRPr>
              </a:p>
            </p:txBody>
          </p:sp>
          <p:sp>
            <p:nvSpPr>
              <p:cNvPr id="60" name="object 31">
                <a:extLst>
                  <a:ext uri="{FF2B5EF4-FFF2-40B4-BE49-F238E27FC236}">
                    <a16:creationId xmlns:a16="http://schemas.microsoft.com/office/drawing/2014/main" id="{C0692453-CEAD-42BE-AF05-678D2ECF17AB}"/>
                  </a:ext>
                </a:extLst>
              </p:cNvPr>
              <p:cNvSpPr/>
              <p:nvPr/>
            </p:nvSpPr>
            <p:spPr>
              <a:xfrm>
                <a:off x="1443227" y="4110228"/>
                <a:ext cx="1783080" cy="2129155"/>
              </a:xfrm>
              <a:custGeom>
                <a:avLst/>
                <a:gdLst/>
                <a:ahLst/>
                <a:cxnLst/>
                <a:rect l="l" t="t" r="r" b="b"/>
                <a:pathLst>
                  <a:path w="1783080" h="2129154">
                    <a:moveTo>
                      <a:pt x="0" y="2129028"/>
                    </a:moveTo>
                    <a:lnTo>
                      <a:pt x="1783080" y="2129028"/>
                    </a:lnTo>
                    <a:lnTo>
                      <a:pt x="1783080" y="0"/>
                    </a:lnTo>
                    <a:lnTo>
                      <a:pt x="0" y="0"/>
                    </a:lnTo>
                    <a:lnTo>
                      <a:pt x="0" y="2129028"/>
                    </a:lnTo>
                    <a:close/>
                  </a:path>
                </a:pathLst>
              </a:custGeom>
              <a:ln w="12192">
                <a:solidFill>
                  <a:srgbClr val="41709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endParaRPr>
              </a:p>
            </p:txBody>
          </p:sp>
          <p:sp>
            <p:nvSpPr>
              <p:cNvPr id="61" name="object 32">
                <a:extLst>
                  <a:ext uri="{FF2B5EF4-FFF2-40B4-BE49-F238E27FC236}">
                    <a16:creationId xmlns:a16="http://schemas.microsoft.com/office/drawing/2014/main" id="{0A8BCD9B-A5D7-4285-9AE2-D3EC0745EF78}"/>
                  </a:ext>
                </a:extLst>
              </p:cNvPr>
              <p:cNvSpPr/>
              <p:nvPr/>
            </p:nvSpPr>
            <p:spPr>
              <a:xfrm>
                <a:off x="1950719" y="4239768"/>
                <a:ext cx="405383" cy="647700"/>
              </a:xfrm>
              <a:prstGeom prst="rect">
                <a:avLst/>
              </a:prstGeom>
              <a:blipFill>
                <a:blip r:embed="rId5" cstate="print"/>
                <a:stretch>
                  <a:fillRect/>
                </a:stretch>
              </a:blip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endParaRPr>
              </a:p>
            </p:txBody>
          </p:sp>
        </p:grpSp>
        <p:sp>
          <p:nvSpPr>
            <p:cNvPr id="13" name="object 33">
              <a:extLst>
                <a:ext uri="{FF2B5EF4-FFF2-40B4-BE49-F238E27FC236}">
                  <a16:creationId xmlns:a16="http://schemas.microsoft.com/office/drawing/2014/main" id="{756D643F-AD8B-40CE-9FC5-DEFA363A6F8B}"/>
                </a:ext>
              </a:extLst>
            </p:cNvPr>
            <p:cNvSpPr txBox="1"/>
            <p:nvPr/>
          </p:nvSpPr>
          <p:spPr>
            <a:xfrm>
              <a:off x="2174683" y="4139404"/>
              <a:ext cx="597535" cy="197490"/>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lang="ms-MY" sz="1200" b="1" i="0" u="none" strike="noStrike" kern="0" cap="none" spc="0" normalizeH="0" baseline="0" noProof="0" dirty="0" err="1">
                  <a:ln>
                    <a:noFill/>
                  </a:ln>
                  <a:solidFill>
                    <a:srgbClr val="1F4E79"/>
                  </a:solidFill>
                  <a:effectLst/>
                  <a:uLnTx/>
                  <a:uFillTx/>
                  <a:latin typeface="Arial"/>
                  <a:cs typeface="Arial"/>
                </a:rPr>
                <a:t>Firewall</a:t>
              </a:r>
              <a:endParaRPr kumimoji="0" lang="ms-MY" sz="1200" b="0" i="0" u="none" strike="noStrike" kern="0" cap="none" spc="0" normalizeH="0" baseline="0" noProof="0" dirty="0">
                <a:ln>
                  <a:noFill/>
                </a:ln>
                <a:solidFill>
                  <a:prstClr val="black"/>
                </a:solidFill>
                <a:effectLst/>
                <a:uLnTx/>
                <a:uFillTx/>
                <a:latin typeface="Arial"/>
                <a:cs typeface="Arial"/>
              </a:endParaRPr>
            </a:p>
          </p:txBody>
        </p:sp>
        <p:sp>
          <p:nvSpPr>
            <p:cNvPr id="14" name="object 34">
              <a:extLst>
                <a:ext uri="{FF2B5EF4-FFF2-40B4-BE49-F238E27FC236}">
                  <a16:creationId xmlns:a16="http://schemas.microsoft.com/office/drawing/2014/main" id="{98457BAA-768A-4F0A-9EB2-2366ED1514BE}"/>
                </a:ext>
              </a:extLst>
            </p:cNvPr>
            <p:cNvSpPr/>
            <p:nvPr/>
          </p:nvSpPr>
          <p:spPr>
            <a:xfrm>
              <a:off x="2735579" y="5614415"/>
              <a:ext cx="457200" cy="504444"/>
            </a:xfrm>
            <a:prstGeom prst="rect">
              <a:avLst/>
            </a:prstGeom>
            <a:blipFill>
              <a:blip r:embed="rId4" cstate="print"/>
              <a:stretch>
                <a:fillRect/>
              </a:stretch>
            </a:blip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endParaRPr>
            </a:p>
          </p:txBody>
        </p:sp>
        <p:sp>
          <p:nvSpPr>
            <p:cNvPr id="15" name="object 35">
              <a:extLst>
                <a:ext uri="{FF2B5EF4-FFF2-40B4-BE49-F238E27FC236}">
                  <a16:creationId xmlns:a16="http://schemas.microsoft.com/office/drawing/2014/main" id="{B8D1668D-076A-460D-BB01-114B1F57B4C5}"/>
                </a:ext>
              </a:extLst>
            </p:cNvPr>
            <p:cNvSpPr txBox="1"/>
            <p:nvPr/>
          </p:nvSpPr>
          <p:spPr>
            <a:xfrm>
              <a:off x="4378350" y="5767892"/>
              <a:ext cx="577850" cy="197490"/>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lang="ms-MY" sz="1200" b="1" i="0" u="none" strike="noStrike" kern="0" cap="none" spc="0" normalizeH="0" baseline="0" noProof="0" dirty="0">
                  <a:ln>
                    <a:noFill/>
                  </a:ln>
                  <a:solidFill>
                    <a:srgbClr val="FF0000"/>
                  </a:solidFill>
                  <a:effectLst/>
                  <a:uLnTx/>
                  <a:uFillTx/>
                  <a:latin typeface="Arial"/>
                  <a:cs typeface="Arial"/>
                </a:rPr>
                <a:t>3, 4</a:t>
              </a:r>
              <a:endParaRPr kumimoji="0" lang="ms-MY" sz="1200" b="0" i="0" u="none" strike="noStrike" kern="0" cap="none" spc="0" normalizeH="0" baseline="0" noProof="0" dirty="0">
                <a:ln>
                  <a:noFill/>
                </a:ln>
                <a:solidFill>
                  <a:srgbClr val="FF0000"/>
                </a:solidFill>
                <a:effectLst/>
                <a:uLnTx/>
                <a:uFillTx/>
                <a:latin typeface="Arial"/>
                <a:cs typeface="Arial"/>
              </a:endParaRPr>
            </a:p>
          </p:txBody>
        </p:sp>
        <p:grpSp>
          <p:nvGrpSpPr>
            <p:cNvPr id="16" name="object 36">
              <a:extLst>
                <a:ext uri="{FF2B5EF4-FFF2-40B4-BE49-F238E27FC236}">
                  <a16:creationId xmlns:a16="http://schemas.microsoft.com/office/drawing/2014/main" id="{23B74CDE-4B6A-4E7E-BF25-83F34381CDF3}"/>
                </a:ext>
              </a:extLst>
            </p:cNvPr>
            <p:cNvGrpSpPr/>
            <p:nvPr/>
          </p:nvGrpSpPr>
          <p:grpSpPr>
            <a:xfrm>
              <a:off x="5787624" y="4030796"/>
              <a:ext cx="1781810" cy="2129155"/>
              <a:chOff x="4988917" y="4076726"/>
              <a:chExt cx="1781810" cy="2129155"/>
            </a:xfrm>
          </p:grpSpPr>
          <p:sp>
            <p:nvSpPr>
              <p:cNvPr id="54" name="object 39">
                <a:extLst>
                  <a:ext uri="{FF2B5EF4-FFF2-40B4-BE49-F238E27FC236}">
                    <a16:creationId xmlns:a16="http://schemas.microsoft.com/office/drawing/2014/main" id="{670D2067-8062-4AB4-8382-FA2521A6037A}"/>
                  </a:ext>
                </a:extLst>
              </p:cNvPr>
              <p:cNvSpPr/>
              <p:nvPr/>
            </p:nvSpPr>
            <p:spPr>
              <a:xfrm>
                <a:off x="6049531" y="4782312"/>
                <a:ext cx="562355" cy="571500"/>
              </a:xfrm>
              <a:prstGeom prst="rect">
                <a:avLst/>
              </a:prstGeom>
              <a:blipFill>
                <a:blip r:embed="rId3" cstate="print"/>
                <a:stretch>
                  <a:fillRect/>
                </a:stretch>
              </a:blip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endParaRPr>
              </a:p>
            </p:txBody>
          </p:sp>
          <p:sp>
            <p:nvSpPr>
              <p:cNvPr id="55" name="object 40">
                <a:extLst>
                  <a:ext uri="{FF2B5EF4-FFF2-40B4-BE49-F238E27FC236}">
                    <a16:creationId xmlns:a16="http://schemas.microsoft.com/office/drawing/2014/main" id="{E77B2F2B-E0CD-4E99-A250-4554F6563509}"/>
                  </a:ext>
                </a:extLst>
              </p:cNvPr>
              <p:cNvSpPr/>
              <p:nvPr/>
            </p:nvSpPr>
            <p:spPr>
              <a:xfrm>
                <a:off x="6073915" y="5539740"/>
                <a:ext cx="457200" cy="505968"/>
              </a:xfrm>
              <a:prstGeom prst="rect">
                <a:avLst/>
              </a:prstGeom>
              <a:blipFill>
                <a:blip r:embed="rId4" cstate="print"/>
                <a:stretch>
                  <a:fillRect/>
                </a:stretch>
              </a:blip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endParaRPr>
              </a:p>
            </p:txBody>
          </p:sp>
          <p:sp>
            <p:nvSpPr>
              <p:cNvPr id="56" name="object 41">
                <a:extLst>
                  <a:ext uri="{FF2B5EF4-FFF2-40B4-BE49-F238E27FC236}">
                    <a16:creationId xmlns:a16="http://schemas.microsoft.com/office/drawing/2014/main" id="{C2BC4DD5-406C-4567-A1E3-90AEC957FFDD}"/>
                  </a:ext>
                </a:extLst>
              </p:cNvPr>
              <p:cNvSpPr/>
              <p:nvPr/>
            </p:nvSpPr>
            <p:spPr>
              <a:xfrm>
                <a:off x="4988917" y="4076726"/>
                <a:ext cx="1781810" cy="2129155"/>
              </a:xfrm>
              <a:custGeom>
                <a:avLst/>
                <a:gdLst/>
                <a:ahLst/>
                <a:cxnLst/>
                <a:rect l="l" t="t" r="r" b="b"/>
                <a:pathLst>
                  <a:path w="1781810" h="2129154">
                    <a:moveTo>
                      <a:pt x="0" y="2129028"/>
                    </a:moveTo>
                    <a:lnTo>
                      <a:pt x="1781556" y="2129028"/>
                    </a:lnTo>
                    <a:lnTo>
                      <a:pt x="1781556" y="0"/>
                    </a:lnTo>
                    <a:lnTo>
                      <a:pt x="0" y="0"/>
                    </a:lnTo>
                    <a:lnTo>
                      <a:pt x="0" y="2129028"/>
                    </a:lnTo>
                    <a:close/>
                  </a:path>
                </a:pathLst>
              </a:custGeom>
              <a:ln w="12192">
                <a:solidFill>
                  <a:srgbClr val="41709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endParaRPr>
              </a:p>
            </p:txBody>
          </p:sp>
          <p:sp>
            <p:nvSpPr>
              <p:cNvPr id="57" name="object 42">
                <a:extLst>
                  <a:ext uri="{FF2B5EF4-FFF2-40B4-BE49-F238E27FC236}">
                    <a16:creationId xmlns:a16="http://schemas.microsoft.com/office/drawing/2014/main" id="{1B4B6C64-0481-41CC-9631-264AEF645D2F}"/>
                  </a:ext>
                </a:extLst>
              </p:cNvPr>
              <p:cNvSpPr/>
              <p:nvPr/>
            </p:nvSpPr>
            <p:spPr>
              <a:xfrm>
                <a:off x="5228095" y="4745736"/>
                <a:ext cx="406908" cy="649223"/>
              </a:xfrm>
              <a:prstGeom prst="rect">
                <a:avLst/>
              </a:prstGeom>
              <a:blipFill>
                <a:blip r:embed="rId5" cstate="print"/>
                <a:stretch>
                  <a:fillRect/>
                </a:stretch>
              </a:blip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endParaRPr>
              </a:p>
            </p:txBody>
          </p:sp>
        </p:grpSp>
        <p:sp>
          <p:nvSpPr>
            <p:cNvPr id="17" name="object 44">
              <a:extLst>
                <a:ext uri="{FF2B5EF4-FFF2-40B4-BE49-F238E27FC236}">
                  <a16:creationId xmlns:a16="http://schemas.microsoft.com/office/drawing/2014/main" id="{05756CB3-6CA2-4AB9-938D-90E4EB9EA190}"/>
                </a:ext>
              </a:extLst>
            </p:cNvPr>
            <p:cNvSpPr txBox="1"/>
            <p:nvPr/>
          </p:nvSpPr>
          <p:spPr>
            <a:xfrm>
              <a:off x="5814932" y="4249810"/>
              <a:ext cx="597535" cy="197490"/>
            </a:xfrm>
            <a:prstGeom prst="rect">
              <a:avLst/>
            </a:prstGeom>
            <a:ln w="57150">
              <a:solidFill>
                <a:sysClr val="windowText" lastClr="000000"/>
              </a:solidFill>
            </a:ln>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lang="ms-MY" sz="1200" b="1" i="0" u="none" strike="noStrike" kern="0" cap="none" spc="0" normalizeH="0" baseline="0" noProof="0" dirty="0" err="1">
                  <a:ln>
                    <a:noFill/>
                  </a:ln>
                  <a:solidFill>
                    <a:srgbClr val="1F4E79"/>
                  </a:solidFill>
                  <a:effectLst/>
                  <a:uLnTx/>
                  <a:uFillTx/>
                  <a:latin typeface="Arial"/>
                  <a:cs typeface="Arial"/>
                </a:rPr>
                <a:t>Firewall</a:t>
              </a:r>
              <a:endParaRPr kumimoji="0" lang="ms-MY" sz="1200" b="0" i="0" u="none" strike="noStrike" kern="0" cap="none" spc="0" normalizeH="0" baseline="0" noProof="0" dirty="0">
                <a:ln>
                  <a:noFill/>
                </a:ln>
                <a:solidFill>
                  <a:prstClr val="black"/>
                </a:solidFill>
                <a:effectLst/>
                <a:uLnTx/>
                <a:uFillTx/>
                <a:latin typeface="Arial"/>
                <a:cs typeface="Arial"/>
              </a:endParaRPr>
            </a:p>
          </p:txBody>
        </p:sp>
        <p:sp>
          <p:nvSpPr>
            <p:cNvPr id="18" name="object 45">
              <a:extLst>
                <a:ext uri="{FF2B5EF4-FFF2-40B4-BE49-F238E27FC236}">
                  <a16:creationId xmlns:a16="http://schemas.microsoft.com/office/drawing/2014/main" id="{EC4E4EE8-8383-4F2A-82AC-DD85F8D7D3EC}"/>
                </a:ext>
              </a:extLst>
            </p:cNvPr>
            <p:cNvSpPr txBox="1"/>
            <p:nvPr/>
          </p:nvSpPr>
          <p:spPr>
            <a:xfrm>
              <a:off x="6496085" y="6422372"/>
              <a:ext cx="409575" cy="228268"/>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lang="ms-MY" sz="1400" b="1" i="0" u="none" strike="noStrike" kern="0" cap="none" spc="-10" normalizeH="0" baseline="0" noProof="0" dirty="0">
                  <a:ln>
                    <a:noFill/>
                  </a:ln>
                  <a:solidFill>
                    <a:prstClr val="black"/>
                  </a:solidFill>
                  <a:effectLst/>
                  <a:uLnTx/>
                  <a:uFillTx/>
                  <a:latin typeface="Arial"/>
                  <a:cs typeface="Arial"/>
                </a:rPr>
                <a:t>DRC</a:t>
              </a:r>
              <a:endParaRPr kumimoji="0" lang="ms-MY" sz="1400" b="0" i="0" u="none" strike="noStrike" kern="0" cap="none" spc="0" normalizeH="0" baseline="0" noProof="0" dirty="0">
                <a:ln>
                  <a:noFill/>
                </a:ln>
                <a:solidFill>
                  <a:prstClr val="black"/>
                </a:solidFill>
                <a:effectLst/>
                <a:uLnTx/>
                <a:uFillTx/>
                <a:latin typeface="Arial"/>
                <a:cs typeface="Arial"/>
              </a:endParaRPr>
            </a:p>
          </p:txBody>
        </p:sp>
        <p:sp>
          <p:nvSpPr>
            <p:cNvPr id="19" name="object 52">
              <a:extLst>
                <a:ext uri="{FF2B5EF4-FFF2-40B4-BE49-F238E27FC236}">
                  <a16:creationId xmlns:a16="http://schemas.microsoft.com/office/drawing/2014/main" id="{F39862CA-92BC-44B4-B471-F012A75283C6}"/>
                </a:ext>
              </a:extLst>
            </p:cNvPr>
            <p:cNvSpPr txBox="1"/>
            <p:nvPr/>
          </p:nvSpPr>
          <p:spPr>
            <a:xfrm>
              <a:off x="2087944" y="930075"/>
              <a:ext cx="1590040" cy="1246495"/>
            </a:xfrm>
            <a:prstGeom prst="rect">
              <a:avLst/>
            </a:prstGeom>
            <a:ln w="12192">
              <a:solidFill>
                <a:srgbClr val="41709C"/>
              </a:solidFill>
            </a:ln>
          </p:spPr>
          <p:txBody>
            <a:bodyPr vert="horz"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ms-MY" sz="1200" b="0" i="0" u="none" strike="noStrike" kern="0" cap="none" spc="0" normalizeH="0" baseline="0" noProof="0" dirty="0">
                <a:ln>
                  <a:noFill/>
                </a:ln>
                <a:solidFill>
                  <a:prstClr val="black"/>
                </a:solidFill>
                <a:effectLst/>
                <a:uLnTx/>
                <a:uFillTx/>
                <a:latin typeface="Times New Roman"/>
                <a:cs typeface="Times New Roman"/>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ms-MY" sz="1200" b="0" i="0" u="none" strike="noStrike" kern="0" cap="none" spc="0" normalizeH="0" baseline="0" noProof="0" dirty="0">
                <a:ln>
                  <a:noFill/>
                </a:ln>
                <a:solidFill>
                  <a:prstClr val="black"/>
                </a:solidFill>
                <a:effectLst/>
                <a:uLnTx/>
                <a:uFillTx/>
                <a:latin typeface="Times New Roman"/>
                <a:cs typeface="Times New Roman"/>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ms-MY" sz="1200" b="0" i="0" u="none" strike="noStrike" kern="0" cap="none" spc="0" normalizeH="0" baseline="0" noProof="0" dirty="0">
                <a:ln>
                  <a:noFill/>
                </a:ln>
                <a:solidFill>
                  <a:prstClr val="black"/>
                </a:solidFill>
                <a:effectLst/>
                <a:uLnTx/>
                <a:uFillTx/>
                <a:latin typeface="Times New Roman"/>
                <a:cs typeface="Times New Roman"/>
              </a:endParaRPr>
            </a:p>
            <a:p>
              <a:pPr marL="0" marR="0" lvl="0" indent="0" defTabSz="914400" eaLnBrk="1" fontAlgn="auto" latinLnBrk="0" hangingPunct="1">
                <a:lnSpc>
                  <a:spcPct val="100000"/>
                </a:lnSpc>
                <a:spcBef>
                  <a:spcPts val="30"/>
                </a:spcBef>
                <a:spcAft>
                  <a:spcPts val="0"/>
                </a:spcAft>
                <a:buClrTx/>
                <a:buSzTx/>
                <a:buFontTx/>
                <a:buNone/>
                <a:tabLst/>
                <a:defRPr/>
              </a:pPr>
              <a:endParaRPr kumimoji="0" lang="ms-MY" sz="1350" b="0" i="0" u="none" strike="noStrike" kern="0" cap="none" spc="0" normalizeH="0" baseline="0" noProof="0" dirty="0">
                <a:ln>
                  <a:noFill/>
                </a:ln>
                <a:solidFill>
                  <a:prstClr val="black"/>
                </a:solidFill>
                <a:effectLst/>
                <a:uLnTx/>
                <a:uFillTx/>
                <a:latin typeface="Times New Roman"/>
                <a:cs typeface="Times New Roman"/>
              </a:endParaRPr>
            </a:p>
            <a:p>
              <a:pPr marL="199390" marR="212090" lvl="0" indent="1905" algn="ctr" defTabSz="914400" eaLnBrk="1" fontAlgn="auto" latinLnBrk="0" hangingPunct="1">
                <a:lnSpc>
                  <a:spcPct val="100000"/>
                </a:lnSpc>
                <a:spcBef>
                  <a:spcPts val="0"/>
                </a:spcBef>
                <a:spcAft>
                  <a:spcPts val="0"/>
                </a:spcAft>
                <a:buClrTx/>
                <a:buSzTx/>
                <a:buFontTx/>
                <a:buNone/>
                <a:tabLst/>
                <a:defRPr/>
              </a:pPr>
              <a:r>
                <a:rPr kumimoji="0" lang="ms-MY" sz="1050" b="0" i="0" u="none" strike="noStrike" kern="0" cap="none" spc="-5" normalizeH="0" baseline="0" noProof="0" dirty="0">
                  <a:ln>
                    <a:noFill/>
                  </a:ln>
                  <a:solidFill>
                    <a:prstClr val="black"/>
                  </a:solidFill>
                  <a:effectLst/>
                  <a:uLnTx/>
                  <a:uFillTx/>
                  <a:cs typeface="Calibri"/>
                </a:rPr>
                <a:t>Pegawai memproses permohonan </a:t>
              </a:r>
            </a:p>
            <a:p>
              <a:pPr marL="199390" marR="212090" lvl="0" indent="1905" algn="ctr" defTabSz="914400" eaLnBrk="1" fontAlgn="auto" latinLnBrk="0" hangingPunct="1">
                <a:lnSpc>
                  <a:spcPct val="100000"/>
                </a:lnSpc>
                <a:spcBef>
                  <a:spcPts val="0"/>
                </a:spcBef>
                <a:spcAft>
                  <a:spcPts val="0"/>
                </a:spcAft>
                <a:buClrTx/>
                <a:buSzTx/>
                <a:buFontTx/>
                <a:buNone/>
                <a:tabLst/>
                <a:defRPr/>
              </a:pPr>
              <a:endParaRPr kumimoji="0" lang="ms-MY" sz="1050" b="0" i="0" u="none" strike="noStrike" kern="0" cap="none" spc="-5" normalizeH="0" baseline="0" noProof="0" dirty="0">
                <a:ln>
                  <a:noFill/>
                </a:ln>
                <a:solidFill>
                  <a:prstClr val="black"/>
                </a:solidFill>
                <a:effectLst/>
                <a:uLnTx/>
                <a:uFillTx/>
                <a:cs typeface="Calibri"/>
              </a:endParaRPr>
            </a:p>
          </p:txBody>
        </p:sp>
        <p:sp>
          <p:nvSpPr>
            <p:cNvPr id="20" name="object 53">
              <a:extLst>
                <a:ext uri="{FF2B5EF4-FFF2-40B4-BE49-F238E27FC236}">
                  <a16:creationId xmlns:a16="http://schemas.microsoft.com/office/drawing/2014/main" id="{CDFD4CEB-D7F5-477F-B744-5184F649A243}"/>
                </a:ext>
              </a:extLst>
            </p:cNvPr>
            <p:cNvSpPr/>
            <p:nvPr/>
          </p:nvSpPr>
          <p:spPr>
            <a:xfrm>
              <a:off x="2473451" y="1136903"/>
              <a:ext cx="752856" cy="419100"/>
            </a:xfrm>
            <a:prstGeom prst="rect">
              <a:avLst/>
            </a:prstGeom>
            <a:blipFill>
              <a:blip r:embed="rId6" cstate="print"/>
              <a:stretch>
                <a:fillRect/>
              </a:stretch>
            </a:blip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endParaRPr>
            </a:p>
          </p:txBody>
        </p:sp>
        <p:sp>
          <p:nvSpPr>
            <p:cNvPr id="21" name="object 65">
              <a:extLst>
                <a:ext uri="{FF2B5EF4-FFF2-40B4-BE49-F238E27FC236}">
                  <a16:creationId xmlns:a16="http://schemas.microsoft.com/office/drawing/2014/main" id="{7AEAB9DA-8E89-4E64-9A9F-22E7B5368AF5}"/>
                </a:ext>
              </a:extLst>
            </p:cNvPr>
            <p:cNvSpPr/>
            <p:nvPr/>
          </p:nvSpPr>
          <p:spPr>
            <a:xfrm>
              <a:off x="931990" y="3723713"/>
              <a:ext cx="7269714" cy="2615264"/>
            </a:xfrm>
            <a:custGeom>
              <a:avLst/>
              <a:gdLst/>
              <a:ahLst/>
              <a:cxnLst/>
              <a:rect l="l" t="t" r="r" b="b"/>
              <a:pathLst>
                <a:path w="4983480" h="2505710">
                  <a:moveTo>
                    <a:pt x="0" y="2505456"/>
                  </a:moveTo>
                  <a:lnTo>
                    <a:pt x="4983480" y="2505456"/>
                  </a:lnTo>
                  <a:lnTo>
                    <a:pt x="4983480" y="0"/>
                  </a:lnTo>
                  <a:lnTo>
                    <a:pt x="0" y="0"/>
                  </a:lnTo>
                  <a:lnTo>
                    <a:pt x="0" y="2505456"/>
                  </a:lnTo>
                  <a:close/>
                </a:path>
              </a:pathLst>
            </a:custGeom>
            <a:ln w="19811">
              <a:solidFill>
                <a:srgbClr val="41709C"/>
              </a:solidFill>
              <a:prstDash val="sysDashDot"/>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black"/>
                </a:solidFill>
                <a:effectLst/>
                <a:uLnTx/>
                <a:uFillTx/>
              </a:endParaRPr>
            </a:p>
          </p:txBody>
        </p:sp>
        <p:sp>
          <p:nvSpPr>
            <p:cNvPr id="22" name="object 66">
              <a:extLst>
                <a:ext uri="{FF2B5EF4-FFF2-40B4-BE49-F238E27FC236}">
                  <a16:creationId xmlns:a16="http://schemas.microsoft.com/office/drawing/2014/main" id="{C081655B-A92E-4D3E-A8BC-23CC55A2B381}"/>
                </a:ext>
              </a:extLst>
            </p:cNvPr>
            <p:cNvSpPr txBox="1"/>
            <p:nvPr/>
          </p:nvSpPr>
          <p:spPr>
            <a:xfrm>
              <a:off x="3085592" y="3811270"/>
              <a:ext cx="2557145" cy="228268"/>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lang="ms-MY" sz="1400" b="1" i="0" u="none" strike="noStrike" kern="0" cap="none" spc="0" normalizeH="0" baseline="0" noProof="0" dirty="0">
                  <a:ln>
                    <a:noFill/>
                  </a:ln>
                  <a:solidFill>
                    <a:prstClr val="black"/>
                  </a:solidFill>
                  <a:effectLst/>
                  <a:uLnTx/>
                  <a:uFillTx/>
                  <a:latin typeface="Arial"/>
                  <a:cs typeface="Arial"/>
                </a:rPr>
                <a:t>SISTEM xxx</a:t>
              </a:r>
              <a:endParaRPr kumimoji="0" lang="ms-MY" sz="1400" b="0" i="0" u="none" strike="noStrike" kern="0" cap="none" spc="0" normalizeH="0" baseline="0" noProof="0" dirty="0">
                <a:ln>
                  <a:noFill/>
                </a:ln>
                <a:solidFill>
                  <a:prstClr val="black"/>
                </a:solidFill>
                <a:effectLst/>
                <a:uLnTx/>
                <a:uFillTx/>
                <a:latin typeface="Arial"/>
                <a:cs typeface="Arial"/>
              </a:endParaRPr>
            </a:p>
          </p:txBody>
        </p:sp>
        <p:pic>
          <p:nvPicPr>
            <p:cNvPr id="23" name="Picture 22">
              <a:extLst>
                <a:ext uri="{FF2B5EF4-FFF2-40B4-BE49-F238E27FC236}">
                  <a16:creationId xmlns:a16="http://schemas.microsoft.com/office/drawing/2014/main" id="{8853283C-2365-4BA5-A144-E2264F920139}"/>
                </a:ext>
              </a:extLst>
            </p:cNvPr>
            <p:cNvPicPr>
              <a:picLocks noChangeAspect="1"/>
            </p:cNvPicPr>
            <p:nvPr/>
          </p:nvPicPr>
          <p:blipFill>
            <a:blip r:embed="rId7"/>
            <a:stretch>
              <a:fillRect/>
            </a:stretch>
          </p:blipFill>
          <p:spPr>
            <a:xfrm>
              <a:off x="724937" y="1023116"/>
              <a:ext cx="755708" cy="471286"/>
            </a:xfrm>
            <a:prstGeom prst="rect">
              <a:avLst/>
            </a:prstGeom>
          </p:spPr>
        </p:pic>
        <p:pic>
          <p:nvPicPr>
            <p:cNvPr id="24" name="Picture 4" descr="Data security, document, lock, locked data, secure document icon">
              <a:extLst>
                <a:ext uri="{FF2B5EF4-FFF2-40B4-BE49-F238E27FC236}">
                  <a16:creationId xmlns:a16="http://schemas.microsoft.com/office/drawing/2014/main" id="{B863D3A5-B791-4D35-B831-0DD13A07079F}"/>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17455" y="1087082"/>
              <a:ext cx="448264" cy="408775"/>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24">
              <a:extLst>
                <a:ext uri="{FF2B5EF4-FFF2-40B4-BE49-F238E27FC236}">
                  <a16:creationId xmlns:a16="http://schemas.microsoft.com/office/drawing/2014/main" id="{9A050C5A-C687-4786-B4F3-EC8720764C43}"/>
                </a:ext>
              </a:extLst>
            </p:cNvPr>
            <p:cNvSpPr/>
            <p:nvPr/>
          </p:nvSpPr>
          <p:spPr>
            <a:xfrm>
              <a:off x="1270481" y="6281796"/>
              <a:ext cx="2275686" cy="523220"/>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MY" sz="1400" b="1" i="0" u="none" strike="noStrike" kern="0" cap="none" spc="0" normalizeH="0" baseline="0" noProof="0" dirty="0">
                  <a:ln>
                    <a:noFill/>
                  </a:ln>
                  <a:solidFill>
                    <a:prstClr val="black"/>
                  </a:solidFill>
                  <a:effectLst/>
                  <a:uLnTx/>
                  <a:uFillTx/>
                </a:rPr>
                <a:t>MyGovCloud </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en-MY" sz="1400" b="1" i="0" u="none" strike="noStrike" kern="0" cap="none" spc="0" normalizeH="0" baseline="0" noProof="0" dirty="0">
                  <a:ln>
                    <a:noFill/>
                  </a:ln>
                  <a:solidFill>
                    <a:prstClr val="black"/>
                  </a:solidFill>
                  <a:effectLst/>
                  <a:uLnTx/>
                  <a:uFillTx/>
                </a:rPr>
                <a:t>di PDSA Putrajaya</a:t>
              </a:r>
            </a:p>
          </p:txBody>
        </p:sp>
        <p:cxnSp>
          <p:nvCxnSpPr>
            <p:cNvPr id="26" name="Straight Arrow Connector 25">
              <a:extLst>
                <a:ext uri="{FF2B5EF4-FFF2-40B4-BE49-F238E27FC236}">
                  <a16:creationId xmlns:a16="http://schemas.microsoft.com/office/drawing/2014/main" id="{D6EAC765-B6AB-49EA-A64F-ABBEF8A6CB18}"/>
                </a:ext>
              </a:extLst>
            </p:cNvPr>
            <p:cNvCxnSpPr>
              <a:cxnSpLocks/>
            </p:cNvCxnSpPr>
            <p:nvPr/>
          </p:nvCxnSpPr>
          <p:spPr>
            <a:xfrm flipV="1">
              <a:off x="3493034" y="4880696"/>
              <a:ext cx="2119240" cy="6772"/>
            </a:xfrm>
            <a:prstGeom prst="straightConnector1">
              <a:avLst/>
            </a:prstGeom>
            <a:noFill/>
            <a:ln w="57150" cap="flat" cmpd="sng" algn="ctr">
              <a:solidFill>
                <a:srgbClr val="D34817"/>
              </a:solidFill>
              <a:prstDash val="solid"/>
              <a:miter lim="800000"/>
              <a:tailEnd type="triangle"/>
            </a:ln>
            <a:effectLst/>
          </p:spPr>
        </p:cxnSp>
        <p:cxnSp>
          <p:nvCxnSpPr>
            <p:cNvPr id="27" name="Straight Arrow Connector 26">
              <a:extLst>
                <a:ext uri="{FF2B5EF4-FFF2-40B4-BE49-F238E27FC236}">
                  <a16:creationId xmlns:a16="http://schemas.microsoft.com/office/drawing/2014/main" id="{E6DD6049-3797-4F8F-8DC2-A5E8CEDE4E8A}"/>
                </a:ext>
              </a:extLst>
            </p:cNvPr>
            <p:cNvCxnSpPr>
              <a:cxnSpLocks/>
            </p:cNvCxnSpPr>
            <p:nvPr/>
          </p:nvCxnSpPr>
          <p:spPr>
            <a:xfrm>
              <a:off x="3493034" y="5299511"/>
              <a:ext cx="2134457" cy="2266"/>
            </a:xfrm>
            <a:prstGeom prst="straightConnector1">
              <a:avLst/>
            </a:prstGeom>
            <a:noFill/>
            <a:ln w="57150" cap="flat" cmpd="sng" algn="ctr">
              <a:solidFill>
                <a:srgbClr val="D34817"/>
              </a:solidFill>
              <a:prstDash val="solid"/>
              <a:miter lim="800000"/>
              <a:headEnd type="triangle" w="med" len="med"/>
              <a:tailEnd type="none" w="med" len="med"/>
            </a:ln>
            <a:effectLst/>
          </p:spPr>
        </p:cxnSp>
        <p:cxnSp>
          <p:nvCxnSpPr>
            <p:cNvPr id="28" name="Straight Arrow Connector 27">
              <a:extLst>
                <a:ext uri="{FF2B5EF4-FFF2-40B4-BE49-F238E27FC236}">
                  <a16:creationId xmlns:a16="http://schemas.microsoft.com/office/drawing/2014/main" id="{13AFCE88-2FFD-48AF-ABF0-5AE733494009}"/>
                </a:ext>
              </a:extLst>
            </p:cNvPr>
            <p:cNvCxnSpPr>
              <a:cxnSpLocks/>
            </p:cNvCxnSpPr>
            <p:nvPr/>
          </p:nvCxnSpPr>
          <p:spPr>
            <a:xfrm>
              <a:off x="1358544" y="2368525"/>
              <a:ext cx="3912" cy="1261643"/>
            </a:xfrm>
            <a:prstGeom prst="straightConnector1">
              <a:avLst/>
            </a:prstGeom>
            <a:noFill/>
            <a:ln w="57150" cap="flat" cmpd="sng" algn="ctr">
              <a:solidFill>
                <a:srgbClr val="D34817"/>
              </a:solidFill>
              <a:prstDash val="solid"/>
              <a:miter lim="800000"/>
              <a:tailEnd type="triangle"/>
            </a:ln>
            <a:effectLst/>
          </p:spPr>
        </p:cxnSp>
        <p:cxnSp>
          <p:nvCxnSpPr>
            <p:cNvPr id="29" name="Straight Arrow Connector 28">
              <a:extLst>
                <a:ext uri="{FF2B5EF4-FFF2-40B4-BE49-F238E27FC236}">
                  <a16:creationId xmlns:a16="http://schemas.microsoft.com/office/drawing/2014/main" id="{D2B9B03D-F70E-40C5-85A1-56521D43C2B7}"/>
                </a:ext>
              </a:extLst>
            </p:cNvPr>
            <p:cNvCxnSpPr>
              <a:cxnSpLocks/>
            </p:cNvCxnSpPr>
            <p:nvPr/>
          </p:nvCxnSpPr>
          <p:spPr>
            <a:xfrm flipH="1">
              <a:off x="2448617" y="2376890"/>
              <a:ext cx="7965" cy="1270449"/>
            </a:xfrm>
            <a:prstGeom prst="straightConnector1">
              <a:avLst/>
            </a:prstGeom>
            <a:noFill/>
            <a:ln w="6350" cap="flat" cmpd="sng" algn="ctr">
              <a:solidFill>
                <a:srgbClr val="D34817"/>
              </a:solidFill>
              <a:prstDash val="solid"/>
              <a:miter lim="800000"/>
              <a:tailEnd type="triangle"/>
            </a:ln>
            <a:effectLst/>
          </p:spPr>
        </p:cxnSp>
        <p:cxnSp>
          <p:nvCxnSpPr>
            <p:cNvPr id="30" name="Straight Arrow Connector 29">
              <a:extLst>
                <a:ext uri="{FF2B5EF4-FFF2-40B4-BE49-F238E27FC236}">
                  <a16:creationId xmlns:a16="http://schemas.microsoft.com/office/drawing/2014/main" id="{36BD559D-39C9-4999-8654-4F3718E6E1C4}"/>
                </a:ext>
              </a:extLst>
            </p:cNvPr>
            <p:cNvCxnSpPr>
              <a:cxnSpLocks/>
            </p:cNvCxnSpPr>
            <p:nvPr/>
          </p:nvCxnSpPr>
          <p:spPr>
            <a:xfrm flipV="1">
              <a:off x="3061279" y="2340972"/>
              <a:ext cx="0" cy="1351935"/>
            </a:xfrm>
            <a:prstGeom prst="straightConnector1">
              <a:avLst/>
            </a:prstGeom>
            <a:noFill/>
            <a:ln w="6350" cap="flat" cmpd="sng" algn="ctr">
              <a:solidFill>
                <a:srgbClr val="D34817"/>
              </a:solidFill>
              <a:prstDash val="solid"/>
              <a:miter lim="800000"/>
              <a:tailEnd type="triangle"/>
            </a:ln>
            <a:effectLst/>
          </p:spPr>
        </p:cxnSp>
        <p:cxnSp>
          <p:nvCxnSpPr>
            <p:cNvPr id="31" name="Straight Arrow Connector 30">
              <a:extLst>
                <a:ext uri="{FF2B5EF4-FFF2-40B4-BE49-F238E27FC236}">
                  <a16:creationId xmlns:a16="http://schemas.microsoft.com/office/drawing/2014/main" id="{A5C7A81D-675E-49B8-8359-9A26A08CA49D}"/>
                </a:ext>
              </a:extLst>
            </p:cNvPr>
            <p:cNvCxnSpPr>
              <a:cxnSpLocks/>
            </p:cNvCxnSpPr>
            <p:nvPr/>
          </p:nvCxnSpPr>
          <p:spPr>
            <a:xfrm>
              <a:off x="4145507" y="2338153"/>
              <a:ext cx="0" cy="1330542"/>
            </a:xfrm>
            <a:prstGeom prst="straightConnector1">
              <a:avLst/>
            </a:prstGeom>
            <a:noFill/>
            <a:ln w="6350" cap="flat" cmpd="sng" algn="ctr">
              <a:solidFill>
                <a:srgbClr val="D34817"/>
              </a:solidFill>
              <a:prstDash val="solid"/>
              <a:miter lim="800000"/>
              <a:tailEnd type="triangle"/>
            </a:ln>
            <a:effectLst/>
          </p:spPr>
        </p:cxnSp>
        <p:cxnSp>
          <p:nvCxnSpPr>
            <p:cNvPr id="32" name="Straight Arrow Connector 31">
              <a:extLst>
                <a:ext uri="{FF2B5EF4-FFF2-40B4-BE49-F238E27FC236}">
                  <a16:creationId xmlns:a16="http://schemas.microsoft.com/office/drawing/2014/main" id="{15C1A910-08CB-448A-BDC6-EA22FD104005}"/>
                </a:ext>
              </a:extLst>
            </p:cNvPr>
            <p:cNvCxnSpPr>
              <a:cxnSpLocks/>
            </p:cNvCxnSpPr>
            <p:nvPr/>
          </p:nvCxnSpPr>
          <p:spPr>
            <a:xfrm flipV="1">
              <a:off x="4816677" y="2338153"/>
              <a:ext cx="0" cy="1362268"/>
            </a:xfrm>
            <a:prstGeom prst="straightConnector1">
              <a:avLst/>
            </a:prstGeom>
            <a:noFill/>
            <a:ln w="6350" cap="flat" cmpd="sng" algn="ctr">
              <a:solidFill>
                <a:srgbClr val="D34817"/>
              </a:solidFill>
              <a:prstDash val="solid"/>
              <a:miter lim="800000"/>
              <a:tailEnd type="triangle"/>
            </a:ln>
            <a:effectLst/>
          </p:spPr>
        </p:cxnSp>
        <p:cxnSp>
          <p:nvCxnSpPr>
            <p:cNvPr id="33" name="Straight Arrow Connector 32">
              <a:extLst>
                <a:ext uri="{FF2B5EF4-FFF2-40B4-BE49-F238E27FC236}">
                  <a16:creationId xmlns:a16="http://schemas.microsoft.com/office/drawing/2014/main" id="{7731EF4F-383A-49F0-94C9-A2601502FFD9}"/>
                </a:ext>
              </a:extLst>
            </p:cNvPr>
            <p:cNvCxnSpPr>
              <a:cxnSpLocks/>
            </p:cNvCxnSpPr>
            <p:nvPr/>
          </p:nvCxnSpPr>
          <p:spPr>
            <a:xfrm>
              <a:off x="5879099" y="2332898"/>
              <a:ext cx="7133" cy="1360009"/>
            </a:xfrm>
            <a:prstGeom prst="straightConnector1">
              <a:avLst/>
            </a:prstGeom>
            <a:noFill/>
            <a:ln w="6350" cap="flat" cmpd="sng" algn="ctr">
              <a:solidFill>
                <a:srgbClr val="D34817"/>
              </a:solidFill>
              <a:prstDash val="solid"/>
              <a:miter lim="800000"/>
              <a:tailEnd type="triangle"/>
            </a:ln>
            <a:effectLst/>
          </p:spPr>
        </p:cxnSp>
        <p:cxnSp>
          <p:nvCxnSpPr>
            <p:cNvPr id="34" name="Straight Arrow Connector 33">
              <a:extLst>
                <a:ext uri="{FF2B5EF4-FFF2-40B4-BE49-F238E27FC236}">
                  <a16:creationId xmlns:a16="http://schemas.microsoft.com/office/drawing/2014/main" id="{5FED2EBC-E606-4D28-ADC3-6321551EDDF6}"/>
                </a:ext>
              </a:extLst>
            </p:cNvPr>
            <p:cNvCxnSpPr>
              <a:cxnSpLocks/>
            </p:cNvCxnSpPr>
            <p:nvPr/>
          </p:nvCxnSpPr>
          <p:spPr>
            <a:xfrm flipH="1" flipV="1">
              <a:off x="6197413" y="2306162"/>
              <a:ext cx="13394" cy="1385180"/>
            </a:xfrm>
            <a:prstGeom prst="straightConnector1">
              <a:avLst/>
            </a:prstGeom>
            <a:noFill/>
            <a:ln w="6350" cap="flat" cmpd="sng" algn="ctr">
              <a:solidFill>
                <a:srgbClr val="D34817"/>
              </a:solidFill>
              <a:prstDash val="solid"/>
              <a:miter lim="800000"/>
              <a:tailEnd type="triangle"/>
            </a:ln>
            <a:effectLst/>
          </p:spPr>
        </p:cxnSp>
        <p:pic>
          <p:nvPicPr>
            <p:cNvPr id="35" name="Picture 34">
              <a:extLst>
                <a:ext uri="{FF2B5EF4-FFF2-40B4-BE49-F238E27FC236}">
                  <a16:creationId xmlns:a16="http://schemas.microsoft.com/office/drawing/2014/main" id="{FAEF3EBA-0343-47D5-81F3-5663EAD5A71B}"/>
                </a:ext>
              </a:extLst>
            </p:cNvPr>
            <p:cNvPicPr>
              <a:picLocks noChangeAspect="1"/>
            </p:cNvPicPr>
            <p:nvPr/>
          </p:nvPicPr>
          <p:blipFill>
            <a:blip r:embed="rId9"/>
            <a:stretch>
              <a:fillRect/>
            </a:stretch>
          </p:blipFill>
          <p:spPr>
            <a:xfrm>
              <a:off x="7775663" y="1082199"/>
              <a:ext cx="426041" cy="481268"/>
            </a:xfrm>
            <a:prstGeom prst="rect">
              <a:avLst/>
            </a:prstGeom>
          </p:spPr>
        </p:pic>
        <p:pic>
          <p:nvPicPr>
            <p:cNvPr id="36" name="Picture 35">
              <a:extLst>
                <a:ext uri="{FF2B5EF4-FFF2-40B4-BE49-F238E27FC236}">
                  <a16:creationId xmlns:a16="http://schemas.microsoft.com/office/drawing/2014/main" id="{D0711885-EAB2-40B0-85A4-44525182A65F}"/>
                </a:ext>
              </a:extLst>
            </p:cNvPr>
            <p:cNvPicPr>
              <a:picLocks noChangeAspect="1"/>
            </p:cNvPicPr>
            <p:nvPr/>
          </p:nvPicPr>
          <p:blipFill>
            <a:blip r:embed="rId10"/>
            <a:stretch>
              <a:fillRect/>
            </a:stretch>
          </p:blipFill>
          <p:spPr>
            <a:xfrm>
              <a:off x="6883583" y="1082199"/>
              <a:ext cx="752475" cy="419100"/>
            </a:xfrm>
            <a:prstGeom prst="rect">
              <a:avLst/>
            </a:prstGeom>
          </p:spPr>
        </p:pic>
        <p:sp>
          <p:nvSpPr>
            <p:cNvPr id="37" name="Rectangle 36">
              <a:extLst>
                <a:ext uri="{FF2B5EF4-FFF2-40B4-BE49-F238E27FC236}">
                  <a16:creationId xmlns:a16="http://schemas.microsoft.com/office/drawing/2014/main" id="{8A9EBDD2-B99E-43A7-92C9-3F17D6EDD0C7}"/>
                </a:ext>
              </a:extLst>
            </p:cNvPr>
            <p:cNvSpPr/>
            <p:nvPr/>
          </p:nvSpPr>
          <p:spPr>
            <a:xfrm>
              <a:off x="6800333" y="1615647"/>
              <a:ext cx="1313756" cy="577081"/>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MY" sz="1050" b="0" i="0" u="none" strike="noStrike" kern="0" cap="none" spc="0" normalizeH="0" baseline="0" noProof="0" dirty="0">
                  <a:ln>
                    <a:noFill/>
                  </a:ln>
                  <a:solidFill>
                    <a:prstClr val="black"/>
                  </a:solidFill>
                  <a:effectLst/>
                  <a:uLnTx/>
                  <a:uFillTx/>
                </a:rPr>
                <a:t>Pentadbir mengemaskini maklumat</a:t>
              </a:r>
            </a:p>
          </p:txBody>
        </p:sp>
        <p:sp>
          <p:nvSpPr>
            <p:cNvPr id="38" name="Rectangle 37">
              <a:extLst>
                <a:ext uri="{FF2B5EF4-FFF2-40B4-BE49-F238E27FC236}">
                  <a16:creationId xmlns:a16="http://schemas.microsoft.com/office/drawing/2014/main" id="{DB5B9CA6-C7C3-4909-A4A7-D511FDEB5B37}"/>
                </a:ext>
              </a:extLst>
            </p:cNvPr>
            <p:cNvSpPr/>
            <p:nvPr/>
          </p:nvSpPr>
          <p:spPr>
            <a:xfrm>
              <a:off x="6717421" y="936859"/>
              <a:ext cx="1519082" cy="1383122"/>
            </a:xfrm>
            <a:prstGeom prst="rect">
              <a:avLst/>
            </a:prstGeom>
            <a:noFill/>
            <a:ln w="12700" cap="flat" cmpd="sng" algn="ctr">
              <a:solidFill>
                <a:srgbClr val="D34817">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MY" sz="1800" b="0" i="0" u="none" strike="noStrike" kern="0" cap="none" spc="0" normalizeH="0" baseline="0" noProof="0" dirty="0">
                <a:ln>
                  <a:noFill/>
                </a:ln>
                <a:solidFill>
                  <a:prstClr val="white"/>
                </a:solidFill>
                <a:effectLst/>
                <a:uLnTx/>
                <a:uFillTx/>
              </a:endParaRPr>
            </a:p>
          </p:txBody>
        </p:sp>
        <p:sp>
          <p:nvSpPr>
            <p:cNvPr id="39" name="object 69">
              <a:extLst>
                <a:ext uri="{FF2B5EF4-FFF2-40B4-BE49-F238E27FC236}">
                  <a16:creationId xmlns:a16="http://schemas.microsoft.com/office/drawing/2014/main" id="{57C881F9-A800-4BC9-A3D7-45F186CB8952}"/>
                </a:ext>
              </a:extLst>
            </p:cNvPr>
            <p:cNvSpPr txBox="1"/>
            <p:nvPr/>
          </p:nvSpPr>
          <p:spPr>
            <a:xfrm>
              <a:off x="3896135" y="5065283"/>
              <a:ext cx="1259219" cy="197490"/>
            </a:xfrm>
            <a:prstGeom prst="rect">
              <a:avLst/>
            </a:prstGeom>
          </p:spPr>
          <p:txBody>
            <a:bodyPr vert="horz" wrap="square" lIns="0" tIns="12700" rIns="0" bIns="0" rtlCol="0">
              <a:spAutoFit/>
            </a:bodyPr>
            <a:lstStyle/>
            <a:p>
              <a:pPr marL="12700" marR="0" lvl="0" indent="0" algn="ctr" defTabSz="914400" eaLnBrk="1" fontAlgn="auto" latinLnBrk="0" hangingPunct="1">
                <a:lnSpc>
                  <a:spcPct val="100000"/>
                </a:lnSpc>
                <a:spcBef>
                  <a:spcPts val="100"/>
                </a:spcBef>
                <a:spcAft>
                  <a:spcPts val="0"/>
                </a:spcAft>
                <a:buClrTx/>
                <a:buSzTx/>
                <a:buFontTx/>
                <a:buNone/>
                <a:tabLst>
                  <a:tab pos="3613785" algn="l"/>
                </a:tabLst>
                <a:defRPr/>
              </a:pPr>
              <a:r>
                <a:rPr kumimoji="0" lang="ms-MY" sz="1200" b="1" i="0" u="none" strike="noStrike" kern="0" cap="none" spc="0" normalizeH="0" baseline="0" noProof="0" dirty="0">
                  <a:ln>
                    <a:noFill/>
                  </a:ln>
                  <a:solidFill>
                    <a:srgbClr val="FF0000"/>
                  </a:solidFill>
                  <a:effectLst/>
                  <a:uLnTx/>
                  <a:uFillTx/>
                  <a:latin typeface="Arial"/>
                  <a:cs typeface="Arial"/>
                </a:rPr>
                <a:t>1, 9, 11, 13</a:t>
              </a:r>
            </a:p>
          </p:txBody>
        </p:sp>
        <p:cxnSp>
          <p:nvCxnSpPr>
            <p:cNvPr id="40" name="Straight Arrow Connector 39">
              <a:extLst>
                <a:ext uri="{FF2B5EF4-FFF2-40B4-BE49-F238E27FC236}">
                  <a16:creationId xmlns:a16="http://schemas.microsoft.com/office/drawing/2014/main" id="{BCE20BE9-3F95-4538-BC5E-4455F1407919}"/>
                </a:ext>
              </a:extLst>
            </p:cNvPr>
            <p:cNvCxnSpPr>
              <a:cxnSpLocks/>
              <a:stCxn id="38" idx="2"/>
            </p:cNvCxnSpPr>
            <p:nvPr/>
          </p:nvCxnSpPr>
          <p:spPr>
            <a:xfrm>
              <a:off x="7476962" y="2319981"/>
              <a:ext cx="22527" cy="1365997"/>
            </a:xfrm>
            <a:prstGeom prst="straightConnector1">
              <a:avLst/>
            </a:prstGeom>
            <a:noFill/>
            <a:ln w="6350" cap="flat" cmpd="sng" algn="ctr">
              <a:solidFill>
                <a:srgbClr val="D34817"/>
              </a:solidFill>
              <a:prstDash val="solid"/>
              <a:miter lim="800000"/>
              <a:tailEnd type="triangle"/>
            </a:ln>
            <a:effectLst/>
          </p:spPr>
        </p:cxnSp>
        <p:cxnSp>
          <p:nvCxnSpPr>
            <p:cNvPr id="41" name="Straight Arrow Connector 40">
              <a:extLst>
                <a:ext uri="{FF2B5EF4-FFF2-40B4-BE49-F238E27FC236}">
                  <a16:creationId xmlns:a16="http://schemas.microsoft.com/office/drawing/2014/main" id="{DED7F0B8-BC19-4B50-B95B-7274B4CAE0F8}"/>
                </a:ext>
              </a:extLst>
            </p:cNvPr>
            <p:cNvCxnSpPr>
              <a:cxnSpLocks/>
            </p:cNvCxnSpPr>
            <p:nvPr/>
          </p:nvCxnSpPr>
          <p:spPr>
            <a:xfrm flipV="1">
              <a:off x="7111749" y="2340972"/>
              <a:ext cx="0" cy="1306367"/>
            </a:xfrm>
            <a:prstGeom prst="straightConnector1">
              <a:avLst/>
            </a:prstGeom>
            <a:noFill/>
            <a:ln w="6350" cap="flat" cmpd="sng" algn="ctr">
              <a:solidFill>
                <a:srgbClr val="D34817"/>
              </a:solidFill>
              <a:prstDash val="solid"/>
              <a:miter lim="800000"/>
              <a:tailEnd type="triangle"/>
            </a:ln>
            <a:effectLst/>
          </p:spPr>
        </p:cxnSp>
        <p:pic>
          <p:nvPicPr>
            <p:cNvPr id="42" name="Picture 6" descr="WAF – Web Application Firewall 101 - Load Balancers">
              <a:extLst>
                <a:ext uri="{FF2B5EF4-FFF2-40B4-BE49-F238E27FC236}">
                  <a16:creationId xmlns:a16="http://schemas.microsoft.com/office/drawing/2014/main" id="{302DA796-876D-49D2-B556-85BDFE3B1BD7}"/>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555239" y="4347892"/>
              <a:ext cx="469731" cy="566510"/>
            </a:xfrm>
            <a:prstGeom prst="rect">
              <a:avLst/>
            </a:prstGeom>
            <a:noFill/>
            <a:extLst>
              <a:ext uri="{909E8E84-426E-40DD-AFC4-6F175D3DCCD1}">
                <a14:hiddenFill xmlns:a14="http://schemas.microsoft.com/office/drawing/2010/main">
                  <a:solidFill>
                    <a:srgbClr val="FFFFFF"/>
                  </a:solidFill>
                </a14:hiddenFill>
              </a:ext>
            </a:extLst>
          </p:spPr>
        </p:pic>
        <p:sp>
          <p:nvSpPr>
            <p:cNvPr id="43" name="object 69">
              <a:extLst>
                <a:ext uri="{FF2B5EF4-FFF2-40B4-BE49-F238E27FC236}">
                  <a16:creationId xmlns:a16="http://schemas.microsoft.com/office/drawing/2014/main" id="{57A868E7-C3B9-4420-B33B-E21DFE2080A4}"/>
                </a:ext>
              </a:extLst>
            </p:cNvPr>
            <p:cNvSpPr txBox="1"/>
            <p:nvPr/>
          </p:nvSpPr>
          <p:spPr>
            <a:xfrm rot="16200000">
              <a:off x="539421" y="2610650"/>
              <a:ext cx="1259219" cy="197490"/>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tab pos="3613785" algn="l"/>
                </a:tabLst>
                <a:defRPr/>
              </a:pPr>
              <a:r>
                <a:rPr kumimoji="0" lang="ms-MY" sz="1200" b="1" i="1" u="none" strike="noStrike" kern="0" cap="none" spc="0" normalizeH="0" baseline="0" noProof="0" dirty="0">
                  <a:ln>
                    <a:noFill/>
                  </a:ln>
                  <a:solidFill>
                    <a:srgbClr val="FF0000"/>
                  </a:solidFill>
                  <a:effectLst/>
                  <a:uLnTx/>
                  <a:uFillTx/>
                  <a:latin typeface="Arial"/>
                  <a:cs typeface="Arial"/>
                </a:rPr>
                <a:t>1,7, 8,9,12</a:t>
              </a:r>
              <a:endParaRPr kumimoji="0" lang="ms-MY" sz="1200" b="0" i="0" u="none" strike="noStrike" kern="0" cap="none" spc="0" normalizeH="0" baseline="0" noProof="0" dirty="0">
                <a:ln>
                  <a:noFill/>
                </a:ln>
                <a:solidFill>
                  <a:prstClr val="black"/>
                </a:solidFill>
                <a:effectLst/>
                <a:uLnTx/>
                <a:uFillTx/>
                <a:latin typeface="Arial"/>
                <a:cs typeface="Arial"/>
              </a:endParaRPr>
            </a:p>
          </p:txBody>
        </p:sp>
        <p:sp>
          <p:nvSpPr>
            <p:cNvPr id="44" name="object 69">
              <a:extLst>
                <a:ext uri="{FF2B5EF4-FFF2-40B4-BE49-F238E27FC236}">
                  <a16:creationId xmlns:a16="http://schemas.microsoft.com/office/drawing/2014/main" id="{75DF3C06-41D7-4BCF-A9F6-D155467223F5}"/>
                </a:ext>
              </a:extLst>
            </p:cNvPr>
            <p:cNvSpPr txBox="1"/>
            <p:nvPr/>
          </p:nvSpPr>
          <p:spPr>
            <a:xfrm rot="16200000">
              <a:off x="2654051" y="2842818"/>
              <a:ext cx="534384" cy="197490"/>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tab pos="3613785" algn="l"/>
                </a:tabLst>
                <a:defRPr/>
              </a:pPr>
              <a:r>
                <a:rPr kumimoji="0" lang="ms-MY" sz="1200" b="1" i="1" u="none" strike="noStrike" kern="0" cap="none" spc="0" normalizeH="0" baseline="0" noProof="0" dirty="0">
                  <a:ln>
                    <a:noFill/>
                  </a:ln>
                  <a:solidFill>
                    <a:srgbClr val="FF0000"/>
                  </a:solidFill>
                  <a:effectLst/>
                  <a:uLnTx/>
                  <a:uFillTx/>
                  <a:latin typeface="Arial"/>
                  <a:cs typeface="Arial"/>
                </a:rPr>
                <a:t>1, 9,12</a:t>
              </a:r>
              <a:endParaRPr kumimoji="0" lang="ms-MY" sz="1200" b="0" i="0" u="none" strike="noStrike" kern="0" cap="none" spc="0" normalizeH="0" baseline="0" noProof="0" dirty="0">
                <a:ln>
                  <a:noFill/>
                </a:ln>
                <a:solidFill>
                  <a:prstClr val="black"/>
                </a:solidFill>
                <a:effectLst/>
                <a:uLnTx/>
                <a:uFillTx/>
                <a:latin typeface="Arial"/>
                <a:cs typeface="Arial"/>
              </a:endParaRPr>
            </a:p>
          </p:txBody>
        </p:sp>
        <p:sp>
          <p:nvSpPr>
            <p:cNvPr id="45" name="object 69">
              <a:extLst>
                <a:ext uri="{FF2B5EF4-FFF2-40B4-BE49-F238E27FC236}">
                  <a16:creationId xmlns:a16="http://schemas.microsoft.com/office/drawing/2014/main" id="{925C2AD2-C050-4592-B6D6-063B1902B597}"/>
                </a:ext>
              </a:extLst>
            </p:cNvPr>
            <p:cNvSpPr txBox="1"/>
            <p:nvPr/>
          </p:nvSpPr>
          <p:spPr>
            <a:xfrm rot="16200000">
              <a:off x="3539840" y="2973809"/>
              <a:ext cx="821008" cy="203979"/>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tab pos="3613785" algn="l"/>
                </a:tabLst>
                <a:defRPr/>
              </a:pPr>
              <a:r>
                <a:rPr kumimoji="0" lang="ms-MY" sz="1200" b="1" i="1" u="none" strike="noStrike" kern="0" cap="none" spc="0" normalizeH="0" baseline="0" noProof="0" dirty="0">
                  <a:ln>
                    <a:noFill/>
                  </a:ln>
                  <a:solidFill>
                    <a:srgbClr val="FF0000"/>
                  </a:solidFill>
                  <a:effectLst/>
                  <a:uLnTx/>
                  <a:uFillTx/>
                  <a:latin typeface="Arial"/>
                  <a:cs typeface="Arial"/>
                </a:rPr>
                <a:t>1,2,8,9,12</a:t>
              </a:r>
              <a:endParaRPr kumimoji="0" lang="ms-MY" sz="1200" b="0" i="0" u="none" strike="noStrike" kern="0" cap="none" spc="0" normalizeH="0" baseline="0" noProof="0" dirty="0">
                <a:ln>
                  <a:noFill/>
                </a:ln>
                <a:solidFill>
                  <a:prstClr val="black"/>
                </a:solidFill>
                <a:effectLst/>
                <a:uLnTx/>
                <a:uFillTx/>
                <a:latin typeface="Arial"/>
                <a:cs typeface="Arial"/>
              </a:endParaRPr>
            </a:p>
          </p:txBody>
        </p:sp>
        <p:sp>
          <p:nvSpPr>
            <p:cNvPr id="46" name="object 69">
              <a:extLst>
                <a:ext uri="{FF2B5EF4-FFF2-40B4-BE49-F238E27FC236}">
                  <a16:creationId xmlns:a16="http://schemas.microsoft.com/office/drawing/2014/main" id="{F2E4ABC1-1850-4AC4-B5FF-F91FED88ED82}"/>
                </a:ext>
              </a:extLst>
            </p:cNvPr>
            <p:cNvSpPr txBox="1"/>
            <p:nvPr/>
          </p:nvSpPr>
          <p:spPr>
            <a:xfrm rot="16200000">
              <a:off x="5109453" y="2672088"/>
              <a:ext cx="1259219" cy="197490"/>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tab pos="3613785" algn="l"/>
                </a:tabLst>
                <a:defRPr/>
              </a:pPr>
              <a:r>
                <a:rPr kumimoji="0" lang="ms-MY" sz="1200" b="1" i="1" u="none" strike="noStrike" kern="0" cap="none" spc="0" normalizeH="0" baseline="0" noProof="0" dirty="0">
                  <a:ln>
                    <a:noFill/>
                  </a:ln>
                  <a:solidFill>
                    <a:srgbClr val="FF0000"/>
                  </a:solidFill>
                  <a:effectLst/>
                  <a:uLnTx/>
                  <a:uFillTx/>
                  <a:latin typeface="Arial"/>
                  <a:cs typeface="Arial"/>
                </a:rPr>
                <a:t>1,8,9,10,12</a:t>
              </a:r>
              <a:endParaRPr kumimoji="0" lang="ms-MY" sz="1200" b="0" i="0" u="none" strike="noStrike" kern="0" cap="none" spc="0" normalizeH="0" baseline="0" noProof="0" dirty="0">
                <a:ln>
                  <a:noFill/>
                </a:ln>
                <a:solidFill>
                  <a:prstClr val="black"/>
                </a:solidFill>
                <a:effectLst/>
                <a:uLnTx/>
                <a:uFillTx/>
                <a:latin typeface="Arial"/>
                <a:cs typeface="Arial"/>
              </a:endParaRPr>
            </a:p>
          </p:txBody>
        </p:sp>
        <p:sp>
          <p:nvSpPr>
            <p:cNvPr id="47" name="object 69">
              <a:extLst>
                <a:ext uri="{FF2B5EF4-FFF2-40B4-BE49-F238E27FC236}">
                  <a16:creationId xmlns:a16="http://schemas.microsoft.com/office/drawing/2014/main" id="{BBC66966-B051-4C0A-AEDE-24B42322A9AE}"/>
                </a:ext>
              </a:extLst>
            </p:cNvPr>
            <p:cNvSpPr txBox="1"/>
            <p:nvPr/>
          </p:nvSpPr>
          <p:spPr>
            <a:xfrm rot="16200000">
              <a:off x="6639047" y="2937052"/>
              <a:ext cx="650296" cy="197490"/>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tab pos="3613785" algn="l"/>
                </a:tabLst>
                <a:defRPr/>
              </a:pPr>
              <a:r>
                <a:rPr kumimoji="0" lang="ms-MY" sz="1200" b="1" i="1" u="none" strike="noStrike" kern="0" cap="none" spc="0" normalizeH="0" baseline="0" noProof="0" dirty="0">
                  <a:ln>
                    <a:noFill/>
                  </a:ln>
                  <a:solidFill>
                    <a:srgbClr val="FF0000"/>
                  </a:solidFill>
                  <a:effectLst/>
                  <a:uLnTx/>
                  <a:uFillTx/>
                  <a:latin typeface="Arial"/>
                  <a:cs typeface="Arial"/>
                </a:rPr>
                <a:t>1,8,9,12</a:t>
              </a:r>
              <a:endParaRPr kumimoji="0" lang="ms-MY" sz="1200" b="0" i="0" u="none" strike="noStrike" kern="0" cap="none" spc="0" normalizeH="0" baseline="0" noProof="0" dirty="0">
                <a:ln>
                  <a:noFill/>
                </a:ln>
                <a:solidFill>
                  <a:prstClr val="black"/>
                </a:solidFill>
                <a:effectLst/>
                <a:uLnTx/>
                <a:uFillTx/>
                <a:latin typeface="Arial"/>
                <a:cs typeface="Arial"/>
              </a:endParaRPr>
            </a:p>
          </p:txBody>
        </p:sp>
        <p:sp>
          <p:nvSpPr>
            <p:cNvPr id="48" name="object 69">
              <a:extLst>
                <a:ext uri="{FF2B5EF4-FFF2-40B4-BE49-F238E27FC236}">
                  <a16:creationId xmlns:a16="http://schemas.microsoft.com/office/drawing/2014/main" id="{9E4D0C80-71B5-4983-9A81-3EEBAF930F70}"/>
                </a:ext>
              </a:extLst>
            </p:cNvPr>
            <p:cNvSpPr txBox="1"/>
            <p:nvPr/>
          </p:nvSpPr>
          <p:spPr>
            <a:xfrm rot="16200000">
              <a:off x="1979647" y="2868219"/>
              <a:ext cx="716545" cy="197490"/>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tab pos="3613785" algn="l"/>
                </a:tabLst>
                <a:defRPr/>
              </a:pPr>
              <a:r>
                <a:rPr kumimoji="0" lang="ms-MY" sz="1200" b="1" i="1" u="none" strike="noStrike" kern="0" cap="none" spc="0" normalizeH="0" baseline="0" noProof="0" dirty="0">
                  <a:ln>
                    <a:noFill/>
                  </a:ln>
                  <a:solidFill>
                    <a:srgbClr val="FF0000"/>
                  </a:solidFill>
                  <a:effectLst/>
                  <a:uLnTx/>
                  <a:uFillTx/>
                  <a:latin typeface="Arial"/>
                  <a:cs typeface="Arial"/>
                </a:rPr>
                <a:t>1, 8, 9,12</a:t>
              </a:r>
              <a:endParaRPr kumimoji="0" lang="ms-MY" sz="1200" b="0" i="0" u="none" strike="noStrike" kern="0" cap="none" spc="0" normalizeH="0" baseline="0" noProof="0" dirty="0">
                <a:ln>
                  <a:noFill/>
                </a:ln>
                <a:solidFill>
                  <a:prstClr val="black"/>
                </a:solidFill>
                <a:effectLst/>
                <a:uLnTx/>
                <a:uFillTx/>
                <a:latin typeface="Arial"/>
                <a:cs typeface="Arial"/>
              </a:endParaRPr>
            </a:p>
          </p:txBody>
        </p:sp>
        <p:sp>
          <p:nvSpPr>
            <p:cNvPr id="49" name="object 69">
              <a:extLst>
                <a:ext uri="{FF2B5EF4-FFF2-40B4-BE49-F238E27FC236}">
                  <a16:creationId xmlns:a16="http://schemas.microsoft.com/office/drawing/2014/main" id="{8E22A3D8-E73D-4AF2-8062-C07735AB2106}"/>
                </a:ext>
              </a:extLst>
            </p:cNvPr>
            <p:cNvSpPr txBox="1"/>
            <p:nvPr/>
          </p:nvSpPr>
          <p:spPr>
            <a:xfrm rot="16200000">
              <a:off x="4254808" y="2899028"/>
              <a:ext cx="821008" cy="203979"/>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tab pos="3613785" algn="l"/>
                </a:tabLst>
                <a:defRPr/>
              </a:pPr>
              <a:r>
                <a:rPr kumimoji="0" lang="ms-MY" sz="1200" b="1" i="1" u="none" strike="noStrike" kern="0" cap="none" spc="0" normalizeH="0" baseline="0" noProof="0" dirty="0">
                  <a:ln>
                    <a:noFill/>
                  </a:ln>
                  <a:solidFill>
                    <a:srgbClr val="FF0000"/>
                  </a:solidFill>
                  <a:effectLst/>
                  <a:uLnTx/>
                  <a:uFillTx/>
                  <a:latin typeface="Arial"/>
                  <a:cs typeface="Arial"/>
                </a:rPr>
                <a:t>1,2,9,12</a:t>
              </a:r>
              <a:endParaRPr kumimoji="0" lang="ms-MY" sz="1200" b="0" i="0" u="none" strike="noStrike" kern="0" cap="none" spc="0" normalizeH="0" baseline="0" noProof="0" dirty="0">
                <a:ln>
                  <a:noFill/>
                </a:ln>
                <a:solidFill>
                  <a:prstClr val="black"/>
                </a:solidFill>
                <a:effectLst/>
                <a:uLnTx/>
                <a:uFillTx/>
                <a:latin typeface="Arial"/>
                <a:cs typeface="Arial"/>
              </a:endParaRPr>
            </a:p>
          </p:txBody>
        </p:sp>
        <p:sp>
          <p:nvSpPr>
            <p:cNvPr id="50" name="object 69">
              <a:extLst>
                <a:ext uri="{FF2B5EF4-FFF2-40B4-BE49-F238E27FC236}">
                  <a16:creationId xmlns:a16="http://schemas.microsoft.com/office/drawing/2014/main" id="{DD4CFCE0-A5D2-48D4-8C7F-75426BACA582}"/>
                </a:ext>
              </a:extLst>
            </p:cNvPr>
            <p:cNvSpPr txBox="1"/>
            <p:nvPr/>
          </p:nvSpPr>
          <p:spPr>
            <a:xfrm rot="16200000">
              <a:off x="5673246" y="2652357"/>
              <a:ext cx="1259219" cy="197490"/>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tab pos="3613785" algn="l"/>
                </a:tabLst>
                <a:defRPr/>
              </a:pPr>
              <a:r>
                <a:rPr kumimoji="0" lang="ms-MY" sz="1200" b="1" i="1" u="none" strike="noStrike" kern="0" cap="none" spc="0" normalizeH="0" baseline="0" noProof="0" dirty="0">
                  <a:ln>
                    <a:noFill/>
                  </a:ln>
                  <a:solidFill>
                    <a:srgbClr val="FF0000"/>
                  </a:solidFill>
                  <a:effectLst/>
                  <a:uLnTx/>
                  <a:uFillTx/>
                  <a:latin typeface="Arial"/>
                  <a:cs typeface="Arial"/>
                </a:rPr>
                <a:t>1,9,10, 12</a:t>
              </a:r>
              <a:endParaRPr kumimoji="0" lang="ms-MY" sz="1200" b="0" i="0" u="none" strike="noStrike" kern="0" cap="none" spc="0" normalizeH="0" baseline="0" noProof="0" dirty="0">
                <a:ln>
                  <a:noFill/>
                </a:ln>
                <a:solidFill>
                  <a:prstClr val="black"/>
                </a:solidFill>
                <a:effectLst/>
                <a:uLnTx/>
                <a:uFillTx/>
                <a:latin typeface="Arial"/>
                <a:cs typeface="Arial"/>
              </a:endParaRPr>
            </a:p>
          </p:txBody>
        </p:sp>
        <p:sp>
          <p:nvSpPr>
            <p:cNvPr id="51" name="object 69">
              <a:extLst>
                <a:ext uri="{FF2B5EF4-FFF2-40B4-BE49-F238E27FC236}">
                  <a16:creationId xmlns:a16="http://schemas.microsoft.com/office/drawing/2014/main" id="{30961D6E-5836-44CA-B3E0-1A24FB287FDB}"/>
                </a:ext>
              </a:extLst>
            </p:cNvPr>
            <p:cNvSpPr txBox="1"/>
            <p:nvPr/>
          </p:nvSpPr>
          <p:spPr>
            <a:xfrm rot="16200000">
              <a:off x="7315955" y="2853467"/>
              <a:ext cx="650296" cy="197490"/>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tab pos="3613785" algn="l"/>
                </a:tabLst>
                <a:defRPr/>
              </a:pPr>
              <a:r>
                <a:rPr kumimoji="0" lang="ms-MY" sz="1200" b="1" i="1" u="none" strike="noStrike" kern="0" cap="none" spc="0" normalizeH="0" baseline="0" noProof="0" dirty="0">
                  <a:ln>
                    <a:noFill/>
                  </a:ln>
                  <a:solidFill>
                    <a:srgbClr val="FF0000"/>
                  </a:solidFill>
                  <a:effectLst/>
                  <a:uLnTx/>
                  <a:uFillTx/>
                  <a:latin typeface="Arial"/>
                  <a:cs typeface="Arial"/>
                </a:rPr>
                <a:t>1,9,12</a:t>
              </a:r>
              <a:endParaRPr kumimoji="0" lang="ms-MY" sz="1200" b="0" i="0" u="none" strike="noStrike" kern="0" cap="none" spc="0" normalizeH="0" baseline="0" noProof="0" dirty="0">
                <a:ln>
                  <a:noFill/>
                </a:ln>
                <a:solidFill>
                  <a:prstClr val="black"/>
                </a:solidFill>
                <a:effectLst/>
                <a:uLnTx/>
                <a:uFillTx/>
                <a:latin typeface="Arial"/>
                <a:cs typeface="Arial"/>
              </a:endParaRPr>
            </a:p>
          </p:txBody>
        </p:sp>
        <p:cxnSp>
          <p:nvCxnSpPr>
            <p:cNvPr id="52" name="Straight Arrow Connector 51">
              <a:extLst>
                <a:ext uri="{FF2B5EF4-FFF2-40B4-BE49-F238E27FC236}">
                  <a16:creationId xmlns:a16="http://schemas.microsoft.com/office/drawing/2014/main" id="{648E5D5B-643F-4499-AB81-15D710154A56}"/>
                </a:ext>
              </a:extLst>
            </p:cNvPr>
            <p:cNvCxnSpPr>
              <a:cxnSpLocks/>
            </p:cNvCxnSpPr>
            <p:nvPr/>
          </p:nvCxnSpPr>
          <p:spPr>
            <a:xfrm flipV="1">
              <a:off x="3467201" y="6037614"/>
              <a:ext cx="2119240" cy="6772"/>
            </a:xfrm>
            <a:prstGeom prst="straightConnector1">
              <a:avLst/>
            </a:prstGeom>
            <a:noFill/>
            <a:ln w="57150" cap="flat" cmpd="sng" algn="ctr">
              <a:solidFill>
                <a:srgbClr val="D34817"/>
              </a:solidFill>
              <a:prstDash val="solid"/>
              <a:miter lim="800000"/>
              <a:tailEnd type="triangle"/>
            </a:ln>
            <a:effectLst/>
          </p:spPr>
        </p:cxnSp>
        <p:sp>
          <p:nvSpPr>
            <p:cNvPr id="53" name="object 69">
              <a:extLst>
                <a:ext uri="{FF2B5EF4-FFF2-40B4-BE49-F238E27FC236}">
                  <a16:creationId xmlns:a16="http://schemas.microsoft.com/office/drawing/2014/main" id="{A30C99A0-197A-49B0-A1C4-7BDD8DAEA48C}"/>
                </a:ext>
              </a:extLst>
            </p:cNvPr>
            <p:cNvSpPr txBox="1"/>
            <p:nvPr/>
          </p:nvSpPr>
          <p:spPr>
            <a:xfrm>
              <a:off x="3905491" y="4632835"/>
              <a:ext cx="1259219" cy="197490"/>
            </a:xfrm>
            <a:prstGeom prst="rect">
              <a:avLst/>
            </a:prstGeom>
          </p:spPr>
          <p:txBody>
            <a:bodyPr vert="horz" wrap="square" lIns="0" tIns="12700" rIns="0" bIns="0" rtlCol="0">
              <a:spAutoFit/>
            </a:bodyPr>
            <a:lstStyle/>
            <a:p>
              <a:pPr marL="12700" marR="0" lvl="0" indent="0" algn="ctr" defTabSz="914400" eaLnBrk="1" fontAlgn="auto" latinLnBrk="0" hangingPunct="1">
                <a:lnSpc>
                  <a:spcPct val="100000"/>
                </a:lnSpc>
                <a:spcBef>
                  <a:spcPts val="100"/>
                </a:spcBef>
                <a:spcAft>
                  <a:spcPts val="0"/>
                </a:spcAft>
                <a:buClrTx/>
                <a:buSzTx/>
                <a:buFontTx/>
                <a:buNone/>
                <a:tabLst>
                  <a:tab pos="3613785" algn="l"/>
                </a:tabLst>
                <a:defRPr/>
              </a:pPr>
              <a:r>
                <a:rPr kumimoji="0" lang="ms-MY" sz="1200" b="1" i="0" u="none" strike="noStrike" kern="0" cap="none" spc="0" normalizeH="0" baseline="0" noProof="0" dirty="0">
                  <a:ln>
                    <a:noFill/>
                  </a:ln>
                  <a:solidFill>
                    <a:srgbClr val="FF0000"/>
                  </a:solidFill>
                  <a:effectLst/>
                  <a:uLnTx/>
                  <a:uFillTx/>
                  <a:latin typeface="Arial"/>
                  <a:cs typeface="Arial"/>
                </a:rPr>
                <a:t>1, 9, 11, 13</a:t>
              </a:r>
            </a:p>
          </p:txBody>
        </p:sp>
      </p:grpSp>
      <p:graphicFrame>
        <p:nvGraphicFramePr>
          <p:cNvPr id="62" name="Table 61">
            <a:extLst>
              <a:ext uri="{FF2B5EF4-FFF2-40B4-BE49-F238E27FC236}">
                <a16:creationId xmlns:a16="http://schemas.microsoft.com/office/drawing/2014/main" id="{D467C7E3-AC9B-49AA-938B-5CA388C86F0F}"/>
              </a:ext>
            </a:extLst>
          </p:cNvPr>
          <p:cNvGraphicFramePr>
            <a:graphicFrameLocks noGrp="1"/>
          </p:cNvGraphicFramePr>
          <p:nvPr userDrawn="1">
            <p:extLst>
              <p:ext uri="{D42A27DB-BD31-4B8C-83A1-F6EECF244321}">
                <p14:modId xmlns:p14="http://schemas.microsoft.com/office/powerpoint/2010/main" val="1758294188"/>
              </p:ext>
            </p:extLst>
          </p:nvPr>
        </p:nvGraphicFramePr>
        <p:xfrm>
          <a:off x="8587211" y="728812"/>
          <a:ext cx="3445442" cy="4984996"/>
        </p:xfrm>
        <a:graphic>
          <a:graphicData uri="http://schemas.openxmlformats.org/drawingml/2006/table">
            <a:tbl>
              <a:tblPr firstRow="1" bandRow="1"/>
              <a:tblGrid>
                <a:gridCol w="546445">
                  <a:extLst>
                    <a:ext uri="{9D8B030D-6E8A-4147-A177-3AD203B41FA5}">
                      <a16:colId xmlns:a16="http://schemas.microsoft.com/office/drawing/2014/main" val="20000"/>
                    </a:ext>
                  </a:extLst>
                </a:gridCol>
                <a:gridCol w="2898997">
                  <a:extLst>
                    <a:ext uri="{9D8B030D-6E8A-4147-A177-3AD203B41FA5}">
                      <a16:colId xmlns:a16="http://schemas.microsoft.com/office/drawing/2014/main" val="20001"/>
                    </a:ext>
                  </a:extLst>
                </a:gridCol>
              </a:tblGrid>
              <a:tr h="265861">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MY" sz="1400" dirty="0">
                          <a:latin typeface="Arial" panose="020B0604020202020204" pitchFamily="34" charset="0"/>
                          <a:cs typeface="Arial" panose="020B0604020202020204" pitchFamily="34" charset="0"/>
                        </a:rPr>
                        <a:t>BIL</a:t>
                      </a: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CC99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MY" sz="1400" dirty="0">
                          <a:latin typeface="Arial" panose="020B0604020202020204" pitchFamily="34" charset="0"/>
                          <a:cs typeface="Arial" panose="020B0604020202020204" pitchFamily="34" charset="0"/>
                        </a:rPr>
                        <a:t>PERKARA</a:t>
                      </a: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CC9900"/>
                    </a:solidFill>
                  </a:tcPr>
                </a:tc>
                <a:extLst>
                  <a:ext uri="{0D108BD9-81ED-4DB2-BD59-A6C34878D82A}">
                    <a16:rowId xmlns:a16="http://schemas.microsoft.com/office/drawing/2014/main" val="10000"/>
                  </a:ext>
                </a:extLst>
              </a:tr>
              <a:tr h="329718">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lgn="ctr">
                        <a:buFont typeface="+mj-lt"/>
                        <a:buNone/>
                      </a:pPr>
                      <a:r>
                        <a:rPr lang="en-MY" sz="1400" dirty="0">
                          <a:latin typeface="Arial" panose="020B0604020202020204" pitchFamily="34" charset="0"/>
                          <a:cs typeface="Arial" panose="020B0604020202020204" pitchFamily="34" charset="0"/>
                        </a:rPr>
                        <a:t>1</a:t>
                      </a: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2600">
                        <a:lumMod val="60000"/>
                        <a:lumOff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buFont typeface="+mj-lt"/>
                        <a:buNone/>
                      </a:pPr>
                      <a:r>
                        <a:rPr lang="en-US" sz="1400" dirty="0">
                          <a:latin typeface="Arial" panose="020B0604020202020204" pitchFamily="34" charset="0"/>
                          <a:cs typeface="Arial" panose="020B0604020202020204" pitchFamily="34" charset="0"/>
                        </a:rPr>
                        <a:t>SSL/TLS (HTTPS)</a:t>
                      </a:r>
                      <a:endParaRPr lang="en-US" sz="1400" i="1"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2600">
                        <a:lumMod val="60000"/>
                        <a:lumOff val="40000"/>
                      </a:srgbClr>
                    </a:solidFill>
                  </a:tcPr>
                </a:tc>
                <a:extLst>
                  <a:ext uri="{0D108BD9-81ED-4DB2-BD59-A6C34878D82A}">
                    <a16:rowId xmlns:a16="http://schemas.microsoft.com/office/drawing/2014/main" val="10001"/>
                  </a:ext>
                </a:extLst>
              </a:tr>
              <a:tr h="329357">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lgn="ctr">
                        <a:buFont typeface="+mj-lt"/>
                        <a:buNone/>
                      </a:pPr>
                      <a:r>
                        <a:rPr kumimoji="0" lang="en-US" sz="1400" kern="1200" dirty="0">
                          <a:latin typeface="Arial" panose="020B0604020202020204" pitchFamily="34" charset="0"/>
                          <a:cs typeface="Arial" panose="020B0604020202020204" pitchFamily="34" charset="0"/>
                        </a:rPr>
                        <a:t>2</a:t>
                      </a:r>
                      <a:endParaRPr kumimoji="0" lang="en-MY" sz="1400" kern="1200" dirty="0">
                        <a:solidFill>
                          <a:schemeClr val="bg1"/>
                        </a:solidFill>
                        <a:latin typeface="Arial" panose="020B0604020202020204" pitchFamily="34" charset="0"/>
                        <a:ea typeface="+mn-ea"/>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2600">
                        <a:lumMod val="60000"/>
                        <a:lumOff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defRPr/>
                      </a:pPr>
                      <a:r>
                        <a:rPr lang="en-US" sz="1400" i="1" dirty="0">
                          <a:latin typeface="Arial" panose="020B0604020202020204" pitchFamily="34" charset="0"/>
                          <a:cs typeface="Arial" panose="020B0604020202020204" pitchFamily="34" charset="0"/>
                        </a:rPr>
                        <a:t>GPKI</a:t>
                      </a: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2600">
                        <a:lumMod val="60000"/>
                        <a:lumOff val="40000"/>
                      </a:srgbClr>
                    </a:solidFill>
                  </a:tcPr>
                </a:tc>
                <a:extLst>
                  <a:ext uri="{0D108BD9-81ED-4DB2-BD59-A6C34878D82A}">
                    <a16:rowId xmlns:a16="http://schemas.microsoft.com/office/drawing/2014/main" val="10002"/>
                  </a:ext>
                </a:extLst>
              </a:tr>
              <a:tr h="27995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lgn="ctr">
                        <a:buFont typeface="+mj-lt"/>
                        <a:buNone/>
                      </a:pPr>
                      <a:r>
                        <a:rPr lang="en-US" sz="1400" dirty="0">
                          <a:latin typeface="Arial" panose="020B0604020202020204" pitchFamily="34" charset="0"/>
                          <a:cs typeface="Arial" panose="020B0604020202020204" pitchFamily="34" charset="0"/>
                        </a:rPr>
                        <a:t>3</a:t>
                      </a: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2600">
                        <a:lumMod val="60000"/>
                        <a:lumOff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just"/>
                      <a:r>
                        <a:rPr lang="en-MY" sz="1400" i="1" dirty="0">
                          <a:latin typeface="Arial" panose="020B0604020202020204" pitchFamily="34" charset="0"/>
                          <a:cs typeface="Arial" panose="020B0604020202020204" pitchFamily="34" charset="0"/>
                        </a:rPr>
                        <a:t>Backup </a:t>
                      </a:r>
                      <a:r>
                        <a:rPr lang="en-MY" sz="1400" i="0" dirty="0">
                          <a:latin typeface="Arial" panose="020B0604020202020204" pitchFamily="34" charset="0"/>
                          <a:cs typeface="Arial" panose="020B0604020202020204" pitchFamily="34" charset="0"/>
                        </a:rPr>
                        <a:t>(DRC PDSA</a:t>
                      </a:r>
                      <a:r>
                        <a:rPr lang="en-MY" sz="1400" i="0" baseline="0" dirty="0">
                          <a:latin typeface="Arial" panose="020B0604020202020204" pitchFamily="34" charset="0"/>
                          <a:cs typeface="Arial" panose="020B0604020202020204" pitchFamily="34" charset="0"/>
                        </a:rPr>
                        <a:t> MAMPU)</a:t>
                      </a:r>
                      <a:endParaRPr lang="en-MY" sz="1400" i="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2600">
                        <a:lumMod val="60000"/>
                        <a:lumOff val="40000"/>
                      </a:srgbClr>
                    </a:solidFill>
                  </a:tcPr>
                </a:tc>
                <a:extLst>
                  <a:ext uri="{0D108BD9-81ED-4DB2-BD59-A6C34878D82A}">
                    <a16:rowId xmlns:a16="http://schemas.microsoft.com/office/drawing/2014/main" val="10004"/>
                  </a:ext>
                </a:extLst>
              </a:tr>
              <a:tr h="412817">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lgn="ctr">
                        <a:buFont typeface="+mj-lt"/>
                        <a:buNone/>
                      </a:pPr>
                      <a:r>
                        <a:rPr lang="en-US" sz="1400" dirty="0">
                          <a:latin typeface="Arial" panose="020B0604020202020204" pitchFamily="34" charset="0"/>
                          <a:cs typeface="Arial" panose="020B0604020202020204" pitchFamily="34" charset="0"/>
                        </a:rPr>
                        <a:t>4</a:t>
                      </a: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2600">
                        <a:lumMod val="60000"/>
                        <a:lumOff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MY" sz="1400" i="1" dirty="0">
                          <a:latin typeface="Arial" panose="020B0604020202020204" pitchFamily="34" charset="0"/>
                          <a:cs typeface="Arial" panose="020B0604020202020204" pitchFamily="34" charset="0"/>
                        </a:rPr>
                        <a:t>Data Recovery Centre </a:t>
                      </a:r>
                      <a:r>
                        <a:rPr lang="en-MY" sz="1400" i="1" baseline="0" dirty="0">
                          <a:latin typeface="Arial" panose="020B0604020202020204" pitchFamily="34" charset="0"/>
                          <a:cs typeface="Arial" panose="020B0604020202020204" pitchFamily="34" charset="0"/>
                        </a:rPr>
                        <a:t> </a:t>
                      </a:r>
                      <a:r>
                        <a:rPr lang="en-MY" sz="1400" baseline="0" dirty="0">
                          <a:latin typeface="Arial" panose="020B0604020202020204" pitchFamily="34" charset="0"/>
                          <a:cs typeface="Arial" panose="020B0604020202020204" pitchFamily="34" charset="0"/>
                        </a:rPr>
                        <a:t>(PDSA MAMPU, Bandar Enstek)</a:t>
                      </a:r>
                      <a:endParaRPr lang="en-MY" sz="1400" i="1"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2600">
                        <a:lumMod val="60000"/>
                        <a:lumOff val="40000"/>
                      </a:srgbClr>
                    </a:solidFill>
                  </a:tcPr>
                </a:tc>
                <a:extLst>
                  <a:ext uri="{0D108BD9-81ED-4DB2-BD59-A6C34878D82A}">
                    <a16:rowId xmlns:a16="http://schemas.microsoft.com/office/drawing/2014/main" val="10005"/>
                  </a:ext>
                </a:extLst>
              </a:tr>
              <a:tr h="311093">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lgn="ctr" defTabSz="914400" rtl="0" eaLnBrk="1" latinLnBrk="0" hangingPunct="1">
                        <a:buFont typeface="+mj-lt"/>
                        <a:buNone/>
                      </a:pPr>
                      <a:r>
                        <a:rPr lang="en-US" sz="1400" i="0" kern="1200" dirty="0">
                          <a:solidFill>
                            <a:schemeClr val="dk1"/>
                          </a:solidFill>
                          <a:latin typeface="Arial" panose="020B0604020202020204" pitchFamily="34" charset="0"/>
                          <a:ea typeface="+mn-ea"/>
                          <a:cs typeface="Arial" panose="020B0604020202020204" pitchFamily="34" charset="0"/>
                        </a:rPr>
                        <a:t>5</a:t>
                      </a:r>
                      <a:endParaRPr lang="en-MY" sz="1400" i="0" kern="120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MY" sz="1400" i="0" kern="1200" dirty="0">
                          <a:solidFill>
                            <a:schemeClr val="dk1"/>
                          </a:solidFill>
                          <a:latin typeface="Arial" panose="020B0604020202020204" pitchFamily="34" charset="0"/>
                          <a:ea typeface="+mn-ea"/>
                          <a:cs typeface="Arial" panose="020B0604020202020204" pitchFamily="34" charset="0"/>
                        </a:rPr>
                        <a:t>Antivirus</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0006"/>
                  </a:ext>
                </a:extLst>
              </a:tr>
              <a:tr h="32358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lgn="ctr">
                        <a:buFont typeface="+mj-lt"/>
                        <a:buNone/>
                      </a:pPr>
                      <a:r>
                        <a:rPr lang="en-MY" sz="1400" i="0" kern="1200" dirty="0">
                          <a:solidFill>
                            <a:schemeClr val="dk1"/>
                          </a:solidFill>
                          <a:latin typeface="Arial" panose="020B0604020202020204" pitchFamily="34" charset="0"/>
                          <a:ea typeface="+mn-ea"/>
                          <a:cs typeface="Arial" panose="020B0604020202020204" pitchFamily="34" charset="0"/>
                        </a:rPr>
                        <a:t>6</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i="1" dirty="0">
                          <a:latin typeface="Arial" panose="020B0604020202020204" pitchFamily="34" charset="0"/>
                          <a:cs typeface="Arial" panose="020B0604020202020204" pitchFamily="34" charset="0"/>
                        </a:rPr>
                        <a:t>SPA</a:t>
                      </a: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0007"/>
                  </a:ext>
                </a:extLst>
              </a:tr>
              <a:tr h="331512">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lgn="ctr">
                        <a:buFont typeface="+mj-lt"/>
                        <a:buNone/>
                      </a:pPr>
                      <a:r>
                        <a:rPr lang="en-MY" sz="1400" i="0" kern="1200" dirty="0">
                          <a:solidFill>
                            <a:schemeClr val="dk1"/>
                          </a:solidFill>
                          <a:latin typeface="Arial" panose="020B0604020202020204" pitchFamily="34" charset="0"/>
                          <a:ea typeface="+mn-ea"/>
                          <a:cs typeface="Arial" panose="020B0604020202020204" pitchFamily="34" charset="0"/>
                        </a:rPr>
                        <a:t>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i="1" dirty="0">
                          <a:latin typeface="Arial" panose="020B0604020202020204" pitchFamily="34" charset="0"/>
                          <a:cs typeface="Arial" panose="020B0604020202020204" pitchFamily="34" charset="0"/>
                        </a:rPr>
                        <a:t>Captcha</a:t>
                      </a: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0008"/>
                  </a:ext>
                </a:extLst>
              </a:tr>
              <a:tr h="368489">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lgn="ctr">
                        <a:buFont typeface="+mj-lt"/>
                        <a:buNone/>
                      </a:pPr>
                      <a:r>
                        <a:rPr lang="en-MY" sz="1400" i="0" kern="1200" dirty="0">
                          <a:solidFill>
                            <a:schemeClr val="dk1"/>
                          </a:solidFill>
                          <a:latin typeface="Arial" panose="020B0604020202020204" pitchFamily="34" charset="0"/>
                          <a:ea typeface="+mn-ea"/>
                          <a:cs typeface="Arial" panose="020B0604020202020204" pitchFamily="34" charset="0"/>
                        </a:rPr>
                        <a:t>8</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a:solidFill>
                            <a:schemeClr val="tx1"/>
                          </a:solidFill>
                          <a:latin typeface="Arial" panose="020B0604020202020204" pitchFamily="34" charset="0"/>
                          <a:cs typeface="Arial" panose="020B0604020202020204" pitchFamily="34" charset="0"/>
                        </a:rPr>
                        <a:t>Multi Factor Authentication (MFA)</a:t>
                      </a: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2704065564"/>
                  </a:ext>
                </a:extLst>
              </a:tr>
              <a:tr h="341194">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lgn="ctr">
                        <a:buFont typeface="+mj-lt"/>
                        <a:buNone/>
                      </a:pPr>
                      <a:r>
                        <a:rPr lang="en-MY" sz="1400" i="0" kern="1200" dirty="0">
                          <a:solidFill>
                            <a:schemeClr val="dk1"/>
                          </a:solidFill>
                          <a:latin typeface="Arial" panose="020B0604020202020204" pitchFamily="34" charset="0"/>
                          <a:ea typeface="+mn-ea"/>
                          <a:cs typeface="Arial" panose="020B0604020202020204" pitchFamily="34" charset="0"/>
                        </a:rPr>
                        <a:t>9</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a:solidFill>
                            <a:schemeClr val="tx1"/>
                          </a:solidFill>
                          <a:latin typeface="Arial" panose="020B0604020202020204" pitchFamily="34" charset="0"/>
                          <a:cs typeface="Arial" panose="020B0604020202020204" pitchFamily="34" charset="0"/>
                        </a:rPr>
                        <a:t>Audit trail</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780192262"/>
                  </a:ext>
                </a:extLst>
              </a:tr>
              <a:tr h="354842">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lgn="ctr">
                        <a:buFont typeface="+mj-lt"/>
                        <a:buNone/>
                      </a:pPr>
                      <a:r>
                        <a:rPr lang="en-MY" sz="1400" i="0" kern="1200" dirty="0">
                          <a:solidFill>
                            <a:schemeClr val="dk1"/>
                          </a:solidFill>
                          <a:latin typeface="Arial" panose="020B0604020202020204" pitchFamily="34" charset="0"/>
                          <a:ea typeface="+mn-ea"/>
                          <a:cs typeface="Arial" panose="020B0604020202020204" pitchFamily="34" charset="0"/>
                        </a:rPr>
                        <a:t>10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a:solidFill>
                            <a:schemeClr val="tx1"/>
                          </a:solidFill>
                          <a:latin typeface="Arial" panose="020B0604020202020204" pitchFamily="34" charset="0"/>
                          <a:cs typeface="Arial" panose="020B0604020202020204" pitchFamily="34" charset="0"/>
                        </a:rPr>
                        <a:t>Watermarking</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778975181"/>
                  </a:ext>
                </a:extLst>
              </a:tr>
              <a:tr h="41201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lgn="ctr">
                        <a:buFont typeface="+mj-lt"/>
                        <a:buNone/>
                      </a:pPr>
                      <a:r>
                        <a:rPr lang="en-MY" sz="1400" i="0" kern="1200" dirty="0">
                          <a:solidFill>
                            <a:schemeClr val="tx1"/>
                          </a:solidFill>
                          <a:latin typeface="Arial" panose="020B0604020202020204" pitchFamily="34" charset="0"/>
                          <a:ea typeface="+mn-ea"/>
                          <a:cs typeface="Arial" panose="020B0604020202020204" pitchFamily="34" charset="0"/>
                        </a:rPr>
                        <a:t>11</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a:solidFill>
                            <a:schemeClr val="tx1"/>
                          </a:solidFill>
                          <a:latin typeface="Arial" panose="020B0604020202020204" pitchFamily="34" charset="0"/>
                          <a:cs typeface="Arial" panose="020B0604020202020204" pitchFamily="34" charset="0"/>
                        </a:rPr>
                        <a:t>Encryption</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764690257"/>
                  </a:ext>
                </a:extLst>
              </a:tr>
              <a:tr h="41201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lgn="ctr">
                        <a:buFont typeface="+mj-lt"/>
                        <a:buNone/>
                      </a:pPr>
                      <a:r>
                        <a:rPr lang="en-MY" sz="1400" i="0" kern="1200" dirty="0">
                          <a:solidFill>
                            <a:schemeClr val="tx1"/>
                          </a:solidFill>
                          <a:latin typeface="Arial" panose="020B0604020202020204" pitchFamily="34" charset="0"/>
                          <a:ea typeface="+mn-ea"/>
                          <a:cs typeface="Arial" panose="020B0604020202020204" pitchFamily="34" charset="0"/>
                        </a:rPr>
                        <a:t>12</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a:solidFill>
                            <a:schemeClr val="tx1"/>
                          </a:solidFill>
                          <a:latin typeface="Arial" panose="020B0604020202020204" pitchFamily="34" charset="0"/>
                          <a:cs typeface="Arial" panose="020B0604020202020204" pitchFamily="34" charset="0"/>
                        </a:rPr>
                        <a:t>Access control / Auto log off</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808344465"/>
                  </a:ext>
                </a:extLst>
              </a:tr>
              <a:tr h="41201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indent="0" algn="ctr">
                        <a:buFont typeface="+mj-lt"/>
                        <a:buNone/>
                      </a:pPr>
                      <a:r>
                        <a:rPr lang="en-MY" sz="1400" i="0" kern="1200" dirty="0">
                          <a:solidFill>
                            <a:schemeClr val="tx1"/>
                          </a:solidFill>
                          <a:latin typeface="Arial" panose="020B0604020202020204" pitchFamily="34" charset="0"/>
                          <a:ea typeface="+mn-ea"/>
                          <a:cs typeface="Arial" panose="020B0604020202020204" pitchFamily="34" charset="0"/>
                        </a:rPr>
                        <a:t>13</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a:solidFill>
                            <a:schemeClr val="tx1"/>
                          </a:solidFill>
                          <a:latin typeface="Arial" panose="020B0604020202020204" pitchFamily="34" charset="0"/>
                          <a:cs typeface="Arial" panose="020B0604020202020204" pitchFamily="34" charset="0"/>
                        </a:rPr>
                        <a:t>Web Application Firewall</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882692911"/>
                  </a:ext>
                </a:extLst>
              </a:tr>
            </a:tbl>
          </a:graphicData>
        </a:graphic>
      </p:graphicFrame>
      <p:sp>
        <p:nvSpPr>
          <p:cNvPr id="63" name="Rectangle 62">
            <a:extLst>
              <a:ext uri="{FF2B5EF4-FFF2-40B4-BE49-F238E27FC236}">
                <a16:creationId xmlns:a16="http://schemas.microsoft.com/office/drawing/2014/main" id="{96572EA9-FAC3-4E3D-9B97-45781F1236A9}"/>
              </a:ext>
            </a:extLst>
          </p:cNvPr>
          <p:cNvSpPr/>
          <p:nvPr userDrawn="1"/>
        </p:nvSpPr>
        <p:spPr>
          <a:xfrm>
            <a:off x="8596804" y="5811956"/>
            <a:ext cx="344905" cy="325775"/>
          </a:xfrm>
          <a:prstGeom prst="rect">
            <a:avLst/>
          </a:prstGeom>
          <a:solidFill>
            <a:srgbClr val="B22600">
              <a:lumMod val="60000"/>
              <a:lumOff val="40000"/>
            </a:srgbClr>
          </a:solidFill>
          <a:ln w="12700" cap="flat" cmpd="sng" algn="ctr">
            <a:solidFill>
              <a:srgbClr val="E84C22">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MY"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64" name="Rectangle 63">
            <a:extLst>
              <a:ext uri="{FF2B5EF4-FFF2-40B4-BE49-F238E27FC236}">
                <a16:creationId xmlns:a16="http://schemas.microsoft.com/office/drawing/2014/main" id="{9F8BF9DD-4E66-4971-8346-A63655E32CD9}"/>
              </a:ext>
            </a:extLst>
          </p:cNvPr>
          <p:cNvSpPr/>
          <p:nvPr userDrawn="1"/>
        </p:nvSpPr>
        <p:spPr>
          <a:xfrm>
            <a:off x="8596803" y="6194539"/>
            <a:ext cx="344905" cy="325775"/>
          </a:xfrm>
          <a:prstGeom prst="rect">
            <a:avLst/>
          </a:prstGeom>
          <a:solidFill>
            <a:srgbClr val="FFFF00"/>
          </a:solidFill>
          <a:ln w="12700" cap="flat" cmpd="sng" algn="ctr">
            <a:solidFill>
              <a:srgbClr val="E84C22">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MY"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65" name="Rectangle 64">
            <a:extLst>
              <a:ext uri="{FF2B5EF4-FFF2-40B4-BE49-F238E27FC236}">
                <a16:creationId xmlns:a16="http://schemas.microsoft.com/office/drawing/2014/main" id="{18668E0C-CD07-41E1-BA4D-68832116B282}"/>
              </a:ext>
            </a:extLst>
          </p:cNvPr>
          <p:cNvSpPr/>
          <p:nvPr userDrawn="1"/>
        </p:nvSpPr>
        <p:spPr>
          <a:xfrm>
            <a:off x="8929636" y="5812829"/>
            <a:ext cx="3253975" cy="307777"/>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MY" sz="1400" b="0" i="0" u="none" strike="noStrike" kern="0" cap="none" spc="0" normalizeH="0" baseline="0" noProof="0" dirty="0">
                <a:ln>
                  <a:noFill/>
                </a:ln>
                <a:solidFill>
                  <a:prstClr val="black"/>
                </a:solidFill>
                <a:effectLst/>
                <a:uLnTx/>
                <a:uFillTx/>
              </a:rPr>
              <a:t>Menggunakan perkhidmatan JDN</a:t>
            </a:r>
          </a:p>
        </p:txBody>
      </p:sp>
      <p:sp>
        <p:nvSpPr>
          <p:cNvPr id="66" name="Rectangle 65">
            <a:extLst>
              <a:ext uri="{FF2B5EF4-FFF2-40B4-BE49-F238E27FC236}">
                <a16:creationId xmlns:a16="http://schemas.microsoft.com/office/drawing/2014/main" id="{D863F445-E306-4FEE-BD29-9609A487EC38}"/>
              </a:ext>
            </a:extLst>
          </p:cNvPr>
          <p:cNvSpPr/>
          <p:nvPr userDrawn="1"/>
        </p:nvSpPr>
        <p:spPr>
          <a:xfrm>
            <a:off x="8929636" y="6208565"/>
            <a:ext cx="3253975" cy="307777"/>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MY" sz="1400" b="0" i="0" u="none" strike="noStrike" kern="0" cap="none" spc="0" normalizeH="0" baseline="0" noProof="0" dirty="0">
                <a:ln>
                  <a:noFill/>
                </a:ln>
                <a:solidFill>
                  <a:prstClr val="black"/>
                </a:solidFill>
                <a:effectLst/>
                <a:uLnTx/>
                <a:uFillTx/>
              </a:rPr>
              <a:t>Perolehan akan dibuat dalam projek ini</a:t>
            </a:r>
          </a:p>
        </p:txBody>
      </p:sp>
      <p:pic>
        <p:nvPicPr>
          <p:cNvPr id="7" name="Picture 6">
            <a:extLst>
              <a:ext uri="{FF2B5EF4-FFF2-40B4-BE49-F238E27FC236}">
                <a16:creationId xmlns:a16="http://schemas.microsoft.com/office/drawing/2014/main" id="{0A1BCC29-2B85-487F-A6EF-05B85331DC34}"/>
              </a:ext>
            </a:extLst>
          </p:cNvPr>
          <p:cNvPicPr>
            <a:picLocks noChangeAspect="1"/>
          </p:cNvPicPr>
          <p:nvPr userDrawn="1"/>
        </p:nvPicPr>
        <p:blipFill>
          <a:blip r:embed="rId12">
            <a:alphaModFix amt="48000"/>
          </a:blip>
          <a:stretch>
            <a:fillRect/>
          </a:stretch>
        </p:blipFill>
        <p:spPr>
          <a:xfrm>
            <a:off x="1394361" y="0"/>
            <a:ext cx="9403277" cy="6858000"/>
          </a:xfrm>
          <a:prstGeom prst="rect">
            <a:avLst/>
          </a:prstGeom>
        </p:spPr>
      </p:pic>
    </p:spTree>
    <p:extLst>
      <p:ext uri="{BB962C8B-B14F-4D97-AF65-F5344CB8AC3E}">
        <p14:creationId xmlns:p14="http://schemas.microsoft.com/office/powerpoint/2010/main" val="3273552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 Profil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DFFDBBF-C23A-45FE-9762-121C01544DE1}"/>
              </a:ext>
            </a:extLst>
          </p:cNvPr>
          <p:cNvSpPr txBox="1">
            <a:spLocks/>
          </p:cNvSpPr>
          <p:nvPr userDrawn="1"/>
        </p:nvSpPr>
        <p:spPr>
          <a:xfrm>
            <a:off x="-1" y="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kumimoji="0" lang="en-MY" sz="2800" b="1" i="0" u="none" strike="noStrike" kern="1200" cap="none" spc="0" normalizeH="0" baseline="0" noProof="0" dirty="0">
                <a:ln>
                  <a:noFill/>
                </a:ln>
                <a:solidFill>
                  <a:srgbClr val="000000"/>
                </a:solidFill>
                <a:effectLst/>
                <a:uLnTx/>
                <a:uFillTx/>
                <a:latin typeface="Arial"/>
                <a:ea typeface="+mj-ea"/>
                <a:cs typeface="Arial"/>
              </a:rPr>
              <a:t>4. PROFIL PROJEK</a:t>
            </a:r>
            <a:endParaRPr kumimoji="0" lang="en-MY" sz="2800" b="1" i="0" u="none" strike="noStrike" kern="1200" cap="none" spc="-120" normalizeH="0" baseline="0" noProof="0" dirty="0">
              <a:ln>
                <a:noFill/>
              </a:ln>
              <a:solidFill>
                <a:srgbClr val="000000"/>
              </a:solidFill>
              <a:effectLst/>
              <a:uLnTx/>
              <a:uFillTx/>
              <a:latin typeface="Arial"/>
              <a:ea typeface="+mj-ea"/>
              <a:cs typeface="Arial"/>
            </a:endParaRPr>
          </a:p>
        </p:txBody>
      </p:sp>
      <p:sp>
        <p:nvSpPr>
          <p:cNvPr id="7" name="Content Placeholder 2">
            <a:extLst>
              <a:ext uri="{FF2B5EF4-FFF2-40B4-BE49-F238E27FC236}">
                <a16:creationId xmlns:a16="http://schemas.microsoft.com/office/drawing/2014/main" id="{40A3A9E0-587C-45F6-9B95-8052F146639B}"/>
              </a:ext>
            </a:extLst>
          </p:cNvPr>
          <p:cNvSpPr>
            <a:spLocks noGrp="1"/>
          </p:cNvSpPr>
          <p:nvPr>
            <p:ph idx="1"/>
          </p:nvPr>
        </p:nvSpPr>
        <p:spPr>
          <a:xfrm>
            <a:off x="838200" y="182562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18929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907B1-4FD1-44B2-8331-DE7F4420C011}"/>
              </a:ext>
            </a:extLst>
          </p:cNvPr>
          <p:cNvSpPr>
            <a:spLocks noGrp="1"/>
          </p:cNvSpPr>
          <p:nvPr>
            <p:ph type="ctrTitle" hasCustomPrompt="1"/>
          </p:nvPr>
        </p:nvSpPr>
        <p:spPr>
          <a:xfrm>
            <a:off x="1524000" y="1122363"/>
            <a:ext cx="9144000" cy="2387600"/>
          </a:xfrm>
        </p:spPr>
        <p:txBody>
          <a:bodyPr anchor="b"/>
          <a:lstStyle>
            <a:lvl1pPr algn="ctr">
              <a:defRPr sz="6000"/>
            </a:lvl1pPr>
          </a:lstStyle>
          <a:p>
            <a:r>
              <a:rPr lang="en-US" dirty="0"/>
              <a:t>END</a:t>
            </a:r>
            <a:endParaRPr lang="en-MY" dirty="0"/>
          </a:p>
        </p:txBody>
      </p:sp>
      <p:sp>
        <p:nvSpPr>
          <p:cNvPr id="3" name="Subtitle 2">
            <a:extLst>
              <a:ext uri="{FF2B5EF4-FFF2-40B4-BE49-F238E27FC236}">
                <a16:creationId xmlns:a16="http://schemas.microsoft.com/office/drawing/2014/main" id="{F2B86DBA-72B6-4CE4-8A98-CB56544DC4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MY" dirty="0"/>
          </a:p>
        </p:txBody>
      </p:sp>
      <p:sp>
        <p:nvSpPr>
          <p:cNvPr id="4" name="Date Placeholder 3">
            <a:extLst>
              <a:ext uri="{FF2B5EF4-FFF2-40B4-BE49-F238E27FC236}">
                <a16:creationId xmlns:a16="http://schemas.microsoft.com/office/drawing/2014/main" id="{F19CBD24-AD63-42F5-A2A4-3AFEA61D1DBD}"/>
              </a:ext>
            </a:extLst>
          </p:cNvPr>
          <p:cNvSpPr>
            <a:spLocks noGrp="1"/>
          </p:cNvSpPr>
          <p:nvPr>
            <p:ph type="dt" sz="half" idx="10"/>
          </p:nvPr>
        </p:nvSpPr>
        <p:spPr/>
        <p:txBody>
          <a:bodyPr/>
          <a:lstStyle/>
          <a:p>
            <a:fld id="{34B76049-AA4D-4D91-A131-81E75E661469}" type="datetimeFigureOut">
              <a:rPr lang="en-MY" smtClean="0"/>
              <a:t>22/8/2025</a:t>
            </a:fld>
            <a:endParaRPr lang="en-MY" dirty="0"/>
          </a:p>
        </p:txBody>
      </p:sp>
      <p:sp>
        <p:nvSpPr>
          <p:cNvPr id="5" name="Footer Placeholder 4">
            <a:extLst>
              <a:ext uri="{FF2B5EF4-FFF2-40B4-BE49-F238E27FC236}">
                <a16:creationId xmlns:a16="http://schemas.microsoft.com/office/drawing/2014/main" id="{0E655AF6-7BE0-4CD2-86CC-CF9B52D20CA2}"/>
              </a:ext>
            </a:extLst>
          </p:cNvPr>
          <p:cNvSpPr>
            <a:spLocks noGrp="1"/>
          </p:cNvSpPr>
          <p:nvPr>
            <p:ph type="ftr" sz="quarter" idx="11"/>
          </p:nvPr>
        </p:nvSpPr>
        <p:spPr/>
        <p:txBody>
          <a:bodyPr/>
          <a:lstStyle/>
          <a:p>
            <a:endParaRPr lang="en-MY" dirty="0"/>
          </a:p>
        </p:txBody>
      </p:sp>
      <p:sp>
        <p:nvSpPr>
          <p:cNvPr id="6" name="Slide Number Placeholder 5">
            <a:extLst>
              <a:ext uri="{FF2B5EF4-FFF2-40B4-BE49-F238E27FC236}">
                <a16:creationId xmlns:a16="http://schemas.microsoft.com/office/drawing/2014/main" id="{2C152098-EA63-44BD-ACA4-FC8C81B5C081}"/>
              </a:ext>
            </a:extLst>
          </p:cNvPr>
          <p:cNvSpPr>
            <a:spLocks noGrp="1"/>
          </p:cNvSpPr>
          <p:nvPr>
            <p:ph type="sldNum" sz="quarter" idx="12"/>
          </p:nvPr>
        </p:nvSpPr>
        <p:spPr/>
        <p:txBody>
          <a:bodyPr/>
          <a:lstStyle/>
          <a:p>
            <a:fld id="{183211F2-0264-4D38-BB9F-5FCAFC15231A}" type="slidenum">
              <a:rPr lang="en-MY" smtClean="0"/>
              <a:t>‹#›</a:t>
            </a:fld>
            <a:endParaRPr lang="en-MY" dirty="0"/>
          </a:p>
        </p:txBody>
      </p:sp>
    </p:spTree>
    <p:extLst>
      <p:ext uri="{BB962C8B-B14F-4D97-AF65-F5344CB8AC3E}">
        <p14:creationId xmlns:p14="http://schemas.microsoft.com/office/powerpoint/2010/main" val="626527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ZS. Contoh Keselamatan Fizikal DC DRC">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B138879-AD93-4930-8A68-53795A0D3ACC}"/>
              </a:ext>
            </a:extLst>
          </p:cNvPr>
          <p:cNvPicPr>
            <a:picLocks noChangeAspect="1"/>
          </p:cNvPicPr>
          <p:nvPr userDrawn="1"/>
        </p:nvPicPr>
        <p:blipFill>
          <a:blip r:embed="rId2">
            <a:alphaModFix amt="48000"/>
          </a:blip>
          <a:stretch>
            <a:fillRect/>
          </a:stretch>
        </p:blipFill>
        <p:spPr>
          <a:xfrm>
            <a:off x="1394361" y="0"/>
            <a:ext cx="9403277" cy="6858000"/>
          </a:xfrm>
          <a:prstGeom prst="rect">
            <a:avLst/>
          </a:prstGeom>
        </p:spPr>
      </p:pic>
      <p:sp>
        <p:nvSpPr>
          <p:cNvPr id="8" name="Title 1">
            <a:extLst>
              <a:ext uri="{FF2B5EF4-FFF2-40B4-BE49-F238E27FC236}">
                <a16:creationId xmlns:a16="http://schemas.microsoft.com/office/drawing/2014/main" id="{B8B3F1F5-A373-456F-BC8E-8E708E805894}"/>
              </a:ext>
            </a:extLst>
          </p:cNvPr>
          <p:cNvSpPr txBox="1">
            <a:spLocks/>
          </p:cNvSpPr>
          <p:nvPr userDrawn="1"/>
        </p:nvSpPr>
        <p:spPr>
          <a:xfrm>
            <a:off x="0" y="1"/>
            <a:ext cx="12192000" cy="764770"/>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nn-NO" sz="2500" b="1" spc="-120" dirty="0">
                <a:solidFill>
                  <a:srgbClr val="000000"/>
                </a:solidFill>
                <a:latin typeface="Arial"/>
                <a:cs typeface="Arial"/>
              </a:rPr>
              <a:t>ARKITEKTUR / CIRI-CIRI KESELAMATAN FIZIKAL / PERSEKITARAN PUSAT DATA (DC) &amp; PUSAT PEMULIHAN BENCANA ( DRC)</a:t>
            </a:r>
            <a:endParaRPr lang="sv-SE" sz="2500" b="1" spc="-120" dirty="0">
              <a:solidFill>
                <a:srgbClr val="000000"/>
              </a:solidFill>
              <a:latin typeface="Arial"/>
              <a:cs typeface="Arial"/>
            </a:endParaRPr>
          </a:p>
        </p:txBody>
      </p:sp>
      <p:sp>
        <p:nvSpPr>
          <p:cNvPr id="9" name="TextBox 8">
            <a:extLst>
              <a:ext uri="{FF2B5EF4-FFF2-40B4-BE49-F238E27FC236}">
                <a16:creationId xmlns:a16="http://schemas.microsoft.com/office/drawing/2014/main" id="{31B4A448-FBE0-4D39-8346-DF52F357B65F}"/>
              </a:ext>
            </a:extLst>
          </p:cNvPr>
          <p:cNvSpPr txBox="1"/>
          <p:nvPr userDrawn="1"/>
        </p:nvSpPr>
        <p:spPr>
          <a:xfrm>
            <a:off x="416801" y="945605"/>
            <a:ext cx="7696200" cy="1569660"/>
          </a:xfrm>
          <a:prstGeom prst="rect">
            <a:avLst/>
          </a:prstGeom>
          <a:noFill/>
        </p:spPr>
        <p:txBody>
          <a:bodyPr wrap="square" rtlCol="0">
            <a:spAutoFit/>
          </a:bodyPr>
          <a:lstStyle/>
          <a:p>
            <a:pPr marL="285750" indent="-285750">
              <a:buFont typeface="Arial" panose="020B0604020202020204" pitchFamily="34" charset="0"/>
              <a:buChar char="•"/>
            </a:pPr>
            <a:r>
              <a:rPr lang="en-MY" sz="1600" dirty="0">
                <a:latin typeface="Arial" panose="020B0604020202020204" pitchFamily="34" charset="0"/>
                <a:cs typeface="Arial" panose="020B0604020202020204" pitchFamily="34" charset="0"/>
              </a:rPr>
              <a:t>CCTV</a:t>
            </a:r>
          </a:p>
          <a:p>
            <a:pPr marL="285750" indent="-285750">
              <a:buFont typeface="Arial" panose="020B0604020202020204" pitchFamily="34" charset="0"/>
              <a:buChar char="•"/>
            </a:pPr>
            <a:r>
              <a:rPr lang="en-MY" sz="1600" dirty="0">
                <a:latin typeface="Arial" panose="020B0604020202020204" pitchFamily="34" charset="0"/>
                <a:cs typeface="Arial" panose="020B0604020202020204" pitchFamily="34" charset="0"/>
              </a:rPr>
              <a:t>Kawalan Akses</a:t>
            </a:r>
          </a:p>
          <a:p>
            <a:pPr marL="285750" indent="-285750">
              <a:buFont typeface="Arial" panose="020B0604020202020204" pitchFamily="34" charset="0"/>
              <a:buChar char="•"/>
            </a:pPr>
            <a:r>
              <a:rPr lang="en-MY" sz="1600" dirty="0">
                <a:latin typeface="Arial" panose="020B0604020202020204" pitchFamily="34" charset="0"/>
                <a:cs typeface="Arial" panose="020B0604020202020204" pitchFamily="34" charset="0"/>
              </a:rPr>
              <a:t>Sistem Pengesanan dan Pemadaman Kebakaran</a:t>
            </a:r>
          </a:p>
          <a:p>
            <a:pPr marL="285750" indent="-285750">
              <a:buFont typeface="Arial" panose="020B0604020202020204" pitchFamily="34" charset="0"/>
              <a:buChar char="•"/>
            </a:pPr>
            <a:r>
              <a:rPr lang="en-MY" sz="1600" dirty="0">
                <a:latin typeface="Arial" panose="020B0604020202020204" pitchFamily="34" charset="0"/>
                <a:cs typeface="Arial" panose="020B0604020202020204" pitchFamily="34" charset="0"/>
              </a:rPr>
              <a:t>Operation Control Room</a:t>
            </a:r>
          </a:p>
          <a:p>
            <a:pPr marL="285750" indent="-285750">
              <a:buFont typeface="Arial" panose="020B0604020202020204" pitchFamily="34" charset="0"/>
              <a:buChar char="•"/>
            </a:pPr>
            <a:r>
              <a:rPr lang="en-MY" sz="1600" dirty="0">
                <a:latin typeface="Arial" panose="020B0604020202020204" pitchFamily="34" charset="0"/>
                <a:cs typeface="Arial" panose="020B0604020202020204" pitchFamily="34" charset="0"/>
              </a:rPr>
              <a:t>Business Continuity Management Plan </a:t>
            </a:r>
          </a:p>
          <a:p>
            <a:pPr marL="285750" indent="-285750">
              <a:buFont typeface="Arial" panose="020B0604020202020204" pitchFamily="34" charset="0"/>
              <a:buChar char="•"/>
            </a:pPr>
            <a:r>
              <a:rPr lang="en-MY" sz="1600" dirty="0">
                <a:latin typeface="Arial" panose="020B0604020202020204" pitchFamily="34" charset="0"/>
                <a:cs typeface="Arial" panose="020B0604020202020204" pitchFamily="34" charset="0"/>
              </a:rPr>
              <a:t>Lain-lain (Sila nyatakan)</a:t>
            </a:r>
          </a:p>
        </p:txBody>
      </p:sp>
    </p:spTree>
    <p:extLst>
      <p:ext uri="{BB962C8B-B14F-4D97-AF65-F5344CB8AC3E}">
        <p14:creationId xmlns:p14="http://schemas.microsoft.com/office/powerpoint/2010/main" val="41678363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ZQ. Contoh Keselamatan Kontrak">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F60C719-6017-4A21-BB33-8E2DC0680B55}"/>
              </a:ext>
            </a:extLst>
          </p:cNvPr>
          <p:cNvPicPr>
            <a:picLocks noChangeAspect="1"/>
          </p:cNvPicPr>
          <p:nvPr userDrawn="1"/>
        </p:nvPicPr>
        <p:blipFill>
          <a:blip r:embed="rId2">
            <a:alphaModFix amt="48000"/>
          </a:blip>
          <a:stretch>
            <a:fillRect/>
          </a:stretch>
        </p:blipFill>
        <p:spPr>
          <a:xfrm>
            <a:off x="1394361" y="0"/>
            <a:ext cx="9403277" cy="6858000"/>
          </a:xfrm>
          <a:prstGeom prst="rect">
            <a:avLst/>
          </a:prstGeom>
        </p:spPr>
      </p:pic>
      <p:sp>
        <p:nvSpPr>
          <p:cNvPr id="8" name="Title 1">
            <a:extLst>
              <a:ext uri="{FF2B5EF4-FFF2-40B4-BE49-F238E27FC236}">
                <a16:creationId xmlns:a16="http://schemas.microsoft.com/office/drawing/2014/main" id="{6BAB7D64-5950-47EF-874B-73037E4EDAE4}"/>
              </a:ext>
            </a:extLst>
          </p:cNvPr>
          <p:cNvSpPr txBox="1">
            <a:spLocks/>
          </p:cNvSpPr>
          <p:nvPr userDrawn="1"/>
        </p:nvSpPr>
        <p:spPr>
          <a:xfrm>
            <a:off x="0" y="1"/>
            <a:ext cx="12192000" cy="512064"/>
          </a:xfrm>
          <a:prstGeom prst="rect">
            <a:avLst/>
          </a:prstGeom>
          <a:solidFill>
            <a:srgbClr val="D34817">
              <a:lumMod val="40000"/>
              <a:lumOff val="60000"/>
            </a:srgbClr>
          </a:solidFill>
          <a:ln>
            <a:solidFill>
              <a:sysClr val="windowText" lastClr="000000">
                <a:lumMod val="95000"/>
                <a:lumOff val="5000"/>
              </a:sys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nn-NO" sz="2800" b="1" spc="-120" dirty="0">
                <a:solidFill>
                  <a:srgbClr val="000000"/>
                </a:solidFill>
                <a:latin typeface="Arial"/>
                <a:cs typeface="Arial"/>
              </a:rPr>
              <a:t>ARKITEKTUR/CIRI-CIRI KESELAMATAN KONTRAK</a:t>
            </a:r>
            <a:endParaRPr lang="sv-SE" sz="2800" b="1" spc="-120" dirty="0">
              <a:solidFill>
                <a:srgbClr val="000000"/>
              </a:solidFill>
              <a:latin typeface="Arial"/>
              <a:cs typeface="Arial"/>
            </a:endParaRPr>
          </a:p>
        </p:txBody>
      </p:sp>
      <p:graphicFrame>
        <p:nvGraphicFramePr>
          <p:cNvPr id="9" name="Table 8">
            <a:extLst>
              <a:ext uri="{FF2B5EF4-FFF2-40B4-BE49-F238E27FC236}">
                <a16:creationId xmlns:a16="http://schemas.microsoft.com/office/drawing/2014/main" id="{574C20CA-0C45-4B29-9D12-6ACCC830FF59}"/>
              </a:ext>
            </a:extLst>
          </p:cNvPr>
          <p:cNvGraphicFramePr>
            <a:graphicFrameLocks noGrp="1"/>
          </p:cNvGraphicFramePr>
          <p:nvPr userDrawn="1">
            <p:extLst>
              <p:ext uri="{D42A27DB-BD31-4B8C-83A1-F6EECF244321}">
                <p14:modId xmlns:p14="http://schemas.microsoft.com/office/powerpoint/2010/main" val="1188421181"/>
              </p:ext>
            </p:extLst>
          </p:nvPr>
        </p:nvGraphicFramePr>
        <p:xfrm>
          <a:off x="421601" y="731175"/>
          <a:ext cx="11174231" cy="2961765"/>
        </p:xfrm>
        <a:graphic>
          <a:graphicData uri="http://schemas.openxmlformats.org/drawingml/2006/table">
            <a:tbl>
              <a:tblPr firstRow="1" firstCol="1" bandRow="1"/>
              <a:tblGrid>
                <a:gridCol w="547043">
                  <a:extLst>
                    <a:ext uri="{9D8B030D-6E8A-4147-A177-3AD203B41FA5}">
                      <a16:colId xmlns:a16="http://schemas.microsoft.com/office/drawing/2014/main" val="3982999690"/>
                    </a:ext>
                  </a:extLst>
                </a:gridCol>
                <a:gridCol w="8265416">
                  <a:extLst>
                    <a:ext uri="{9D8B030D-6E8A-4147-A177-3AD203B41FA5}">
                      <a16:colId xmlns:a16="http://schemas.microsoft.com/office/drawing/2014/main" val="2131016661"/>
                    </a:ext>
                  </a:extLst>
                </a:gridCol>
                <a:gridCol w="2361772">
                  <a:extLst>
                    <a:ext uri="{9D8B030D-6E8A-4147-A177-3AD203B41FA5}">
                      <a16:colId xmlns:a16="http://schemas.microsoft.com/office/drawing/2014/main" val="1281497356"/>
                    </a:ext>
                  </a:extLst>
                </a:gridCol>
              </a:tblGrid>
              <a:tr h="44598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BIL</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34817">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KRITERIA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34817">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lnSpc>
                          <a:spcPct val="107000"/>
                        </a:lnSpc>
                        <a:spcAft>
                          <a:spcPts val="800"/>
                        </a:spcAft>
                      </a:pPr>
                      <a:r>
                        <a:rPr lang="en-US" sz="1400" b="1" dirty="0">
                          <a:effectLst/>
                          <a:latin typeface="Arial" panose="020B0604020202020204" pitchFamily="34" charset="0"/>
                          <a:ea typeface="Calibri" panose="020F0502020204030204" pitchFamily="34" charset="0"/>
                          <a:cs typeface="Arial" panose="020B0604020202020204" pitchFamily="34" charset="0"/>
                        </a:rPr>
                        <a:t>TANDAKAN (√)</a:t>
                      </a:r>
                      <a:endParaRPr lang="en-MY" sz="1400" b="1"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34817">
                        <a:lumMod val="60000"/>
                        <a:lumOff val="40000"/>
                      </a:srgbClr>
                    </a:solidFill>
                  </a:tcPr>
                </a:tc>
                <a:extLst>
                  <a:ext uri="{0D108BD9-81ED-4DB2-BD59-A6C34878D82A}">
                    <a16:rowId xmlns:a16="http://schemas.microsoft.com/office/drawing/2014/main" val="92820445"/>
                  </a:ext>
                </a:extLst>
              </a:tr>
              <a:tr h="27116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Security Marking pada setiap mukasurat kontrak termasuk </a:t>
                      </a:r>
                      <a:r>
                        <a:rPr kumimoji="0" lang="en-MY" sz="1400" b="0" i="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page cover</a:t>
                      </a:r>
                      <a:endParaRPr lang="en-MY" sz="1400" i="1"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53869373"/>
                  </a:ext>
                </a:extLst>
              </a:tr>
              <a:tr h="19945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2.</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Kandungan kontrak:</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Skop perkhidmatan diperincikan</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Obligasi Syarikat</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Kerahsiaan</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Perincian SLA/Penalti </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Obligasi Sanitasi – Tanggungjawab pihak Kontraktor untuk melaksanakan sanitasi mengikut dasar dan peraturan yang berkuatkuasa tanpa sebarang kos kepada pihak Kerajaan- Sila Rujuk </a:t>
                      </a:r>
                      <a:r>
                        <a:rPr kumimoji="0" lang="en-MY" sz="14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Surat Pekeliling Am Bilangan 4 Tahun 2022 Garis Panduan Sanitasi Media Elektronik Dalam Perkhidmatan Awam</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61894965"/>
                  </a:ext>
                </a:extLst>
              </a:tr>
              <a:tr h="25002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3.</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Lain-lain (Sila nyatakan)</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31112762"/>
                  </a:ext>
                </a:extLst>
              </a:tr>
            </a:tbl>
          </a:graphicData>
        </a:graphic>
      </p:graphicFrame>
    </p:spTree>
    <p:extLst>
      <p:ext uri="{BB962C8B-B14F-4D97-AF65-F5344CB8AC3E}">
        <p14:creationId xmlns:p14="http://schemas.microsoft.com/office/powerpoint/2010/main" val="51918307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ardrop 3">
            <a:extLst>
              <a:ext uri="{FF2B5EF4-FFF2-40B4-BE49-F238E27FC236}">
                <a16:creationId xmlns:a16="http://schemas.microsoft.com/office/drawing/2014/main" id="{22FE9F93-B6AC-441F-99F8-A47C85530B2A}"/>
              </a:ext>
            </a:extLst>
          </p:cNvPr>
          <p:cNvSpPr/>
          <p:nvPr userDrawn="1"/>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5" name="Slide Number Placeholder 3">
            <a:extLst>
              <a:ext uri="{FF2B5EF4-FFF2-40B4-BE49-F238E27FC236}">
                <a16:creationId xmlns:a16="http://schemas.microsoft.com/office/drawing/2014/main" id="{539BA06F-DBF0-4432-90AD-2E31C5E10D18}"/>
              </a:ext>
            </a:extLst>
          </p:cNvPr>
          <p:cNvSpPr txBox="1">
            <a:spLocks/>
          </p:cNvSpPr>
          <p:nvPr userDrawn="1"/>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a:t>
            </a:fld>
            <a:endParaRPr lang="en-MY"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98926104"/>
      </p:ext>
    </p:extLst>
  </p:cSld>
  <p:clrMap bg1="lt1" tx1="dk1" bg2="lt2" tx2="dk2" accent1="accent1" accent2="accent2" accent3="accent3" accent4="accent4" accent5="accent5" accent6="accent6" hlink="hlink" folHlink="folHlink"/>
  <p:sldLayoutIdLst>
    <p:sldLayoutId id="2147483812" r:id="rId1"/>
    <p:sldLayoutId id="2147483823" r:id="rId2"/>
    <p:sldLayoutId id="2147483703" r:id="rId3"/>
    <p:sldLayoutId id="2147483828" r:id="rId4"/>
    <p:sldLayoutId id="2147483717" r:id="rId5"/>
    <p:sldLayoutId id="2147483829" r:id="rId6"/>
    <p:sldLayoutId id="2147483741" r:id="rId7"/>
    <p:sldLayoutId id="2147483736" r:id="rId8"/>
    <p:sldLayoutId id="2147483735" r:id="rId9"/>
    <p:sldLayoutId id="2147483734" r:id="rId10"/>
    <p:sldLayoutId id="2147483770" r:id="rId11"/>
    <p:sldLayoutId id="2147483733" r:id="rId12"/>
    <p:sldLayoutId id="2147483732" r:id="rId13"/>
    <p:sldLayoutId id="2147483769" r:id="rId14"/>
    <p:sldLayoutId id="2147483731" r:id="rId15"/>
    <p:sldLayoutId id="2147483730" r:id="rId16"/>
    <p:sldLayoutId id="2147483729" r:id="rId17"/>
    <p:sldLayoutId id="2147483728" r:id="rId18"/>
    <p:sldLayoutId id="2147483737" r:id="rId19"/>
    <p:sldLayoutId id="2147483718" r:id="rId20"/>
    <p:sldLayoutId id="2147483727" r:id="rId21"/>
    <p:sldLayoutId id="2147483724" r:id="rId22"/>
    <p:sldLayoutId id="2147483725" r:id="rId23"/>
    <p:sldLayoutId id="2147483723" r:id="rId24"/>
    <p:sldLayoutId id="2147483722" r:id="rId25"/>
    <p:sldLayoutId id="2147483721" r:id="rId26"/>
    <p:sldLayoutId id="2147483719" r:id="rId27"/>
    <p:sldLayoutId id="2147483702" r:id="rId28"/>
    <p:sldLayoutId id="2147483726" r:id="rId29"/>
    <p:sldLayoutId id="2147483818" r:id="rId30"/>
    <p:sldLayoutId id="2147483824" r:id="rId31"/>
    <p:sldLayoutId id="2147483849" r:id="rId32"/>
    <p:sldLayoutId id="2147483848" r:id="rId33"/>
    <p:sldLayoutId id="2147483847" r:id="rId34"/>
    <p:sldLayoutId id="2147483846" r:id="rId35"/>
    <p:sldLayoutId id="2147483845" r:id="rId36"/>
    <p:sldLayoutId id="2147483844" r:id="rId37"/>
    <p:sldLayoutId id="2147483843" r:id="rId38"/>
    <p:sldLayoutId id="2147483842" r:id="rId39"/>
    <p:sldLayoutId id="2147483841" r:id="rId40"/>
    <p:sldLayoutId id="2147483840" r:id="rId41"/>
    <p:sldLayoutId id="2147483839" r:id="rId42"/>
    <p:sldLayoutId id="2147483838" r:id="rId43"/>
    <p:sldLayoutId id="2147483837" r:id="rId44"/>
    <p:sldLayoutId id="2147483836" r:id="rId45"/>
    <p:sldLayoutId id="2147483835" r:id="rId46"/>
    <p:sldLayoutId id="2147483834" r:id="rId47"/>
    <p:sldLayoutId id="2147483832" r:id="rId48"/>
    <p:sldLayoutId id="2147483831" r:id="rId49"/>
    <p:sldLayoutId id="2147483830" r:id="rId50"/>
    <p:sldLayoutId id="2147483833" r:id="rId51"/>
    <p:sldLayoutId id="2147483827" r:id="rId52"/>
    <p:sldLayoutId id="2147483826" r:id="rId53"/>
    <p:sldLayoutId id="2147483825" r:id="rId5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9.xml.rels><?xml version="1.0" encoding="UTF-8" standalone="yes"?>
<Relationships xmlns="http://schemas.openxmlformats.org/package/2006/relationships"><Relationship Id="rId2" Type="http://schemas.openxmlformats.org/officeDocument/2006/relationships/hyperlink" Target="https://www.cgso.gov.my/wp-content/uploads/2021/11/GARIS-PANDUAN-PENGURUSAN-KESELAMATAN-MAKLUMAT-MELALUI-PENGKOMPUTERAN-AWAN-CLOUD-COMPUTING-DALAM-PERKHIDMATAN-AWAM-VERSI-2.0.pdf" TargetMode="Externa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hyperlink" Target="https://www.cgso.gov.my/wp-content/uploads/2021/11/GARIS-PANDUAN-PENGURUSAN-KESELAMATAN-MAKLUMAT-MELALUI-PENGKOMPUTERAN-AWAN-CLOUD-COMPUTING-DALAM-PERKHIDMATAN-AWAM-VERSI-2.0.pdf" TargetMode="Externa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54.xml"/><Relationship Id="rId1" Type="http://schemas.openxmlformats.org/officeDocument/2006/relationships/themeOverride" Target="../theme/themeOverride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C1AD3-C7F4-48FD-8DC3-A6DD592BEB98}"/>
              </a:ext>
            </a:extLst>
          </p:cNvPr>
          <p:cNvSpPr>
            <a:spLocks noGrp="1"/>
          </p:cNvSpPr>
          <p:nvPr>
            <p:ph type="ctrTitle"/>
          </p:nvPr>
        </p:nvSpPr>
        <p:spPr>
          <a:xfrm>
            <a:off x="761165" y="869948"/>
            <a:ext cx="10669665" cy="2387600"/>
          </a:xfrm>
        </p:spPr>
        <p:txBody>
          <a:bodyPr>
            <a:normAutofit/>
          </a:bodyPr>
          <a:lstStyle/>
          <a:p>
            <a:r>
              <a:rPr lang="ms-MY" sz="3200" b="1" dirty="0">
                <a:latin typeface="Tenorite (Headings)"/>
                <a:ea typeface="Calibri" panose="020F0502020204030204" pitchFamily="34" charset="0"/>
                <a:cs typeface="Arial" panose="020B0604020202020204" pitchFamily="34" charset="0"/>
              </a:rPr>
              <a:t>PERMOHONAN UNTUK PENILAIAN RISIKO KESELAMATAN BAGI PROJEK/SISTEM/MODUL</a:t>
            </a:r>
            <a:br>
              <a:rPr lang="ms-MY" sz="3200" b="1" dirty="0">
                <a:latin typeface="Tenorite (Headings)"/>
                <a:ea typeface="Calibri" panose="020F0502020204030204" pitchFamily="34" charset="0"/>
                <a:cs typeface="Arial" panose="020B0604020202020204" pitchFamily="34" charset="0"/>
              </a:rPr>
            </a:br>
            <a:r>
              <a:rPr lang="ms-MY" sz="3200" b="1" dirty="0">
                <a:latin typeface="Tenorite (Headings)"/>
                <a:ea typeface="Calibri" panose="020F0502020204030204" pitchFamily="34" charset="0"/>
                <a:cs typeface="Arial" panose="020B0604020202020204" pitchFamily="34" charset="0"/>
              </a:rPr>
              <a:t>xxxxxxx</a:t>
            </a:r>
          </a:p>
        </p:txBody>
      </p:sp>
      <p:sp>
        <p:nvSpPr>
          <p:cNvPr id="3" name="Subtitle 2">
            <a:extLst>
              <a:ext uri="{FF2B5EF4-FFF2-40B4-BE49-F238E27FC236}">
                <a16:creationId xmlns:a16="http://schemas.microsoft.com/office/drawing/2014/main" id="{6BA9914F-7EF3-482E-864C-C2A3C5942F8C}"/>
              </a:ext>
            </a:extLst>
          </p:cNvPr>
          <p:cNvSpPr>
            <a:spLocks noGrp="1"/>
          </p:cNvSpPr>
          <p:nvPr>
            <p:ph type="subTitle" idx="1"/>
          </p:nvPr>
        </p:nvSpPr>
        <p:spPr>
          <a:xfrm>
            <a:off x="1567689" y="3343274"/>
            <a:ext cx="9056619" cy="827881"/>
          </a:xfrm>
        </p:spPr>
        <p:txBody>
          <a:bodyPr anchor="ctr">
            <a:normAutofit/>
          </a:bodyPr>
          <a:lstStyle/>
          <a:p>
            <a:r>
              <a:rPr lang="ms-MY" sz="1800" dirty="0">
                <a:latin typeface="Berlin Sans FB" panose="020E0602020502020306" pitchFamily="34" charset="0"/>
                <a:ea typeface="Calibri" panose="020F0502020204030204" pitchFamily="34" charset="0"/>
                <a:cs typeface="Arial" panose="020B0604020202020204" pitchFamily="34" charset="0"/>
              </a:rPr>
              <a:t>[NAMA DAN ALAMAT PENUH AGENSI]</a:t>
            </a:r>
          </a:p>
        </p:txBody>
      </p:sp>
      <p:graphicFrame>
        <p:nvGraphicFramePr>
          <p:cNvPr id="5" name="Table 5">
            <a:extLst>
              <a:ext uri="{FF2B5EF4-FFF2-40B4-BE49-F238E27FC236}">
                <a16:creationId xmlns:a16="http://schemas.microsoft.com/office/drawing/2014/main" id="{B3285B01-BF5F-4E79-B25E-00B5C1AA0794}"/>
              </a:ext>
            </a:extLst>
          </p:cNvPr>
          <p:cNvGraphicFramePr>
            <a:graphicFrameLocks noGrp="1"/>
          </p:cNvGraphicFramePr>
          <p:nvPr>
            <p:extLst>
              <p:ext uri="{D42A27DB-BD31-4B8C-83A1-F6EECF244321}">
                <p14:modId xmlns:p14="http://schemas.microsoft.com/office/powerpoint/2010/main" val="55499986"/>
              </p:ext>
            </p:extLst>
          </p:nvPr>
        </p:nvGraphicFramePr>
        <p:xfrm>
          <a:off x="1645477" y="4256881"/>
          <a:ext cx="8901044" cy="2011680"/>
        </p:xfrm>
        <a:graphic>
          <a:graphicData uri="http://schemas.openxmlformats.org/drawingml/2006/table">
            <a:tbl>
              <a:tblPr firstRow="1" bandRow="1">
                <a:tableStyleId>{5940675A-B579-460E-94D1-54222C63F5DA}</a:tableStyleId>
              </a:tblPr>
              <a:tblGrid>
                <a:gridCol w="536271">
                  <a:extLst>
                    <a:ext uri="{9D8B030D-6E8A-4147-A177-3AD203B41FA5}">
                      <a16:colId xmlns:a16="http://schemas.microsoft.com/office/drawing/2014/main" val="3406258642"/>
                    </a:ext>
                  </a:extLst>
                </a:gridCol>
                <a:gridCol w="8364773">
                  <a:extLst>
                    <a:ext uri="{9D8B030D-6E8A-4147-A177-3AD203B41FA5}">
                      <a16:colId xmlns:a16="http://schemas.microsoft.com/office/drawing/2014/main" val="1203802699"/>
                    </a:ext>
                  </a:extLst>
                </a:gridCol>
              </a:tblGrid>
              <a:tr h="26131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600" kern="1200" dirty="0">
                          <a:solidFill>
                            <a:schemeClr val="tx1"/>
                          </a:solidFill>
                          <a:latin typeface="Berlin Sans FB" panose="020E0602020502020306" pitchFamily="34" charset="0"/>
                        </a:rPr>
                        <a:t>Kategori Jabatan/Agensi (Sila Tandakan (</a:t>
                      </a:r>
                      <a:r>
                        <a:rPr lang="en-MY" sz="1600" dirty="0">
                          <a:solidFill>
                            <a:schemeClr val="tx1"/>
                          </a:solidFill>
                          <a:latin typeface="Berlin Sans FB" panose="020E0602020502020306" pitchFamily="34" charset="0"/>
                        </a:rPr>
                        <a:t>√ )</a:t>
                      </a:r>
                      <a:endParaRPr lang="en-MY" sz="1600" kern="1200" dirty="0">
                        <a:solidFill>
                          <a:schemeClr val="tx1"/>
                        </a:solidFill>
                        <a:latin typeface="Berlin Sans FB" panose="020E0602020502020306" pitchFamily="34" charset="0"/>
                        <a:ea typeface="+mn-ea"/>
                        <a:cs typeface="+mn-cs"/>
                      </a:endParaRPr>
                    </a:p>
                  </a:txBody>
                  <a:tcPr/>
                </a:tc>
                <a:tc hMerge="1">
                  <a:txBody>
                    <a:bodyPr/>
                    <a:lstStyle/>
                    <a:p>
                      <a:endParaRPr lang="en-MY" dirty="0"/>
                    </a:p>
                  </a:txBody>
                  <a:tcPr/>
                </a:tc>
                <a:extLst>
                  <a:ext uri="{0D108BD9-81ED-4DB2-BD59-A6C34878D82A}">
                    <a16:rowId xmlns:a16="http://schemas.microsoft.com/office/drawing/2014/main" val="4284877038"/>
                  </a:ext>
                </a:extLst>
              </a:tr>
              <a:tr h="2613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MY" sz="1600" kern="1200" dirty="0">
                        <a:solidFill>
                          <a:schemeClr val="bg1"/>
                        </a:solidFill>
                        <a:latin typeface="Berlin Sans FB" panose="020E0602020502020306"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600" kern="1200" dirty="0">
                          <a:solidFill>
                            <a:schemeClr val="tx1"/>
                          </a:solidFill>
                          <a:latin typeface="Berlin Sans FB" panose="020E0602020502020306" pitchFamily="34" charset="0"/>
                        </a:rPr>
                        <a:t>Kementerian</a:t>
                      </a:r>
                      <a:endParaRPr lang="en-MY" sz="1600" kern="1200" dirty="0">
                        <a:solidFill>
                          <a:schemeClr val="tx1"/>
                        </a:solidFill>
                        <a:latin typeface="Berlin Sans FB" panose="020E0602020502020306" pitchFamily="34" charset="0"/>
                        <a:ea typeface="+mn-ea"/>
                        <a:cs typeface="+mn-cs"/>
                      </a:endParaRPr>
                    </a:p>
                  </a:txBody>
                  <a:tcPr/>
                </a:tc>
                <a:extLst>
                  <a:ext uri="{0D108BD9-81ED-4DB2-BD59-A6C34878D82A}">
                    <a16:rowId xmlns:a16="http://schemas.microsoft.com/office/drawing/2014/main" val="554660185"/>
                  </a:ext>
                </a:extLst>
              </a:tr>
              <a:tr h="261317">
                <a:tc>
                  <a:txBody>
                    <a:bodyPr/>
                    <a:lstStyle/>
                    <a:p>
                      <a:endParaRPr lang="en-MY" sz="1600" dirty="0">
                        <a:solidFill>
                          <a:schemeClr val="bg1"/>
                        </a:solidFill>
                        <a:latin typeface="Berlin Sans FB" panose="020E0602020502020306" pitchFamily="34" charset="0"/>
                      </a:endParaRPr>
                    </a:p>
                  </a:txBody>
                  <a:tcPr/>
                </a:tc>
                <a:tc>
                  <a:txBody>
                    <a:bodyPr/>
                    <a:lstStyle/>
                    <a:p>
                      <a:r>
                        <a:rPr lang="en-MY" sz="1600" dirty="0">
                          <a:solidFill>
                            <a:schemeClr val="tx1"/>
                          </a:solidFill>
                          <a:latin typeface="Berlin Sans FB" panose="020E0602020502020306" pitchFamily="34" charset="0"/>
                        </a:rPr>
                        <a:t>Jabatan Persekutuan</a:t>
                      </a:r>
                    </a:p>
                  </a:txBody>
                  <a:tcPr/>
                </a:tc>
                <a:extLst>
                  <a:ext uri="{0D108BD9-81ED-4DB2-BD59-A6C34878D82A}">
                    <a16:rowId xmlns:a16="http://schemas.microsoft.com/office/drawing/2014/main" val="675951076"/>
                  </a:ext>
                </a:extLst>
              </a:tr>
              <a:tr h="261317">
                <a:tc>
                  <a:txBody>
                    <a:bodyPr/>
                    <a:lstStyle/>
                    <a:p>
                      <a:endParaRPr lang="en-MY" sz="1600" dirty="0">
                        <a:solidFill>
                          <a:schemeClr val="bg1"/>
                        </a:solidFill>
                        <a:latin typeface="Berlin Sans FB" panose="020E0602020502020306" pitchFamily="34" charset="0"/>
                      </a:endParaRPr>
                    </a:p>
                  </a:txBody>
                  <a:tcPr/>
                </a:tc>
                <a:tc>
                  <a:txBody>
                    <a:bodyPr/>
                    <a:lstStyle/>
                    <a:p>
                      <a:r>
                        <a:rPr lang="en-MY" sz="1600" dirty="0">
                          <a:solidFill>
                            <a:schemeClr val="tx1"/>
                          </a:solidFill>
                          <a:latin typeface="Berlin Sans FB" panose="020E0602020502020306" pitchFamily="34" charset="0"/>
                        </a:rPr>
                        <a:t>Kerajaan Negeri</a:t>
                      </a:r>
                    </a:p>
                  </a:txBody>
                  <a:tcPr/>
                </a:tc>
                <a:extLst>
                  <a:ext uri="{0D108BD9-81ED-4DB2-BD59-A6C34878D82A}">
                    <a16:rowId xmlns:a16="http://schemas.microsoft.com/office/drawing/2014/main" val="2555843284"/>
                  </a:ext>
                </a:extLst>
              </a:tr>
              <a:tr h="261317">
                <a:tc>
                  <a:txBody>
                    <a:bodyPr/>
                    <a:lstStyle/>
                    <a:p>
                      <a:endParaRPr lang="en-MY" sz="1600" dirty="0">
                        <a:solidFill>
                          <a:schemeClr val="bg1"/>
                        </a:solidFill>
                        <a:latin typeface="Berlin Sans FB" panose="020E0602020502020306" pitchFamily="34" charset="0"/>
                      </a:endParaRPr>
                    </a:p>
                  </a:txBody>
                  <a:tcPr/>
                </a:tc>
                <a:tc>
                  <a:txBody>
                    <a:bodyPr/>
                    <a:lstStyle/>
                    <a:p>
                      <a:r>
                        <a:rPr lang="en-MY" sz="1600" dirty="0">
                          <a:solidFill>
                            <a:schemeClr val="tx1"/>
                          </a:solidFill>
                          <a:latin typeface="Berlin Sans FB" panose="020E0602020502020306" pitchFamily="34" charset="0"/>
                        </a:rPr>
                        <a:t>Badan Berkanun</a:t>
                      </a:r>
                    </a:p>
                  </a:txBody>
                  <a:tcPr/>
                </a:tc>
                <a:extLst>
                  <a:ext uri="{0D108BD9-81ED-4DB2-BD59-A6C34878D82A}">
                    <a16:rowId xmlns:a16="http://schemas.microsoft.com/office/drawing/2014/main" val="2359545338"/>
                  </a:ext>
                </a:extLst>
              </a:tr>
              <a:tr h="261317">
                <a:tc>
                  <a:txBody>
                    <a:bodyPr/>
                    <a:lstStyle/>
                    <a:p>
                      <a:endParaRPr lang="en-MY" sz="1600" dirty="0">
                        <a:solidFill>
                          <a:schemeClr val="bg1"/>
                        </a:solidFill>
                        <a:latin typeface="Berlin Sans FB" panose="020E0602020502020306" pitchFamily="34" charset="0"/>
                      </a:endParaRPr>
                    </a:p>
                  </a:txBody>
                  <a:tcPr/>
                </a:tc>
                <a:tc>
                  <a:txBody>
                    <a:bodyPr/>
                    <a:lstStyle/>
                    <a:p>
                      <a:r>
                        <a:rPr lang="en-MY" sz="1600" dirty="0">
                          <a:solidFill>
                            <a:schemeClr val="tx1"/>
                          </a:solidFill>
                          <a:latin typeface="Berlin Sans FB" panose="020E0602020502020306" pitchFamily="34" charset="0"/>
                        </a:rPr>
                        <a:t>Lain-lain. Sila nyatakan:</a:t>
                      </a:r>
                    </a:p>
                  </a:txBody>
                  <a:tcPr/>
                </a:tc>
                <a:extLst>
                  <a:ext uri="{0D108BD9-81ED-4DB2-BD59-A6C34878D82A}">
                    <a16:rowId xmlns:a16="http://schemas.microsoft.com/office/drawing/2014/main" val="1600715212"/>
                  </a:ext>
                </a:extLst>
              </a:tr>
            </a:tbl>
          </a:graphicData>
        </a:graphic>
      </p:graphicFrame>
      <p:pic>
        <p:nvPicPr>
          <p:cNvPr id="7" name="Graphic 6">
            <a:extLst>
              <a:ext uri="{FF2B5EF4-FFF2-40B4-BE49-F238E27FC236}">
                <a16:creationId xmlns:a16="http://schemas.microsoft.com/office/drawing/2014/main" id="{3A0317FF-E449-4FAB-B066-405BA72AC16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91125" y="367503"/>
            <a:ext cx="1809750" cy="1357313"/>
          </a:xfrm>
          <a:prstGeom prst="rect">
            <a:avLst/>
          </a:prstGeom>
        </p:spPr>
      </p:pic>
    </p:spTree>
    <p:extLst>
      <p:ext uri="{BB962C8B-B14F-4D97-AF65-F5344CB8AC3E}">
        <p14:creationId xmlns:p14="http://schemas.microsoft.com/office/powerpoint/2010/main" val="3872355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79C8204-4B95-4899-A29D-844AF708016F}"/>
              </a:ext>
            </a:extLst>
          </p:cNvPr>
          <p:cNvSpPr>
            <a:spLocks noGrp="1"/>
          </p:cNvSpPr>
          <p:nvPr>
            <p:ph idx="4294967295"/>
          </p:nvPr>
        </p:nvSpPr>
        <p:spPr>
          <a:xfrm>
            <a:off x="0" y="530225"/>
            <a:ext cx="10753725" cy="365125"/>
          </a:xfrm>
          <a:prstGeom prst="rect">
            <a:avLst/>
          </a:prstGeom>
        </p:spPr>
        <p:txBody>
          <a:bodyPr>
            <a:normAutofit/>
          </a:bodyPr>
          <a:lstStyle/>
          <a:p>
            <a:r>
              <a:rPr lang="en-MY" sz="1400" dirty="0">
                <a:solidFill>
                  <a:srgbClr val="FF0000"/>
                </a:solidFill>
                <a:latin typeface="Arial" panose="020B0604020202020204" pitchFamily="34" charset="0"/>
                <a:cs typeface="Arial" panose="020B0604020202020204" pitchFamily="34" charset="0"/>
              </a:rPr>
              <a:t>** Nyatakan perincian sistem (jika berkaitan)</a:t>
            </a:r>
          </a:p>
        </p:txBody>
      </p:sp>
      <p:sp>
        <p:nvSpPr>
          <p:cNvPr id="4" name="Title 1">
            <a:extLst>
              <a:ext uri="{FF2B5EF4-FFF2-40B4-BE49-F238E27FC236}">
                <a16:creationId xmlns:a16="http://schemas.microsoft.com/office/drawing/2014/main" id="{F845468B-C3E7-424D-A93D-91D78DA18125}"/>
              </a:ext>
            </a:extLst>
          </p:cNvPr>
          <p:cNvSpPr txBox="1">
            <a:spLocks/>
          </p:cNvSpPr>
          <p:nvPr/>
        </p:nvSpPr>
        <p:spPr>
          <a:xfrm>
            <a:off x="0" y="2210"/>
            <a:ext cx="12192000" cy="502920"/>
          </a:xfrm>
          <a:prstGeom prst="rect">
            <a:avLst/>
          </a:prstGeom>
          <a:solidFill>
            <a:srgbClr val="4472C4">
              <a:lumMod val="40000"/>
              <a:lumOff val="60000"/>
            </a:srgbClr>
          </a:solidFill>
          <a:ln>
            <a:solidFill>
              <a:srgbClr val="4472C4">
                <a:lumMod val="50000"/>
              </a:srgbClr>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r>
              <a:rPr lang="en-MY" sz="2800" b="1" dirty="0">
                <a:solidFill>
                  <a:srgbClr val="000000"/>
                </a:solidFill>
                <a:latin typeface="Arial"/>
                <a:cs typeface="Arial"/>
              </a:rPr>
              <a:t>7. PERINCIAN SISTEM</a:t>
            </a:r>
          </a:p>
        </p:txBody>
      </p:sp>
    </p:spTree>
    <p:extLst>
      <p:ext uri="{BB962C8B-B14F-4D97-AF65-F5344CB8AC3E}">
        <p14:creationId xmlns:p14="http://schemas.microsoft.com/office/powerpoint/2010/main" val="2158178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963955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79631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154888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193417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44460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96986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7908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88476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4890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ardrop 1">
            <a:extLst>
              <a:ext uri="{FF2B5EF4-FFF2-40B4-BE49-F238E27FC236}">
                <a16:creationId xmlns:a16="http://schemas.microsoft.com/office/drawing/2014/main" id="{DA172E7B-F3A0-440A-BBAB-583C27FC3C00}"/>
              </a:ext>
            </a:extLst>
          </p:cNvPr>
          <p:cNvSpPr/>
          <p:nvPr/>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3" name="Slide Number Placeholder 3">
            <a:extLst>
              <a:ext uri="{FF2B5EF4-FFF2-40B4-BE49-F238E27FC236}">
                <a16:creationId xmlns:a16="http://schemas.microsoft.com/office/drawing/2014/main" id="{EF37EBBD-C08D-4D14-B6A3-851D257AEB0F}"/>
              </a:ext>
            </a:extLst>
          </p:cNvPr>
          <p:cNvSpPr txBox="1">
            <a:spLocks/>
          </p:cNvSpPr>
          <p:nvPr/>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2</a:t>
            </a:fld>
            <a:endParaRPr lang="en-MY"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163725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30346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76448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E9301471-0C17-4BAC-A5C4-7EBFA670E6EC}"/>
              </a:ext>
            </a:extLst>
          </p:cNvPr>
          <p:cNvGraphicFramePr>
            <a:graphicFrameLocks noGrp="1"/>
          </p:cNvGraphicFramePr>
          <p:nvPr>
            <p:extLst>
              <p:ext uri="{D42A27DB-BD31-4B8C-83A1-F6EECF244321}">
                <p14:modId xmlns:p14="http://schemas.microsoft.com/office/powerpoint/2010/main" val="2630811474"/>
              </p:ext>
            </p:extLst>
          </p:nvPr>
        </p:nvGraphicFramePr>
        <p:xfrm>
          <a:off x="335612" y="1328599"/>
          <a:ext cx="11520775" cy="5125966"/>
        </p:xfrm>
        <a:graphic>
          <a:graphicData uri="http://schemas.openxmlformats.org/drawingml/2006/table">
            <a:tbl>
              <a:tblPr firstRow="1" bandRow="1">
                <a:tableStyleId>{5C22544A-7EE6-4342-B048-85BDC9FD1C3A}</a:tableStyleId>
              </a:tblPr>
              <a:tblGrid>
                <a:gridCol w="546913">
                  <a:extLst>
                    <a:ext uri="{9D8B030D-6E8A-4147-A177-3AD203B41FA5}">
                      <a16:colId xmlns:a16="http://schemas.microsoft.com/office/drawing/2014/main" val="1552051441"/>
                    </a:ext>
                  </a:extLst>
                </a:gridCol>
                <a:gridCol w="1466203">
                  <a:extLst>
                    <a:ext uri="{9D8B030D-6E8A-4147-A177-3AD203B41FA5}">
                      <a16:colId xmlns:a16="http://schemas.microsoft.com/office/drawing/2014/main" val="1416969216"/>
                    </a:ext>
                  </a:extLst>
                </a:gridCol>
                <a:gridCol w="3010150">
                  <a:extLst>
                    <a:ext uri="{9D8B030D-6E8A-4147-A177-3AD203B41FA5}">
                      <a16:colId xmlns:a16="http://schemas.microsoft.com/office/drawing/2014/main" val="1642975307"/>
                    </a:ext>
                  </a:extLst>
                </a:gridCol>
                <a:gridCol w="2690016">
                  <a:extLst>
                    <a:ext uri="{9D8B030D-6E8A-4147-A177-3AD203B41FA5}">
                      <a16:colId xmlns:a16="http://schemas.microsoft.com/office/drawing/2014/main" val="1782840276"/>
                    </a:ext>
                  </a:extLst>
                </a:gridCol>
                <a:gridCol w="1943320">
                  <a:extLst>
                    <a:ext uri="{9D8B030D-6E8A-4147-A177-3AD203B41FA5}">
                      <a16:colId xmlns:a16="http://schemas.microsoft.com/office/drawing/2014/main" val="1695492068"/>
                    </a:ext>
                  </a:extLst>
                </a:gridCol>
                <a:gridCol w="1864173">
                  <a:extLst>
                    <a:ext uri="{9D8B030D-6E8A-4147-A177-3AD203B41FA5}">
                      <a16:colId xmlns:a16="http://schemas.microsoft.com/office/drawing/2014/main" val="4278225158"/>
                    </a:ext>
                  </a:extLst>
                </a:gridCol>
              </a:tblGrid>
              <a:tr h="545576">
                <a:tc>
                  <a:txBody>
                    <a:bodyPr/>
                    <a:lstStyle/>
                    <a:p>
                      <a:pPr algn="ctr"/>
                      <a:r>
                        <a:rPr lang="en-MY" sz="1400" dirty="0">
                          <a:latin typeface="Arial" panose="020B0604020202020204" pitchFamily="34" charset="0"/>
                          <a:cs typeface="Arial" panose="020B0604020202020204" pitchFamily="34" charset="0"/>
                        </a:rPr>
                        <a:t>BIL</a:t>
                      </a:r>
                    </a:p>
                  </a:txBody>
                  <a:tcPr anchor="ctr"/>
                </a:tc>
                <a:tc>
                  <a:txBody>
                    <a:bodyPr/>
                    <a:lstStyle/>
                    <a:p>
                      <a:pPr algn="ctr"/>
                      <a:r>
                        <a:rPr lang="en-MY" sz="1400" dirty="0">
                          <a:latin typeface="Arial" panose="020B0604020202020204" pitchFamily="34" charset="0"/>
                          <a:cs typeface="Arial" panose="020B0604020202020204" pitchFamily="34" charset="0"/>
                        </a:rPr>
                        <a:t>MODUL</a:t>
                      </a:r>
                    </a:p>
                  </a:txBody>
                  <a:tcPr anchor="ctr"/>
                </a:tc>
                <a:tc>
                  <a:txBody>
                    <a:bodyPr/>
                    <a:lstStyle/>
                    <a:p>
                      <a:pPr algn="ctr"/>
                      <a:r>
                        <a:rPr lang="en-MY" sz="1400" dirty="0">
                          <a:latin typeface="Arial" panose="020B0604020202020204" pitchFamily="34" charset="0"/>
                          <a:cs typeface="Arial" panose="020B0604020202020204" pitchFamily="34" charset="0"/>
                        </a:rPr>
                        <a:t>KETERANGAN MODUL</a:t>
                      </a:r>
                    </a:p>
                  </a:txBody>
                  <a:tcPr anchor="ctr"/>
                </a:tc>
                <a:tc>
                  <a:txBody>
                    <a:bodyPr/>
                    <a:lstStyle/>
                    <a:p>
                      <a:pPr algn="ctr"/>
                      <a:r>
                        <a:rPr lang="en-MY" sz="1400" dirty="0">
                          <a:latin typeface="Arial" panose="020B0604020202020204" pitchFamily="34" charset="0"/>
                          <a:cs typeface="Arial" panose="020B0604020202020204" pitchFamily="34" charset="0"/>
                        </a:rPr>
                        <a:t>NAMA/JENIS DOKUMEN YANG TERLIBAT</a:t>
                      </a:r>
                    </a:p>
                  </a:txBody>
                  <a:tcPr anchor="ctr"/>
                </a:tc>
                <a:tc>
                  <a:txBody>
                    <a:bodyPr/>
                    <a:lstStyle/>
                    <a:p>
                      <a:pPr algn="ctr"/>
                      <a:r>
                        <a:rPr lang="en-MY" sz="1400" dirty="0">
                          <a:latin typeface="Arial" panose="020B0604020202020204" pitchFamily="34" charset="0"/>
                          <a:cs typeface="Arial" panose="020B0604020202020204" pitchFamily="34" charset="0"/>
                        </a:rPr>
                        <a:t>STAKEHOLDER/ PENGGUNA</a:t>
                      </a:r>
                    </a:p>
                  </a:txBody>
                  <a:tcPr anchor="ctr"/>
                </a:tc>
                <a:tc>
                  <a:txBody>
                    <a:bodyPr/>
                    <a:lstStyle/>
                    <a:p>
                      <a:pPr algn="ctr"/>
                      <a:r>
                        <a:rPr lang="en-MY" sz="1400" dirty="0">
                          <a:latin typeface="Arial" panose="020B0604020202020204" pitchFamily="34" charset="0"/>
                          <a:cs typeface="Arial" panose="020B0604020202020204" pitchFamily="34" charset="0"/>
                        </a:rPr>
                        <a:t>KLASIFIKASI DATA</a:t>
                      </a:r>
                    </a:p>
                  </a:txBody>
                  <a:tcPr anchor="ctr"/>
                </a:tc>
                <a:extLst>
                  <a:ext uri="{0D108BD9-81ED-4DB2-BD59-A6C34878D82A}">
                    <a16:rowId xmlns:a16="http://schemas.microsoft.com/office/drawing/2014/main" val="2217702609"/>
                  </a:ext>
                </a:extLst>
              </a:tr>
              <a:tr h="458039">
                <a:tc>
                  <a:txBody>
                    <a:bodyPr/>
                    <a:lstStyle/>
                    <a:p>
                      <a:pPr algn="ctr"/>
                      <a:r>
                        <a:rPr lang="en-MY" sz="1400" dirty="0">
                          <a:latin typeface="Arial" panose="020B0604020202020204" pitchFamily="34" charset="0"/>
                          <a:cs typeface="Arial" panose="020B0604020202020204" pitchFamily="34" charset="0"/>
                        </a:rPr>
                        <a:t>1.</a:t>
                      </a: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305753441"/>
                  </a:ext>
                </a:extLst>
              </a:tr>
              <a:tr h="4580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400" dirty="0">
                          <a:latin typeface="Arial" panose="020B0604020202020204" pitchFamily="34" charset="0"/>
                          <a:cs typeface="Arial" panose="020B0604020202020204" pitchFamily="34" charset="0"/>
                        </a:rPr>
                        <a:t>2.</a:t>
                      </a: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877320503"/>
                  </a:ext>
                </a:extLst>
              </a:tr>
              <a:tr h="458039">
                <a:tc>
                  <a:txBody>
                    <a:bodyPr/>
                    <a:lstStyle/>
                    <a:p>
                      <a:pPr algn="ctr"/>
                      <a:r>
                        <a:rPr lang="en-MY" sz="1400" dirty="0">
                          <a:latin typeface="Arial" panose="020B0604020202020204" pitchFamily="34" charset="0"/>
                          <a:cs typeface="Arial" panose="020B0604020202020204" pitchFamily="34" charset="0"/>
                        </a:rPr>
                        <a:t>3.</a:t>
                      </a: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925704430"/>
                  </a:ext>
                </a:extLst>
              </a:tr>
              <a:tr h="458039">
                <a:tc>
                  <a:txBody>
                    <a:bodyPr/>
                    <a:lstStyle/>
                    <a:p>
                      <a:pPr algn="ctr"/>
                      <a:r>
                        <a:rPr lang="en-MY" sz="1400" dirty="0">
                          <a:latin typeface="Arial" panose="020B0604020202020204" pitchFamily="34" charset="0"/>
                          <a:cs typeface="Arial" panose="020B0604020202020204" pitchFamily="34" charset="0"/>
                        </a:rPr>
                        <a:t>4.</a:t>
                      </a: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701782083"/>
                  </a:ext>
                </a:extLst>
              </a:tr>
              <a:tr h="4580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1400" dirty="0">
                          <a:latin typeface="Arial" panose="020B0604020202020204" pitchFamily="34" charset="0"/>
                          <a:cs typeface="Arial" panose="020B0604020202020204" pitchFamily="34" charset="0"/>
                        </a:rPr>
                        <a:t>5.</a:t>
                      </a: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14858979"/>
                  </a:ext>
                </a:extLst>
              </a:tr>
              <a:tr h="458039">
                <a:tc>
                  <a:txBody>
                    <a:bodyPr/>
                    <a:lstStyle/>
                    <a:p>
                      <a:pPr algn="ctr"/>
                      <a:r>
                        <a:rPr lang="en-MY" sz="1400" dirty="0">
                          <a:latin typeface="Arial" panose="020B0604020202020204" pitchFamily="34" charset="0"/>
                          <a:cs typeface="Arial" panose="020B0604020202020204" pitchFamily="34" charset="0"/>
                        </a:rPr>
                        <a:t>6.</a:t>
                      </a: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138905120"/>
                  </a:ext>
                </a:extLst>
              </a:tr>
              <a:tr h="458039">
                <a:tc>
                  <a:txBody>
                    <a:bodyPr/>
                    <a:lstStyle/>
                    <a:p>
                      <a:pPr algn="ctr"/>
                      <a:r>
                        <a:rPr lang="en-MY" sz="1400" dirty="0">
                          <a:latin typeface="Arial" panose="020B0604020202020204" pitchFamily="34" charset="0"/>
                          <a:cs typeface="Arial" panose="020B0604020202020204" pitchFamily="34" charset="0"/>
                        </a:rPr>
                        <a:t>7.</a:t>
                      </a: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563907623"/>
                  </a:ext>
                </a:extLst>
              </a:tr>
              <a:tr h="458039">
                <a:tc>
                  <a:txBody>
                    <a:bodyPr/>
                    <a:lstStyle/>
                    <a:p>
                      <a:pPr algn="ctr"/>
                      <a:r>
                        <a:rPr lang="en-MY" sz="1400" dirty="0">
                          <a:latin typeface="Arial" panose="020B0604020202020204" pitchFamily="34" charset="0"/>
                          <a:cs typeface="Arial" panose="020B0604020202020204" pitchFamily="34" charset="0"/>
                        </a:rPr>
                        <a:t>8.</a:t>
                      </a: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807550027"/>
                  </a:ext>
                </a:extLst>
              </a:tr>
              <a:tr h="458039">
                <a:tc>
                  <a:txBody>
                    <a:bodyPr/>
                    <a:lstStyle/>
                    <a:p>
                      <a:pPr algn="ctr"/>
                      <a:r>
                        <a:rPr lang="en-MY" sz="1400" dirty="0">
                          <a:latin typeface="Arial" panose="020B0604020202020204" pitchFamily="34" charset="0"/>
                          <a:cs typeface="Arial" panose="020B0604020202020204" pitchFamily="34" charset="0"/>
                        </a:rPr>
                        <a:t>9.</a:t>
                      </a: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246181686"/>
                  </a:ext>
                </a:extLst>
              </a:tr>
              <a:tr h="458039">
                <a:tc>
                  <a:txBody>
                    <a:bodyPr/>
                    <a:lstStyle/>
                    <a:p>
                      <a:pPr algn="ctr"/>
                      <a:r>
                        <a:rPr lang="en-MY" sz="1400" dirty="0">
                          <a:latin typeface="Arial" panose="020B0604020202020204" pitchFamily="34" charset="0"/>
                          <a:cs typeface="Arial" panose="020B0604020202020204" pitchFamily="34" charset="0"/>
                        </a:rPr>
                        <a:t>10.</a:t>
                      </a: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tc>
                  <a:txBody>
                    <a:bodyPr/>
                    <a:lstStyle/>
                    <a:p>
                      <a:endParaRPr lang="en-MY"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68168418"/>
                  </a:ext>
                </a:extLst>
              </a:tr>
            </a:tbl>
          </a:graphicData>
        </a:graphic>
      </p:graphicFrame>
    </p:spTree>
    <p:extLst>
      <p:ext uri="{BB962C8B-B14F-4D97-AF65-F5344CB8AC3E}">
        <p14:creationId xmlns:p14="http://schemas.microsoft.com/office/powerpoint/2010/main" val="27829214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550667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0761446F-6ABE-4900-8DC0-9201DE418A70}"/>
              </a:ext>
            </a:extLst>
          </p:cNvPr>
          <p:cNvGraphicFramePr>
            <a:graphicFrameLocks noGrp="1"/>
          </p:cNvGraphicFramePr>
          <p:nvPr>
            <p:extLst>
              <p:ext uri="{D42A27DB-BD31-4B8C-83A1-F6EECF244321}">
                <p14:modId xmlns:p14="http://schemas.microsoft.com/office/powerpoint/2010/main" val="3022773171"/>
              </p:ext>
            </p:extLst>
          </p:nvPr>
        </p:nvGraphicFramePr>
        <p:xfrm>
          <a:off x="762000" y="1314400"/>
          <a:ext cx="10667999" cy="1351280"/>
        </p:xfrm>
        <a:graphic>
          <a:graphicData uri="http://schemas.openxmlformats.org/drawingml/2006/table">
            <a:tbl>
              <a:tblPr firstRow="1" bandRow="1">
                <a:tableStyleId>{5C22544A-7EE6-4342-B048-85BDC9FD1C3A}</a:tableStyleId>
              </a:tblPr>
              <a:tblGrid>
                <a:gridCol w="619125">
                  <a:extLst>
                    <a:ext uri="{9D8B030D-6E8A-4147-A177-3AD203B41FA5}">
                      <a16:colId xmlns:a16="http://schemas.microsoft.com/office/drawing/2014/main" val="3107563161"/>
                    </a:ext>
                  </a:extLst>
                </a:gridCol>
                <a:gridCol w="5195788">
                  <a:extLst>
                    <a:ext uri="{9D8B030D-6E8A-4147-A177-3AD203B41FA5}">
                      <a16:colId xmlns:a16="http://schemas.microsoft.com/office/drawing/2014/main" val="2010178774"/>
                    </a:ext>
                  </a:extLst>
                </a:gridCol>
                <a:gridCol w="4853086">
                  <a:extLst>
                    <a:ext uri="{9D8B030D-6E8A-4147-A177-3AD203B41FA5}">
                      <a16:colId xmlns:a16="http://schemas.microsoft.com/office/drawing/2014/main" val="1437261058"/>
                    </a:ext>
                  </a:extLst>
                </a:gridCol>
              </a:tblGrid>
              <a:tr h="370840">
                <a:tc>
                  <a:txBody>
                    <a:bodyPr/>
                    <a:lstStyle/>
                    <a:p>
                      <a:pPr algn="ctr"/>
                      <a:r>
                        <a:rPr lang="en-MY" sz="1400" dirty="0">
                          <a:latin typeface="Arial" panose="020B0604020202020204" pitchFamily="34" charset="0"/>
                          <a:cs typeface="Arial" panose="020B0604020202020204" pitchFamily="34" charset="0"/>
                        </a:rPr>
                        <a:t>BIL</a:t>
                      </a:r>
                    </a:p>
                  </a:txBody>
                  <a:tcPr anchor="ctr"/>
                </a:tc>
                <a:tc>
                  <a:txBody>
                    <a:bodyPr/>
                    <a:lstStyle/>
                    <a:p>
                      <a:pPr algn="ctr"/>
                      <a:r>
                        <a:rPr lang="en-MY" sz="1400" dirty="0">
                          <a:latin typeface="Arial" panose="020B0604020202020204" pitchFamily="34" charset="0"/>
                          <a:cs typeface="Arial" panose="020B0604020202020204" pitchFamily="34" charset="0"/>
                        </a:rPr>
                        <a:t>NAMA</a:t>
                      </a:r>
                    </a:p>
                  </a:txBody>
                  <a:tcPr anchor="ctr"/>
                </a:tc>
                <a:tc>
                  <a:txBody>
                    <a:bodyPr/>
                    <a:lstStyle/>
                    <a:p>
                      <a:pPr algn="ctr"/>
                      <a:r>
                        <a:rPr lang="en-MY" sz="1400" dirty="0">
                          <a:latin typeface="Arial" panose="020B0604020202020204" pitchFamily="34" charset="0"/>
                          <a:cs typeface="Arial" panose="020B0604020202020204" pitchFamily="34" charset="0"/>
                        </a:rPr>
                        <a:t>JAWATAN</a:t>
                      </a:r>
                    </a:p>
                  </a:txBody>
                  <a:tcPr anchor="ctr"/>
                </a:tc>
                <a:extLst>
                  <a:ext uri="{0D108BD9-81ED-4DB2-BD59-A6C34878D82A}">
                    <a16:rowId xmlns:a16="http://schemas.microsoft.com/office/drawing/2014/main" val="207750512"/>
                  </a:ext>
                </a:extLst>
              </a:tr>
              <a:tr h="370840">
                <a:tc>
                  <a:txBody>
                    <a:bodyPr/>
                    <a:lstStyle/>
                    <a:p>
                      <a:pPr algn="ctr"/>
                      <a:r>
                        <a:rPr lang="en-MY" sz="1400" dirty="0">
                          <a:latin typeface="Arial" panose="020B0604020202020204" pitchFamily="34" charset="0"/>
                          <a:cs typeface="Arial" panose="020B0604020202020204" pitchFamily="34" charset="0"/>
                        </a:rPr>
                        <a:t>1.</a:t>
                      </a:r>
                    </a:p>
                  </a:txBody>
                  <a:tcPr anchor="ctr"/>
                </a:tc>
                <a:tc>
                  <a:txBody>
                    <a:bodyPr/>
                    <a:lstStyle/>
                    <a:p>
                      <a:endParaRPr lang="en-MY" sz="1400" dirty="0">
                        <a:latin typeface="Arial" panose="020B0604020202020204" pitchFamily="34" charset="0"/>
                        <a:cs typeface="Arial" panose="020B0604020202020204" pitchFamily="34" charset="0"/>
                      </a:endParaRPr>
                    </a:p>
                  </a:txBody>
                  <a:tcPr/>
                </a:tc>
                <a:tc>
                  <a:txBody>
                    <a:bodyPr/>
                    <a:lstStyle/>
                    <a:p>
                      <a:endParaRPr lang="en-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14811376"/>
                  </a:ext>
                </a:extLst>
              </a:tr>
              <a:tr h="0">
                <a:tc>
                  <a:txBody>
                    <a:bodyPr/>
                    <a:lstStyle/>
                    <a:p>
                      <a:pPr algn="ctr"/>
                      <a:r>
                        <a:rPr lang="en-MY" sz="1400" dirty="0">
                          <a:latin typeface="Arial" panose="020B0604020202020204" pitchFamily="34" charset="0"/>
                          <a:cs typeface="Arial" panose="020B0604020202020204" pitchFamily="34" charset="0"/>
                        </a:rPr>
                        <a:t>2.</a:t>
                      </a:r>
                    </a:p>
                  </a:txBody>
                  <a:tcPr anchor="ctr"/>
                </a:tc>
                <a:tc>
                  <a:txBody>
                    <a:bodyPr/>
                    <a:lstStyle/>
                    <a:p>
                      <a:endParaRPr lang="en-MY" sz="1400" dirty="0">
                        <a:latin typeface="Arial" panose="020B0604020202020204" pitchFamily="34" charset="0"/>
                        <a:cs typeface="Arial" panose="020B0604020202020204" pitchFamily="34" charset="0"/>
                      </a:endParaRPr>
                    </a:p>
                  </a:txBody>
                  <a:tcPr/>
                </a:tc>
                <a:tc>
                  <a:txBody>
                    <a:bodyPr/>
                    <a:lstStyle/>
                    <a:p>
                      <a:endParaRPr lang="en-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28037352"/>
                  </a:ext>
                </a:extLst>
              </a:tr>
              <a:tr h="0">
                <a:tc>
                  <a:txBody>
                    <a:bodyPr/>
                    <a:lstStyle/>
                    <a:p>
                      <a:pPr algn="ctr"/>
                      <a:r>
                        <a:rPr lang="en-MY" sz="1400" dirty="0">
                          <a:latin typeface="Arial" panose="020B0604020202020204" pitchFamily="34" charset="0"/>
                          <a:cs typeface="Arial" panose="020B0604020202020204" pitchFamily="34" charset="0"/>
                        </a:rPr>
                        <a:t>3.</a:t>
                      </a:r>
                    </a:p>
                  </a:txBody>
                  <a:tcPr anchor="ctr"/>
                </a:tc>
                <a:tc>
                  <a:txBody>
                    <a:bodyPr/>
                    <a:lstStyle/>
                    <a:p>
                      <a:endParaRPr lang="en-MY" sz="1400" dirty="0">
                        <a:latin typeface="Arial" panose="020B0604020202020204" pitchFamily="34" charset="0"/>
                        <a:cs typeface="Arial" panose="020B0604020202020204" pitchFamily="34" charset="0"/>
                      </a:endParaRPr>
                    </a:p>
                  </a:txBody>
                  <a:tcPr/>
                </a:tc>
                <a:tc>
                  <a:txBody>
                    <a:bodyPr/>
                    <a:lstStyle/>
                    <a:p>
                      <a:endParaRPr lang="en-MY"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347995988"/>
                  </a:ext>
                </a:extLst>
              </a:tr>
            </a:tbl>
          </a:graphicData>
        </a:graphic>
      </p:graphicFrame>
    </p:spTree>
    <p:extLst>
      <p:ext uri="{BB962C8B-B14F-4D97-AF65-F5344CB8AC3E}">
        <p14:creationId xmlns:p14="http://schemas.microsoft.com/office/powerpoint/2010/main" val="3722245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4078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56490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02367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5">
            <a:extLst>
              <a:ext uri="{FF2B5EF4-FFF2-40B4-BE49-F238E27FC236}">
                <a16:creationId xmlns:a16="http://schemas.microsoft.com/office/drawing/2014/main" id="{CC1D057C-8766-41D6-A7C6-4FD549E312C2}"/>
              </a:ext>
            </a:extLst>
          </p:cNvPr>
          <p:cNvSpPr txBox="1">
            <a:spLocks/>
          </p:cNvSpPr>
          <p:nvPr/>
        </p:nvSpPr>
        <p:spPr>
          <a:xfrm>
            <a:off x="0" y="763588"/>
            <a:ext cx="12192000" cy="13033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MY" sz="1200" dirty="0" err="1">
                <a:solidFill>
                  <a:srgbClr val="FF0000"/>
                </a:solidFill>
                <a:latin typeface="Arial" panose="020B0604020202020204" pitchFamily="34" charset="0"/>
                <a:ea typeface="Calibri" panose="020F0502020204030204" pitchFamily="34" charset="0"/>
              </a:rPr>
              <a:t>Penggunaan</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pengkomputeran</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awan</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adalah</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terdedah</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kepada</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risiko</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ancaman</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seperti</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ketirisan</a:t>
            </a:r>
            <a:r>
              <a:rPr lang="en-MY" sz="1200" dirty="0">
                <a:solidFill>
                  <a:srgbClr val="FF0000"/>
                </a:solidFill>
                <a:latin typeface="Arial" panose="020B0604020202020204" pitchFamily="34" charset="0"/>
                <a:ea typeface="Calibri" panose="020F0502020204030204" pitchFamily="34" charset="0"/>
              </a:rPr>
              <a:t> data, vendor lock-in, </a:t>
            </a:r>
            <a:r>
              <a:rPr lang="en-MY" sz="1200" dirty="0" err="1">
                <a:solidFill>
                  <a:srgbClr val="FF0000"/>
                </a:solidFill>
                <a:latin typeface="Arial" panose="020B0604020202020204" pitchFamily="34" charset="0"/>
                <a:ea typeface="Calibri" panose="020F0502020204030204" pitchFamily="34" charset="0"/>
              </a:rPr>
              <a:t>kebergantungan</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kepada</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pihak</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ketiga</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perundangan</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kedaulatan</a:t>
            </a:r>
            <a:r>
              <a:rPr lang="en-MY" sz="1200" dirty="0">
                <a:solidFill>
                  <a:srgbClr val="FF0000"/>
                </a:solidFill>
                <a:latin typeface="Arial" panose="020B0604020202020204" pitchFamily="34" charset="0"/>
                <a:ea typeface="Calibri" panose="020F0502020204030204" pitchFamily="34" charset="0"/>
              </a:rPr>
              <a:t> data, </a:t>
            </a:r>
            <a:r>
              <a:rPr lang="en-MY" sz="1200" dirty="0" err="1">
                <a:solidFill>
                  <a:srgbClr val="FF0000"/>
                </a:solidFill>
                <a:latin typeface="Arial" panose="020B0604020202020204" pitchFamily="34" charset="0"/>
                <a:ea typeface="Calibri" panose="020F0502020204030204" pitchFamily="34" charset="0"/>
              </a:rPr>
              <a:t>perubahan</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bidang</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kuasa</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terikat</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dengan</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polisi</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keselamatan</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penyedia</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perkhidmatan</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serta</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peningkatan</a:t>
            </a:r>
            <a:r>
              <a:rPr lang="en-MY" sz="1200" dirty="0">
                <a:solidFill>
                  <a:srgbClr val="FF0000"/>
                </a:solidFill>
                <a:latin typeface="Arial" panose="020B0604020202020204" pitchFamily="34" charset="0"/>
                <a:ea typeface="Calibri" panose="020F0502020204030204" pitchFamily="34" charset="0"/>
              </a:rPr>
              <a:t> kos.</a:t>
            </a:r>
          </a:p>
          <a:p>
            <a:pPr>
              <a:lnSpc>
                <a:spcPct val="100000"/>
              </a:lnSpc>
              <a:spcBef>
                <a:spcPts val="0"/>
              </a:spcBef>
            </a:pPr>
            <a:r>
              <a:rPr lang="en-MY" sz="1200" dirty="0" err="1">
                <a:solidFill>
                  <a:srgbClr val="FF0000"/>
                </a:solidFill>
                <a:latin typeface="Arial" panose="020B0604020202020204" pitchFamily="34" charset="0"/>
                <a:ea typeface="Calibri" panose="020F0502020204030204" pitchFamily="34" charset="0"/>
              </a:rPr>
              <a:t>Penilaian</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pengurusan</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risiko</a:t>
            </a:r>
            <a:r>
              <a:rPr lang="en-MY" sz="1200" dirty="0">
                <a:solidFill>
                  <a:srgbClr val="FF0000"/>
                </a:solidFill>
                <a:latin typeface="Arial" panose="020B0604020202020204" pitchFamily="34" charset="0"/>
                <a:ea typeface="Calibri" panose="020F0502020204030204" pitchFamily="34" charset="0"/>
              </a:rPr>
              <a:t> (due diligence) </a:t>
            </a:r>
            <a:r>
              <a:rPr lang="en-MY" sz="1200" dirty="0" err="1">
                <a:solidFill>
                  <a:srgbClr val="FF0000"/>
                </a:solidFill>
                <a:latin typeface="Arial" panose="020B0604020202020204" pitchFamily="34" charset="0"/>
                <a:ea typeface="Calibri" panose="020F0502020204030204" pitchFamily="34" charset="0"/>
              </a:rPr>
              <a:t>penggunaan</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pengkomputeran</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awan</a:t>
            </a:r>
            <a:r>
              <a:rPr lang="en-MY" sz="1200" dirty="0">
                <a:solidFill>
                  <a:srgbClr val="FF0000"/>
                </a:solidFill>
                <a:latin typeface="Arial" panose="020B0604020202020204" pitchFamily="34" charset="0"/>
                <a:ea typeface="Calibri" panose="020F0502020204030204" pitchFamily="34" charset="0"/>
              </a:rPr>
              <a:t> yang menyeluruh </a:t>
            </a:r>
            <a:r>
              <a:rPr lang="en-MY" sz="1200" dirty="0" err="1">
                <a:solidFill>
                  <a:srgbClr val="FF0000"/>
                </a:solidFill>
                <a:latin typeface="Arial" panose="020B0604020202020204" pitchFamily="34" charset="0"/>
                <a:ea typeface="Calibri" panose="020F0502020204030204" pitchFamily="34" charset="0"/>
              </a:rPr>
              <a:t>terlebih</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dahulu</a:t>
            </a:r>
            <a:r>
              <a:rPr lang="en-MY" sz="1200" dirty="0">
                <a:solidFill>
                  <a:srgbClr val="FF0000"/>
                </a:solidFill>
                <a:latin typeface="Arial" panose="020B0604020202020204" pitchFamily="34" charset="0"/>
                <a:ea typeface="Calibri" panose="020F0502020204030204" pitchFamily="34" charset="0"/>
              </a:rPr>
              <a:t> yang </a:t>
            </a:r>
            <a:r>
              <a:rPr lang="en-MY" sz="1200" dirty="0" err="1">
                <a:solidFill>
                  <a:srgbClr val="FF0000"/>
                </a:solidFill>
                <a:latin typeface="Arial" panose="020B0604020202020204" pitchFamily="34" charset="0"/>
                <a:ea typeface="Calibri" panose="020F0502020204030204" pitchFamily="34" charset="0"/>
              </a:rPr>
              <a:t>merangkumi</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kawalan</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teknikal</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pengurusan</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pengoperasian</a:t>
            </a:r>
            <a:r>
              <a:rPr lang="en-MY" sz="1200" dirty="0">
                <a:solidFill>
                  <a:srgbClr val="FF0000"/>
                </a:solidFill>
                <a:latin typeface="Arial" panose="020B0604020202020204" pitchFamily="34" charset="0"/>
                <a:ea typeface="Calibri" panose="020F0502020204030204" pitchFamily="34" charset="0"/>
              </a:rPr>
              <a:t>, Cost Benefit Analysis (CBA) dan </a:t>
            </a:r>
            <a:r>
              <a:rPr lang="en-MY" sz="1200" dirty="0" err="1">
                <a:solidFill>
                  <a:srgbClr val="FF0000"/>
                </a:solidFill>
                <a:latin typeface="Arial" panose="020B0604020202020204" pitchFamily="34" charset="0"/>
                <a:ea typeface="Calibri" panose="020F0502020204030204" pitchFamily="34" charset="0"/>
              </a:rPr>
              <a:t>langkah-langkah</a:t>
            </a:r>
            <a:r>
              <a:rPr lang="en-MY" sz="1200" dirty="0">
                <a:solidFill>
                  <a:srgbClr val="FF0000"/>
                </a:solidFill>
                <a:latin typeface="Arial" panose="020B0604020202020204" pitchFamily="34" charset="0"/>
                <a:ea typeface="Calibri" panose="020F0502020204030204" pitchFamily="34" charset="0"/>
              </a:rPr>
              <a:t> yang </a:t>
            </a:r>
            <a:r>
              <a:rPr lang="en-MY" sz="1200" dirty="0" err="1">
                <a:solidFill>
                  <a:srgbClr val="FF0000"/>
                </a:solidFill>
                <a:latin typeface="Arial" panose="020B0604020202020204" pitchFamily="34" charset="0"/>
                <a:ea typeface="Calibri" panose="020F0502020204030204" pitchFamily="34" charset="0"/>
              </a:rPr>
              <a:t>diambil</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untuk</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meminimumkan</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risiko</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ke</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tahap</a:t>
            </a:r>
            <a:r>
              <a:rPr lang="en-MY" sz="1200" dirty="0">
                <a:solidFill>
                  <a:srgbClr val="FF0000"/>
                </a:solidFill>
                <a:latin typeface="Arial" panose="020B0604020202020204" pitchFamily="34" charset="0"/>
                <a:ea typeface="Calibri" panose="020F0502020204030204" pitchFamily="34" charset="0"/>
              </a:rPr>
              <a:t> yang </a:t>
            </a:r>
            <a:r>
              <a:rPr lang="en-MY" sz="1200" dirty="0" err="1">
                <a:solidFill>
                  <a:srgbClr val="FF0000"/>
                </a:solidFill>
                <a:latin typeface="Arial" panose="020B0604020202020204" pitchFamily="34" charset="0"/>
                <a:ea typeface="Calibri" panose="020F0502020204030204" pitchFamily="34" charset="0"/>
              </a:rPr>
              <a:t>boleh</a:t>
            </a:r>
            <a:r>
              <a:rPr lang="en-MY" sz="1200" dirty="0">
                <a:solidFill>
                  <a:srgbClr val="FF0000"/>
                </a:solidFill>
                <a:latin typeface="Arial" panose="020B0604020202020204" pitchFamily="34" charset="0"/>
                <a:ea typeface="Calibri" panose="020F0502020204030204" pitchFamily="34" charset="0"/>
              </a:rPr>
              <a:t> </a:t>
            </a:r>
            <a:r>
              <a:rPr lang="en-MY" sz="1200" dirty="0" err="1">
                <a:solidFill>
                  <a:srgbClr val="FF0000"/>
                </a:solidFill>
                <a:latin typeface="Arial" panose="020B0604020202020204" pitchFamily="34" charset="0"/>
                <a:ea typeface="Calibri" panose="020F0502020204030204" pitchFamily="34" charset="0"/>
              </a:rPr>
              <a:t>diterima</a:t>
            </a:r>
            <a:r>
              <a:rPr lang="en-MY" sz="1200" dirty="0">
                <a:solidFill>
                  <a:srgbClr val="FF0000"/>
                </a:solidFill>
                <a:latin typeface="Arial" panose="020B0604020202020204" pitchFamily="34" charset="0"/>
                <a:ea typeface="Calibri" panose="020F0502020204030204" pitchFamily="34" charset="0"/>
              </a:rPr>
              <a:t>. </a:t>
            </a:r>
          </a:p>
          <a:p>
            <a:r>
              <a:rPr lang="en-MY" sz="1800" i="1" dirty="0">
                <a:latin typeface="Arial" panose="020B0604020202020204" pitchFamily="34" charset="0"/>
                <a:ea typeface="Calibri" panose="020F0502020204030204" pitchFamily="34" charset="0"/>
              </a:rPr>
              <a:t>NYATAKAN DUE DILIGENCE YANG TELAH DILAKSANAKAN DI SLAID INI</a:t>
            </a:r>
            <a:endParaRPr lang="en-MY" i="1" dirty="0"/>
          </a:p>
        </p:txBody>
      </p:sp>
    </p:spTree>
    <p:extLst>
      <p:ext uri="{BB962C8B-B14F-4D97-AF65-F5344CB8AC3E}">
        <p14:creationId xmlns:p14="http://schemas.microsoft.com/office/powerpoint/2010/main" val="2615210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2D5AD2CE-22D8-4E1F-BC01-7E37777DF262}"/>
              </a:ext>
            </a:extLst>
          </p:cNvPr>
          <p:cNvSpPr txBox="1"/>
          <p:nvPr/>
        </p:nvSpPr>
        <p:spPr>
          <a:xfrm>
            <a:off x="455123" y="2066191"/>
            <a:ext cx="1514354" cy="1143000"/>
          </a:xfrm>
          <a:prstGeom prst="rect">
            <a:avLst/>
          </a:prstGeom>
          <a:noFill/>
        </p:spPr>
        <p:txBody>
          <a:bodyPr wrap="square" rtlCol="0">
            <a:spAutoFit/>
          </a:bodyPr>
          <a:lstStyle/>
          <a:p>
            <a:endParaRPr lang="en-MY" dirty="0"/>
          </a:p>
        </p:txBody>
      </p:sp>
      <p:sp>
        <p:nvSpPr>
          <p:cNvPr id="12" name="TextBox 11">
            <a:extLst>
              <a:ext uri="{FF2B5EF4-FFF2-40B4-BE49-F238E27FC236}">
                <a16:creationId xmlns:a16="http://schemas.microsoft.com/office/drawing/2014/main" id="{ADFF3208-1069-456A-8EE9-4A59D7EC5180}"/>
              </a:ext>
            </a:extLst>
          </p:cNvPr>
          <p:cNvSpPr txBox="1"/>
          <p:nvPr/>
        </p:nvSpPr>
        <p:spPr>
          <a:xfrm>
            <a:off x="455122" y="3209191"/>
            <a:ext cx="1514353" cy="1143000"/>
          </a:xfrm>
          <a:prstGeom prst="rect">
            <a:avLst/>
          </a:prstGeom>
          <a:noFill/>
        </p:spPr>
        <p:txBody>
          <a:bodyPr wrap="square" rtlCol="0">
            <a:spAutoFit/>
          </a:bodyPr>
          <a:lstStyle/>
          <a:p>
            <a:endParaRPr lang="en-MY" dirty="0"/>
          </a:p>
        </p:txBody>
      </p:sp>
      <p:sp>
        <p:nvSpPr>
          <p:cNvPr id="13" name="TextBox 12">
            <a:extLst>
              <a:ext uri="{FF2B5EF4-FFF2-40B4-BE49-F238E27FC236}">
                <a16:creationId xmlns:a16="http://schemas.microsoft.com/office/drawing/2014/main" id="{20708FE8-11D2-4DBE-8369-29D8115B2392}"/>
              </a:ext>
            </a:extLst>
          </p:cNvPr>
          <p:cNvSpPr txBox="1"/>
          <p:nvPr/>
        </p:nvSpPr>
        <p:spPr>
          <a:xfrm>
            <a:off x="455119" y="4352191"/>
            <a:ext cx="1514353" cy="1143000"/>
          </a:xfrm>
          <a:prstGeom prst="rect">
            <a:avLst/>
          </a:prstGeom>
          <a:noFill/>
        </p:spPr>
        <p:txBody>
          <a:bodyPr wrap="square" rtlCol="0">
            <a:spAutoFit/>
          </a:bodyPr>
          <a:lstStyle/>
          <a:p>
            <a:endParaRPr lang="en-MY" dirty="0"/>
          </a:p>
        </p:txBody>
      </p:sp>
      <p:sp>
        <p:nvSpPr>
          <p:cNvPr id="5" name="Content Placeholder 2">
            <a:extLst>
              <a:ext uri="{FF2B5EF4-FFF2-40B4-BE49-F238E27FC236}">
                <a16:creationId xmlns:a16="http://schemas.microsoft.com/office/drawing/2014/main" id="{26B577DF-CC47-4365-9FF3-368CD2164BED}"/>
              </a:ext>
            </a:extLst>
          </p:cNvPr>
          <p:cNvSpPr txBox="1">
            <a:spLocks/>
          </p:cNvSpPr>
          <p:nvPr/>
        </p:nvSpPr>
        <p:spPr>
          <a:xfrm>
            <a:off x="56137" y="842834"/>
            <a:ext cx="12135863" cy="524785"/>
          </a:xfrm>
          <a:prstGeom prst="rect">
            <a:avLst/>
          </a:prstGeom>
          <a:noFill/>
          <a:ln>
            <a:no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MY" sz="1600" dirty="0">
                <a:solidFill>
                  <a:srgbClr val="FF0000"/>
                </a:solidFill>
                <a:latin typeface="Arial" panose="020B0604020202020204" pitchFamily="34" charset="0"/>
                <a:cs typeface="Arial" panose="020B0604020202020204" pitchFamily="34" charset="0"/>
              </a:rPr>
              <a:t>Mohon rujuk </a:t>
            </a:r>
            <a:r>
              <a:rPr lang="ms-MY" sz="1600" dirty="0">
                <a:solidFill>
                  <a:srgbClr val="FF0000"/>
                </a:solidFill>
                <a:latin typeface="Arial" panose="020B0604020202020204" pitchFamily="34" charset="0"/>
                <a:cs typeface="Arial" panose="020B0604020202020204" pitchFamily="34" charset="0"/>
              </a:rPr>
              <a:t>Surat Pekeliling Am Bilangan 2 Tahun 2021 versi 2.0 - </a:t>
            </a:r>
            <a:r>
              <a:rPr lang="en-MY" sz="1600" dirty="0">
                <a:solidFill>
                  <a:srgbClr val="2370CD"/>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Garis Panduan Pengurusan Keselamatan Maklumat Melalui Pengkomputeran Awan (Cloud Computing) Dalam Perkhidmatan </a:t>
            </a:r>
            <a:r>
              <a:rPr lang="en-MY" sz="1600" dirty="0">
                <a:solidFill>
                  <a:schemeClr val="accent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Awam</a:t>
            </a:r>
            <a:endParaRPr lang="en-MY" sz="1600" dirty="0">
              <a:solidFill>
                <a:schemeClr val="accent1"/>
              </a:solidFill>
              <a:latin typeface="Arial" panose="020B0604020202020204" pitchFamily="34" charset="0"/>
              <a:cs typeface="Arial" panose="020B0604020202020204" pitchFamily="34" charset="0"/>
            </a:endParaRPr>
          </a:p>
          <a:p>
            <a:endParaRPr lang="en-MY" sz="1600" dirty="0">
              <a:solidFill>
                <a:srgbClr val="FF0000"/>
              </a:solidFill>
              <a:latin typeface="Arial" panose="020B0604020202020204" pitchFamily="34" charset="0"/>
              <a:cs typeface="Arial" panose="020B0604020202020204" pitchFamily="34" charset="0"/>
            </a:endParaRPr>
          </a:p>
          <a:p>
            <a:endParaRPr lang="en-MY" sz="16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a:p>
            <a:endParaRPr lang="en-MY" sz="2000" dirty="0">
              <a:solidFill>
                <a:srgbClr val="FF0000"/>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2E1B42DD-B00B-4A1C-A875-56F13C14B68A}"/>
              </a:ext>
            </a:extLst>
          </p:cNvPr>
          <p:cNvSpPr txBox="1"/>
          <p:nvPr/>
        </p:nvSpPr>
        <p:spPr>
          <a:xfrm>
            <a:off x="455119" y="3209191"/>
            <a:ext cx="1514353" cy="1143000"/>
          </a:xfrm>
          <a:prstGeom prst="rect">
            <a:avLst/>
          </a:prstGeom>
          <a:noFill/>
        </p:spPr>
        <p:txBody>
          <a:bodyPr wrap="square" rtlCol="0">
            <a:spAutoFit/>
          </a:bodyPr>
          <a:lstStyle/>
          <a:p>
            <a:endParaRPr lang="en-MY" dirty="0"/>
          </a:p>
        </p:txBody>
      </p:sp>
      <p:sp>
        <p:nvSpPr>
          <p:cNvPr id="7" name="TextBox 6">
            <a:extLst>
              <a:ext uri="{FF2B5EF4-FFF2-40B4-BE49-F238E27FC236}">
                <a16:creationId xmlns:a16="http://schemas.microsoft.com/office/drawing/2014/main" id="{5688574F-2796-4CC3-BA81-CBAAD3C5091B}"/>
              </a:ext>
            </a:extLst>
          </p:cNvPr>
          <p:cNvSpPr txBox="1"/>
          <p:nvPr/>
        </p:nvSpPr>
        <p:spPr>
          <a:xfrm>
            <a:off x="455119" y="2064723"/>
            <a:ext cx="1514353" cy="1143000"/>
          </a:xfrm>
          <a:prstGeom prst="rect">
            <a:avLst/>
          </a:prstGeom>
          <a:noFill/>
        </p:spPr>
        <p:txBody>
          <a:bodyPr wrap="square" rtlCol="0">
            <a:spAutoFit/>
          </a:bodyPr>
          <a:lstStyle/>
          <a:p>
            <a:endParaRPr lang="en-MY" dirty="0"/>
          </a:p>
        </p:txBody>
      </p:sp>
    </p:spTree>
    <p:extLst>
      <p:ext uri="{BB962C8B-B14F-4D97-AF65-F5344CB8AC3E}">
        <p14:creationId xmlns:p14="http://schemas.microsoft.com/office/powerpoint/2010/main" val="5022400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35852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D5068369-62A5-4F7E-BF8A-D8D223BD9E63}"/>
              </a:ext>
            </a:extLst>
          </p:cNvPr>
          <p:cNvSpPr txBox="1">
            <a:spLocks/>
          </p:cNvSpPr>
          <p:nvPr/>
        </p:nvSpPr>
        <p:spPr>
          <a:xfrm>
            <a:off x="0" y="920434"/>
            <a:ext cx="12192000" cy="8331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MY" sz="1200" dirty="0">
                <a:solidFill>
                  <a:srgbClr val="FF0000"/>
                </a:solidFill>
                <a:latin typeface="Arial" panose="020B0604020202020204" pitchFamily="34" charset="0"/>
                <a:cs typeface="Arial" panose="020B0604020202020204" pitchFamily="34" charset="0"/>
              </a:rPr>
              <a:t>** Mohon rujuk </a:t>
            </a:r>
            <a:r>
              <a:rPr lang="ms-MY" sz="1200" dirty="0">
                <a:solidFill>
                  <a:srgbClr val="FF0000"/>
                </a:solidFill>
                <a:latin typeface="Arial" panose="020B0604020202020204" pitchFamily="34" charset="0"/>
                <a:cs typeface="Arial" panose="020B0604020202020204" pitchFamily="34" charset="0"/>
              </a:rPr>
              <a:t>Surat Pekeliling Am Bilangan 2 Tahun 2021 versi 2.0 - </a:t>
            </a:r>
            <a:r>
              <a:rPr lang="en-MY" sz="1200" dirty="0">
                <a:latin typeface="Arial" panose="020B0604020202020204" pitchFamily="34" charset="0"/>
                <a:cs typeface="Arial" panose="020B0604020202020204" pitchFamily="34" charset="0"/>
                <a:hlinkClick r:id="rId2"/>
              </a:rPr>
              <a:t>Garis Panduan Pengurusan Keselamatan Maklumat Melalui Pengkomputeran Awan (Cloud Computing) Dalam Perkhidmatan Awam</a:t>
            </a:r>
            <a:endParaRPr lang="en-MY" sz="1200" dirty="0">
              <a:latin typeface="Arial" panose="020B0604020202020204" pitchFamily="34" charset="0"/>
              <a:cs typeface="Arial" panose="020B0604020202020204" pitchFamily="34" charset="0"/>
            </a:endParaRPr>
          </a:p>
          <a:p>
            <a:r>
              <a:rPr lang="en-MY" sz="1200" dirty="0">
                <a:solidFill>
                  <a:srgbClr val="FF0000"/>
                </a:solidFill>
                <a:latin typeface="Arial" panose="020B0604020202020204" pitchFamily="34" charset="0"/>
                <a:cs typeface="Arial" panose="020B0604020202020204" pitchFamily="34" charset="0"/>
              </a:rPr>
              <a:t>Huraian mengenai Cloud Services. Sila pastikan pelaksanaan </a:t>
            </a:r>
            <a:r>
              <a:rPr lang="en-MY" sz="1200" i="1" dirty="0">
                <a:solidFill>
                  <a:srgbClr val="FF0000"/>
                </a:solidFill>
                <a:latin typeface="Arial" panose="020B0604020202020204" pitchFamily="34" charset="0"/>
                <a:cs typeface="Arial" panose="020B0604020202020204" pitchFamily="34" charset="0"/>
              </a:rPr>
              <a:t>cloud services </a:t>
            </a:r>
            <a:r>
              <a:rPr lang="en-MY" sz="1200" dirty="0">
                <a:solidFill>
                  <a:srgbClr val="FF0000"/>
                </a:solidFill>
                <a:latin typeface="Arial" panose="020B0604020202020204" pitchFamily="34" charset="0"/>
                <a:cs typeface="Arial" panose="020B0604020202020204" pitchFamily="34" charset="0"/>
              </a:rPr>
              <a:t>mematuhi matriks di bawah:</a:t>
            </a:r>
          </a:p>
          <a:p>
            <a:endParaRPr lang="en-MY" sz="1200" dirty="0">
              <a:latin typeface="Arial" panose="020B0604020202020204" pitchFamily="34" charset="0"/>
              <a:cs typeface="Arial" panose="020B0604020202020204" pitchFamily="34" charset="0"/>
            </a:endParaRPr>
          </a:p>
          <a:p>
            <a:endParaRPr lang="en-MY" sz="1200" dirty="0">
              <a:latin typeface="Arial" panose="020B0604020202020204" pitchFamily="34" charset="0"/>
              <a:cs typeface="Arial" panose="020B0604020202020204" pitchFamily="34" charset="0"/>
            </a:endParaRPr>
          </a:p>
          <a:p>
            <a:endParaRPr lang="en-MY"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141600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579775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0F8D99DB-FC14-4AF4-A403-5C90E294F31C}"/>
              </a:ext>
            </a:extLst>
          </p:cNvPr>
          <p:cNvSpPr txBox="1"/>
          <p:nvPr/>
        </p:nvSpPr>
        <p:spPr>
          <a:xfrm>
            <a:off x="414704" y="2016204"/>
            <a:ext cx="650631" cy="369332"/>
          </a:xfrm>
          <a:prstGeom prst="rect">
            <a:avLst/>
          </a:prstGeom>
          <a:noFill/>
        </p:spPr>
        <p:txBody>
          <a:bodyPr wrap="square" rtlCol="0">
            <a:spAutoFit/>
          </a:bodyPr>
          <a:lstStyle/>
          <a:p>
            <a:endParaRPr lang="en-MY" dirty="0"/>
          </a:p>
        </p:txBody>
      </p:sp>
      <p:sp>
        <p:nvSpPr>
          <p:cNvPr id="14" name="TextBox 13">
            <a:extLst>
              <a:ext uri="{FF2B5EF4-FFF2-40B4-BE49-F238E27FC236}">
                <a16:creationId xmlns:a16="http://schemas.microsoft.com/office/drawing/2014/main" id="{2A69BAFE-6F52-46B3-81EF-FA52D480EF65}"/>
              </a:ext>
            </a:extLst>
          </p:cNvPr>
          <p:cNvSpPr txBox="1"/>
          <p:nvPr/>
        </p:nvSpPr>
        <p:spPr>
          <a:xfrm>
            <a:off x="414704" y="1646872"/>
            <a:ext cx="650631" cy="369332"/>
          </a:xfrm>
          <a:prstGeom prst="rect">
            <a:avLst/>
          </a:prstGeom>
          <a:noFill/>
        </p:spPr>
        <p:txBody>
          <a:bodyPr wrap="square" rtlCol="0">
            <a:spAutoFit/>
          </a:bodyPr>
          <a:lstStyle/>
          <a:p>
            <a:endParaRPr lang="en-MY" dirty="0"/>
          </a:p>
        </p:txBody>
      </p:sp>
      <p:sp>
        <p:nvSpPr>
          <p:cNvPr id="15" name="TextBox 14">
            <a:extLst>
              <a:ext uri="{FF2B5EF4-FFF2-40B4-BE49-F238E27FC236}">
                <a16:creationId xmlns:a16="http://schemas.microsoft.com/office/drawing/2014/main" id="{B1ABB5E6-0652-4257-AA71-36D85F76499F}"/>
              </a:ext>
            </a:extLst>
          </p:cNvPr>
          <p:cNvSpPr txBox="1"/>
          <p:nvPr/>
        </p:nvSpPr>
        <p:spPr>
          <a:xfrm>
            <a:off x="414704" y="1292414"/>
            <a:ext cx="650631" cy="369332"/>
          </a:xfrm>
          <a:prstGeom prst="rect">
            <a:avLst/>
          </a:prstGeom>
          <a:noFill/>
        </p:spPr>
        <p:txBody>
          <a:bodyPr wrap="square" rtlCol="0">
            <a:spAutoFit/>
          </a:bodyPr>
          <a:lstStyle/>
          <a:p>
            <a:endParaRPr lang="en-MY" dirty="0"/>
          </a:p>
        </p:txBody>
      </p:sp>
      <p:sp>
        <p:nvSpPr>
          <p:cNvPr id="16" name="TextBox 15">
            <a:extLst>
              <a:ext uri="{FF2B5EF4-FFF2-40B4-BE49-F238E27FC236}">
                <a16:creationId xmlns:a16="http://schemas.microsoft.com/office/drawing/2014/main" id="{5EE639F2-9E6D-4D0A-94C8-6061716B964C}"/>
              </a:ext>
            </a:extLst>
          </p:cNvPr>
          <p:cNvSpPr txBox="1"/>
          <p:nvPr/>
        </p:nvSpPr>
        <p:spPr>
          <a:xfrm>
            <a:off x="410308" y="3862698"/>
            <a:ext cx="650631" cy="369332"/>
          </a:xfrm>
          <a:prstGeom prst="rect">
            <a:avLst/>
          </a:prstGeom>
          <a:noFill/>
        </p:spPr>
        <p:txBody>
          <a:bodyPr wrap="square" rtlCol="0">
            <a:spAutoFit/>
          </a:bodyPr>
          <a:lstStyle/>
          <a:p>
            <a:endParaRPr lang="en-MY" dirty="0"/>
          </a:p>
        </p:txBody>
      </p:sp>
      <p:sp>
        <p:nvSpPr>
          <p:cNvPr id="17" name="TextBox 16">
            <a:extLst>
              <a:ext uri="{FF2B5EF4-FFF2-40B4-BE49-F238E27FC236}">
                <a16:creationId xmlns:a16="http://schemas.microsoft.com/office/drawing/2014/main" id="{926B53F5-DBA6-4055-AB5D-3D81B2B530F1}"/>
              </a:ext>
            </a:extLst>
          </p:cNvPr>
          <p:cNvSpPr txBox="1"/>
          <p:nvPr/>
        </p:nvSpPr>
        <p:spPr>
          <a:xfrm>
            <a:off x="410308" y="3493366"/>
            <a:ext cx="650631" cy="369332"/>
          </a:xfrm>
          <a:prstGeom prst="rect">
            <a:avLst/>
          </a:prstGeom>
          <a:noFill/>
        </p:spPr>
        <p:txBody>
          <a:bodyPr wrap="square" rtlCol="0">
            <a:spAutoFit/>
          </a:bodyPr>
          <a:lstStyle/>
          <a:p>
            <a:endParaRPr lang="en-MY" dirty="0"/>
          </a:p>
        </p:txBody>
      </p:sp>
      <p:sp>
        <p:nvSpPr>
          <p:cNvPr id="18" name="TextBox 17">
            <a:extLst>
              <a:ext uri="{FF2B5EF4-FFF2-40B4-BE49-F238E27FC236}">
                <a16:creationId xmlns:a16="http://schemas.microsoft.com/office/drawing/2014/main" id="{72EA4AD9-B5DA-4917-A5F5-BBBC72A319F7}"/>
              </a:ext>
            </a:extLst>
          </p:cNvPr>
          <p:cNvSpPr txBox="1"/>
          <p:nvPr/>
        </p:nvSpPr>
        <p:spPr>
          <a:xfrm>
            <a:off x="410308" y="3124034"/>
            <a:ext cx="650631" cy="369332"/>
          </a:xfrm>
          <a:prstGeom prst="rect">
            <a:avLst/>
          </a:prstGeom>
          <a:noFill/>
        </p:spPr>
        <p:txBody>
          <a:bodyPr wrap="square" rtlCol="0">
            <a:spAutoFit/>
          </a:bodyPr>
          <a:lstStyle/>
          <a:p>
            <a:endParaRPr lang="en-MY" dirty="0"/>
          </a:p>
        </p:txBody>
      </p:sp>
      <p:sp>
        <p:nvSpPr>
          <p:cNvPr id="19" name="TextBox 18">
            <a:extLst>
              <a:ext uri="{FF2B5EF4-FFF2-40B4-BE49-F238E27FC236}">
                <a16:creationId xmlns:a16="http://schemas.microsoft.com/office/drawing/2014/main" id="{59A0B393-DA25-48D5-9453-6805AB43B181}"/>
              </a:ext>
            </a:extLst>
          </p:cNvPr>
          <p:cNvSpPr txBox="1"/>
          <p:nvPr/>
        </p:nvSpPr>
        <p:spPr>
          <a:xfrm>
            <a:off x="410308" y="5694318"/>
            <a:ext cx="650631" cy="369332"/>
          </a:xfrm>
          <a:prstGeom prst="rect">
            <a:avLst/>
          </a:prstGeom>
          <a:noFill/>
        </p:spPr>
        <p:txBody>
          <a:bodyPr wrap="square" rtlCol="0">
            <a:spAutoFit/>
          </a:bodyPr>
          <a:lstStyle/>
          <a:p>
            <a:endParaRPr lang="en-MY" dirty="0"/>
          </a:p>
        </p:txBody>
      </p:sp>
      <p:sp>
        <p:nvSpPr>
          <p:cNvPr id="20" name="TextBox 19">
            <a:extLst>
              <a:ext uri="{FF2B5EF4-FFF2-40B4-BE49-F238E27FC236}">
                <a16:creationId xmlns:a16="http://schemas.microsoft.com/office/drawing/2014/main" id="{E4DCDDBC-8F03-43C5-8C89-1C7A066C6344}"/>
              </a:ext>
            </a:extLst>
          </p:cNvPr>
          <p:cNvSpPr txBox="1"/>
          <p:nvPr/>
        </p:nvSpPr>
        <p:spPr>
          <a:xfrm>
            <a:off x="410308" y="5324986"/>
            <a:ext cx="650631" cy="369332"/>
          </a:xfrm>
          <a:prstGeom prst="rect">
            <a:avLst/>
          </a:prstGeom>
          <a:noFill/>
        </p:spPr>
        <p:txBody>
          <a:bodyPr wrap="square" rtlCol="0">
            <a:spAutoFit/>
          </a:bodyPr>
          <a:lstStyle/>
          <a:p>
            <a:endParaRPr lang="en-MY" dirty="0"/>
          </a:p>
        </p:txBody>
      </p:sp>
      <p:sp>
        <p:nvSpPr>
          <p:cNvPr id="21" name="TextBox 20">
            <a:extLst>
              <a:ext uri="{FF2B5EF4-FFF2-40B4-BE49-F238E27FC236}">
                <a16:creationId xmlns:a16="http://schemas.microsoft.com/office/drawing/2014/main" id="{817E3B83-8E80-4A10-B177-ECE17D856D22}"/>
              </a:ext>
            </a:extLst>
          </p:cNvPr>
          <p:cNvSpPr txBox="1"/>
          <p:nvPr/>
        </p:nvSpPr>
        <p:spPr>
          <a:xfrm>
            <a:off x="410308" y="4955654"/>
            <a:ext cx="650631" cy="369332"/>
          </a:xfrm>
          <a:prstGeom prst="rect">
            <a:avLst/>
          </a:prstGeom>
          <a:noFill/>
        </p:spPr>
        <p:txBody>
          <a:bodyPr wrap="square" rtlCol="0">
            <a:spAutoFit/>
          </a:bodyPr>
          <a:lstStyle/>
          <a:p>
            <a:endParaRPr lang="en-MY" dirty="0"/>
          </a:p>
        </p:txBody>
      </p:sp>
    </p:spTree>
    <p:extLst>
      <p:ext uri="{BB962C8B-B14F-4D97-AF65-F5344CB8AC3E}">
        <p14:creationId xmlns:p14="http://schemas.microsoft.com/office/powerpoint/2010/main" val="8456403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580003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id="{21A0E903-5973-4070-843D-DF2AA60587FD}"/>
              </a:ext>
            </a:extLst>
          </p:cNvPr>
          <p:cNvGraphicFramePr>
            <a:graphicFrameLocks noGrp="1"/>
          </p:cNvGraphicFramePr>
          <p:nvPr>
            <p:extLst>
              <p:ext uri="{D42A27DB-BD31-4B8C-83A1-F6EECF244321}">
                <p14:modId xmlns:p14="http://schemas.microsoft.com/office/powerpoint/2010/main" val="3049487407"/>
              </p:ext>
            </p:extLst>
          </p:nvPr>
        </p:nvGraphicFramePr>
        <p:xfrm>
          <a:off x="8587211" y="728812"/>
          <a:ext cx="3445442" cy="4902513"/>
        </p:xfrm>
        <a:graphic>
          <a:graphicData uri="http://schemas.openxmlformats.org/drawingml/2006/table">
            <a:tbl>
              <a:tblPr firstRow="1" bandRow="1">
                <a:tableStyleId>{7DF18680-E054-41AD-8BC1-D1AEF772440D}</a:tableStyleId>
              </a:tblPr>
              <a:tblGrid>
                <a:gridCol w="546445">
                  <a:extLst>
                    <a:ext uri="{9D8B030D-6E8A-4147-A177-3AD203B41FA5}">
                      <a16:colId xmlns:a16="http://schemas.microsoft.com/office/drawing/2014/main" val="20000"/>
                    </a:ext>
                  </a:extLst>
                </a:gridCol>
                <a:gridCol w="2898997">
                  <a:extLst>
                    <a:ext uri="{9D8B030D-6E8A-4147-A177-3AD203B41FA5}">
                      <a16:colId xmlns:a16="http://schemas.microsoft.com/office/drawing/2014/main" val="20001"/>
                    </a:ext>
                  </a:extLst>
                </a:gridCol>
              </a:tblGrid>
              <a:tr h="265861">
                <a:tc>
                  <a:txBody>
                    <a:bodyPr/>
                    <a:lstStyle/>
                    <a:p>
                      <a:pPr algn="ctr"/>
                      <a:r>
                        <a:rPr lang="en-MY" sz="1400" dirty="0">
                          <a:latin typeface="Arial" panose="020B0604020202020204" pitchFamily="34" charset="0"/>
                          <a:cs typeface="Arial" panose="020B0604020202020204" pitchFamily="34" charset="0"/>
                        </a:rPr>
                        <a:t>BIL</a:t>
                      </a: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MY" sz="1400" dirty="0">
                          <a:latin typeface="Arial" panose="020B0604020202020204" pitchFamily="34" charset="0"/>
                          <a:cs typeface="Arial" panose="020B0604020202020204" pitchFamily="34" charset="0"/>
                        </a:rPr>
                        <a:t>PERKARA</a:t>
                      </a: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29718">
                <a:tc>
                  <a:txBody>
                    <a:bodyPr/>
                    <a:lstStyle/>
                    <a:p>
                      <a:pPr marL="0" indent="0" algn="ctr">
                        <a:buFont typeface="+mj-lt"/>
                        <a:buNone/>
                      </a:pPr>
                      <a:r>
                        <a:rPr lang="en-MY" sz="1400" dirty="0">
                          <a:latin typeface="Arial" panose="020B0604020202020204" pitchFamily="34" charset="0"/>
                          <a:cs typeface="Arial" panose="020B0604020202020204" pitchFamily="34" charset="0"/>
                        </a:rPr>
                        <a:t>1</a:t>
                      </a: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0" indent="0">
                        <a:buFont typeface="+mj-lt"/>
                        <a:buNone/>
                      </a:pPr>
                      <a:endParaRPr lang="en-US" sz="1400" i="1"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10001"/>
                  </a:ext>
                </a:extLst>
              </a:tr>
              <a:tr h="329357">
                <a:tc>
                  <a:txBody>
                    <a:bodyPr/>
                    <a:lstStyle/>
                    <a:p>
                      <a:pPr marL="0" indent="0" algn="ctr">
                        <a:buFont typeface="+mj-lt"/>
                        <a:buNone/>
                      </a:pPr>
                      <a:r>
                        <a:rPr kumimoji="0" lang="en-US" sz="1400" kern="1200" dirty="0">
                          <a:latin typeface="Arial" panose="020B0604020202020204" pitchFamily="34" charset="0"/>
                          <a:cs typeface="Arial" panose="020B0604020202020204" pitchFamily="34" charset="0"/>
                        </a:rPr>
                        <a:t>2</a:t>
                      </a:r>
                      <a:endParaRPr kumimoji="0" lang="en-MY" sz="1400" kern="1200" dirty="0">
                        <a:solidFill>
                          <a:schemeClr val="bg1"/>
                        </a:solidFill>
                        <a:latin typeface="Arial" panose="020B0604020202020204" pitchFamily="34" charset="0"/>
                        <a:ea typeface="+mn-ea"/>
                        <a:cs typeface="Arial"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10002"/>
                  </a:ext>
                </a:extLst>
              </a:tr>
              <a:tr h="279950">
                <a:tc>
                  <a:txBody>
                    <a:bodyPr/>
                    <a:lstStyle/>
                    <a:p>
                      <a:pPr marL="0" indent="0" algn="ctr">
                        <a:buFont typeface="+mj-lt"/>
                        <a:buNone/>
                      </a:pPr>
                      <a:r>
                        <a:rPr lang="en-US" sz="1400" dirty="0">
                          <a:latin typeface="Arial" panose="020B0604020202020204" pitchFamily="34" charset="0"/>
                          <a:cs typeface="Arial" panose="020B0604020202020204" pitchFamily="34" charset="0"/>
                        </a:rPr>
                        <a:t>3</a:t>
                      </a: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just"/>
                      <a:endParaRPr lang="en-MY" sz="1400" i="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10004"/>
                  </a:ext>
                </a:extLst>
              </a:tr>
              <a:tr h="412817">
                <a:tc>
                  <a:txBody>
                    <a:bodyPr/>
                    <a:lstStyle/>
                    <a:p>
                      <a:pPr marL="0" indent="0" algn="ctr">
                        <a:buFont typeface="+mj-lt"/>
                        <a:buNone/>
                      </a:pPr>
                      <a:r>
                        <a:rPr lang="en-US" sz="1400" dirty="0">
                          <a:latin typeface="Arial" panose="020B0604020202020204" pitchFamily="34" charset="0"/>
                          <a:cs typeface="Arial" panose="020B0604020202020204" pitchFamily="34" charset="0"/>
                        </a:rPr>
                        <a:t>4</a:t>
                      </a: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lang="en-MY" sz="1400" i="1"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10005"/>
                  </a:ext>
                </a:extLst>
              </a:tr>
              <a:tr h="311093">
                <a:tc>
                  <a:txBody>
                    <a:bodyPr/>
                    <a:lstStyle/>
                    <a:p>
                      <a:pPr marL="0" indent="0" algn="ctr" defTabSz="914400" rtl="0" eaLnBrk="1" latinLnBrk="0" hangingPunct="1">
                        <a:buFont typeface="+mj-lt"/>
                        <a:buNone/>
                      </a:pPr>
                      <a:r>
                        <a:rPr lang="en-US" sz="1400" i="0" kern="1200" dirty="0">
                          <a:solidFill>
                            <a:schemeClr val="dk1"/>
                          </a:solidFill>
                          <a:latin typeface="Arial" panose="020B0604020202020204" pitchFamily="34" charset="0"/>
                          <a:ea typeface="+mn-ea"/>
                          <a:cs typeface="Arial" panose="020B0604020202020204" pitchFamily="34" charset="0"/>
                        </a:rPr>
                        <a:t>5</a:t>
                      </a:r>
                      <a:endParaRPr lang="en-MY" sz="1400" i="0" kern="120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MY" sz="1400" i="0" kern="120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0006"/>
                  </a:ext>
                </a:extLst>
              </a:tr>
              <a:tr h="323581">
                <a:tc>
                  <a:txBody>
                    <a:bodyPr/>
                    <a:lstStyle/>
                    <a:p>
                      <a:pPr marL="0" indent="0" algn="ctr">
                        <a:buFont typeface="+mj-lt"/>
                        <a:buNone/>
                      </a:pPr>
                      <a:r>
                        <a:rPr lang="en-MY" sz="1400" i="0" kern="1200" dirty="0">
                          <a:solidFill>
                            <a:schemeClr val="dk1"/>
                          </a:solidFill>
                          <a:latin typeface="Arial" panose="020B0604020202020204" pitchFamily="34" charset="0"/>
                          <a:ea typeface="+mn-ea"/>
                          <a:cs typeface="Arial" panose="020B0604020202020204" pitchFamily="34" charset="0"/>
                        </a:rPr>
                        <a:t>6</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0007"/>
                  </a:ext>
                </a:extLst>
              </a:tr>
              <a:tr h="331512">
                <a:tc>
                  <a:txBody>
                    <a:bodyPr/>
                    <a:lstStyle/>
                    <a:p>
                      <a:pPr marL="0" indent="0" algn="ctr">
                        <a:buFont typeface="+mj-lt"/>
                        <a:buNone/>
                      </a:pPr>
                      <a:r>
                        <a:rPr lang="en-MY" sz="1400" i="0" kern="1200" dirty="0">
                          <a:solidFill>
                            <a:schemeClr val="dk1"/>
                          </a:solidFill>
                          <a:latin typeface="Arial" panose="020B0604020202020204" pitchFamily="34" charset="0"/>
                          <a:ea typeface="+mn-ea"/>
                          <a:cs typeface="Arial" panose="020B0604020202020204" pitchFamily="34" charset="0"/>
                        </a:rPr>
                        <a:t>7</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0008"/>
                  </a:ext>
                </a:extLst>
              </a:tr>
              <a:tr h="368489">
                <a:tc>
                  <a:txBody>
                    <a:bodyPr/>
                    <a:lstStyle/>
                    <a:p>
                      <a:pPr marL="0" indent="0" algn="ctr">
                        <a:buFont typeface="+mj-lt"/>
                        <a:buNone/>
                      </a:pPr>
                      <a:r>
                        <a:rPr lang="en-MY" sz="1400" i="0" kern="1200" dirty="0">
                          <a:solidFill>
                            <a:schemeClr val="dk1"/>
                          </a:solidFill>
                          <a:latin typeface="Arial" panose="020B0604020202020204" pitchFamily="34" charset="0"/>
                          <a:ea typeface="+mn-ea"/>
                          <a:cs typeface="Arial" panose="020B0604020202020204" pitchFamily="34" charset="0"/>
                        </a:rPr>
                        <a:t>8</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MY" sz="1400" dirty="0">
                        <a:solidFill>
                          <a:schemeClr val="bg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2704065564"/>
                  </a:ext>
                </a:extLst>
              </a:tr>
              <a:tr h="341194">
                <a:tc>
                  <a:txBody>
                    <a:bodyPr/>
                    <a:lstStyle/>
                    <a:p>
                      <a:pPr marL="0" indent="0" algn="ctr">
                        <a:buFont typeface="+mj-lt"/>
                        <a:buNone/>
                      </a:pPr>
                      <a:r>
                        <a:rPr lang="en-MY" sz="1400" i="0" kern="1200" dirty="0">
                          <a:solidFill>
                            <a:schemeClr val="dk1"/>
                          </a:solidFill>
                          <a:latin typeface="Arial" panose="020B0604020202020204" pitchFamily="34" charset="0"/>
                          <a:ea typeface="+mn-ea"/>
                          <a:cs typeface="Arial" panose="020B0604020202020204" pitchFamily="34" charset="0"/>
                        </a:rPr>
                        <a:t>9</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MY" sz="1400" dirty="0">
                        <a:solidFill>
                          <a:schemeClr val="tx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780192262"/>
                  </a:ext>
                </a:extLst>
              </a:tr>
              <a:tr h="354842">
                <a:tc>
                  <a:txBody>
                    <a:bodyPr/>
                    <a:lstStyle/>
                    <a:p>
                      <a:pPr marL="0" indent="0" algn="ctr">
                        <a:buFont typeface="+mj-lt"/>
                        <a:buNone/>
                      </a:pPr>
                      <a:r>
                        <a:rPr lang="en-MY" sz="1400" i="0" kern="1200" dirty="0">
                          <a:solidFill>
                            <a:schemeClr val="dk1"/>
                          </a:solidFill>
                          <a:latin typeface="Arial" panose="020B0604020202020204" pitchFamily="34" charset="0"/>
                          <a:ea typeface="+mn-ea"/>
                          <a:cs typeface="Arial" panose="020B0604020202020204" pitchFamily="34" charset="0"/>
                        </a:rPr>
                        <a:t>10</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MY" sz="1400" dirty="0">
                        <a:solidFill>
                          <a:schemeClr val="tx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778975181"/>
                  </a:ext>
                </a:extLst>
              </a:tr>
              <a:tr h="412010">
                <a:tc>
                  <a:txBody>
                    <a:bodyPr/>
                    <a:lstStyle/>
                    <a:p>
                      <a:pPr marL="0" indent="0" algn="ctr">
                        <a:buFont typeface="+mj-lt"/>
                        <a:buNone/>
                      </a:pPr>
                      <a:r>
                        <a:rPr lang="en-MY" sz="1400" i="0" kern="1200" dirty="0">
                          <a:solidFill>
                            <a:schemeClr val="tx1"/>
                          </a:solidFill>
                          <a:latin typeface="Arial" panose="020B0604020202020204" pitchFamily="34" charset="0"/>
                          <a:ea typeface="+mn-ea"/>
                          <a:cs typeface="Arial" panose="020B0604020202020204" pitchFamily="34" charset="0"/>
                        </a:rPr>
                        <a:t>11</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MY" sz="1400" dirty="0">
                        <a:solidFill>
                          <a:schemeClr val="tx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764690257"/>
                  </a:ext>
                </a:extLst>
              </a:tr>
              <a:tr h="412010">
                <a:tc>
                  <a:txBody>
                    <a:bodyPr/>
                    <a:lstStyle/>
                    <a:p>
                      <a:pPr marL="0" indent="0" algn="ctr">
                        <a:buFont typeface="+mj-lt"/>
                        <a:buNone/>
                      </a:pPr>
                      <a:r>
                        <a:rPr lang="en-MY" sz="1400" i="0" kern="1200" dirty="0">
                          <a:solidFill>
                            <a:schemeClr val="tx1"/>
                          </a:solidFill>
                          <a:latin typeface="Arial" panose="020B0604020202020204" pitchFamily="34" charset="0"/>
                          <a:ea typeface="+mn-ea"/>
                          <a:cs typeface="Arial" panose="020B0604020202020204" pitchFamily="34" charset="0"/>
                        </a:rPr>
                        <a:t>12</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MY" sz="1400" dirty="0">
                        <a:solidFill>
                          <a:schemeClr val="tx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808344465"/>
                  </a:ext>
                </a:extLst>
              </a:tr>
              <a:tr h="412010">
                <a:tc>
                  <a:txBody>
                    <a:bodyPr/>
                    <a:lstStyle/>
                    <a:p>
                      <a:pPr marL="0" indent="0" algn="ctr">
                        <a:buFont typeface="+mj-lt"/>
                        <a:buNone/>
                      </a:pPr>
                      <a:r>
                        <a:rPr lang="en-MY" sz="1400" i="0" kern="1200" dirty="0">
                          <a:solidFill>
                            <a:schemeClr val="tx1"/>
                          </a:solidFill>
                          <a:latin typeface="Arial" panose="020B0604020202020204" pitchFamily="34" charset="0"/>
                          <a:ea typeface="+mn-ea"/>
                          <a:cs typeface="Arial" panose="020B0604020202020204" pitchFamily="34" charset="0"/>
                        </a:rPr>
                        <a:t>13</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MY" sz="1400" dirty="0">
                        <a:solidFill>
                          <a:schemeClr val="tx1"/>
                        </a:solidFill>
                        <a:latin typeface="Arial" panose="020B0604020202020204" pitchFamily="34" charset="0"/>
                        <a:cs typeface="Arial"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882692911"/>
                  </a:ext>
                </a:extLst>
              </a:tr>
            </a:tbl>
          </a:graphicData>
        </a:graphic>
      </p:graphicFrame>
      <p:sp>
        <p:nvSpPr>
          <p:cNvPr id="11" name="Rectangle 10">
            <a:extLst>
              <a:ext uri="{FF2B5EF4-FFF2-40B4-BE49-F238E27FC236}">
                <a16:creationId xmlns:a16="http://schemas.microsoft.com/office/drawing/2014/main" id="{9F540645-ABEC-483E-8DB4-2BBBFAF51290}"/>
              </a:ext>
            </a:extLst>
          </p:cNvPr>
          <p:cNvSpPr/>
          <p:nvPr/>
        </p:nvSpPr>
        <p:spPr>
          <a:xfrm>
            <a:off x="8596804" y="5769236"/>
            <a:ext cx="344905" cy="325775"/>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p>
        </p:txBody>
      </p:sp>
      <p:sp>
        <p:nvSpPr>
          <p:cNvPr id="12" name="Rectangle 11">
            <a:extLst>
              <a:ext uri="{FF2B5EF4-FFF2-40B4-BE49-F238E27FC236}">
                <a16:creationId xmlns:a16="http://schemas.microsoft.com/office/drawing/2014/main" id="{DCE3DC69-2FB3-44DC-905F-2C435DBD6053}"/>
              </a:ext>
            </a:extLst>
          </p:cNvPr>
          <p:cNvSpPr/>
          <p:nvPr/>
        </p:nvSpPr>
        <p:spPr>
          <a:xfrm>
            <a:off x="8596803" y="6151819"/>
            <a:ext cx="344905" cy="32577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p>
        </p:txBody>
      </p:sp>
      <p:sp>
        <p:nvSpPr>
          <p:cNvPr id="13" name="Rectangle 12">
            <a:extLst>
              <a:ext uri="{FF2B5EF4-FFF2-40B4-BE49-F238E27FC236}">
                <a16:creationId xmlns:a16="http://schemas.microsoft.com/office/drawing/2014/main" id="{34F52327-3E94-476F-8E53-D66F789C3CAA}"/>
              </a:ext>
            </a:extLst>
          </p:cNvPr>
          <p:cNvSpPr/>
          <p:nvPr/>
        </p:nvSpPr>
        <p:spPr>
          <a:xfrm>
            <a:off x="8929636" y="5770109"/>
            <a:ext cx="3253975" cy="307777"/>
          </a:xfrm>
          <a:prstGeom prst="rect">
            <a:avLst/>
          </a:prstGeom>
        </p:spPr>
        <p:txBody>
          <a:bodyPr wrap="square">
            <a:spAutoFit/>
          </a:bodyPr>
          <a:lstStyle/>
          <a:p>
            <a:pPr algn="just"/>
            <a:r>
              <a:rPr lang="en-MY" sz="1400" dirty="0"/>
              <a:t>Menggunakan perkhidmatan JDN</a:t>
            </a:r>
          </a:p>
        </p:txBody>
      </p:sp>
      <p:sp>
        <p:nvSpPr>
          <p:cNvPr id="14" name="Rectangle 13">
            <a:extLst>
              <a:ext uri="{FF2B5EF4-FFF2-40B4-BE49-F238E27FC236}">
                <a16:creationId xmlns:a16="http://schemas.microsoft.com/office/drawing/2014/main" id="{D4FDB6D7-C451-4EDA-9A87-872AAF513761}"/>
              </a:ext>
            </a:extLst>
          </p:cNvPr>
          <p:cNvSpPr/>
          <p:nvPr/>
        </p:nvSpPr>
        <p:spPr>
          <a:xfrm>
            <a:off x="8929636" y="6165845"/>
            <a:ext cx="3253975" cy="307777"/>
          </a:xfrm>
          <a:prstGeom prst="rect">
            <a:avLst/>
          </a:prstGeom>
        </p:spPr>
        <p:txBody>
          <a:bodyPr wrap="square">
            <a:spAutoFit/>
          </a:bodyPr>
          <a:lstStyle/>
          <a:p>
            <a:pPr algn="just"/>
            <a:r>
              <a:rPr lang="en-MY" sz="1400" dirty="0"/>
              <a:t>Perolehan akan dibuat dalam projek ini</a:t>
            </a:r>
          </a:p>
        </p:txBody>
      </p:sp>
    </p:spTree>
    <p:extLst>
      <p:ext uri="{BB962C8B-B14F-4D97-AF65-F5344CB8AC3E}">
        <p14:creationId xmlns:p14="http://schemas.microsoft.com/office/powerpoint/2010/main" val="28997234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28141E5-321C-40A5-B22F-8AC089E5EC9B}"/>
              </a:ext>
            </a:extLst>
          </p:cNvPr>
          <p:cNvSpPr/>
          <p:nvPr/>
        </p:nvSpPr>
        <p:spPr>
          <a:xfrm>
            <a:off x="523640" y="4871391"/>
            <a:ext cx="11273065" cy="738664"/>
          </a:xfrm>
          <a:prstGeom prst="rect">
            <a:avLst/>
          </a:prstGeom>
        </p:spPr>
        <p:txBody>
          <a:bodyPr wrap="square">
            <a:spAutoFit/>
          </a:bodyPr>
          <a:lstStyle/>
          <a:p>
            <a:endParaRPr lang="en-MY" sz="1400" dirty="0">
              <a:latin typeface="Arial" panose="020B0604020202020204" pitchFamily="34" charset="0"/>
              <a:cs typeface="Arial" panose="020B0604020202020204" pitchFamily="34" charset="0"/>
            </a:endParaRPr>
          </a:p>
          <a:p>
            <a:r>
              <a:rPr lang="en-MY" sz="1400" dirty="0">
                <a:solidFill>
                  <a:srgbClr val="FF0000"/>
                </a:solidFill>
                <a:latin typeface="Arial" panose="020B0604020202020204" pitchFamily="34" charset="0"/>
                <a:cs typeface="Arial" panose="020B0604020202020204" pitchFamily="34" charset="0"/>
              </a:rPr>
              <a:t>** Sila perincikan semua Kawalan Keselamatan yang dinyatakan di slaid yang seterusnya</a:t>
            </a:r>
          </a:p>
          <a:p>
            <a:endParaRPr lang="en-MY" sz="1400" dirty="0">
              <a:latin typeface="Arial" panose="020B0604020202020204" pitchFamily="34" charset="0"/>
              <a:cs typeface="Arial" panose="020B0604020202020204" pitchFamily="34" charset="0"/>
            </a:endParaRPr>
          </a:p>
        </p:txBody>
      </p:sp>
      <p:graphicFrame>
        <p:nvGraphicFramePr>
          <p:cNvPr id="7" name="Table 6">
            <a:extLst>
              <a:ext uri="{FF2B5EF4-FFF2-40B4-BE49-F238E27FC236}">
                <a16:creationId xmlns:a16="http://schemas.microsoft.com/office/drawing/2014/main" id="{D95F28E4-2713-4B57-83C6-DE8D697F2784}"/>
              </a:ext>
            </a:extLst>
          </p:cNvPr>
          <p:cNvGraphicFramePr>
            <a:graphicFrameLocks noGrp="1"/>
          </p:cNvGraphicFramePr>
          <p:nvPr>
            <p:extLst>
              <p:ext uri="{D42A27DB-BD31-4B8C-83A1-F6EECF244321}">
                <p14:modId xmlns:p14="http://schemas.microsoft.com/office/powerpoint/2010/main" val="1944638622"/>
              </p:ext>
            </p:extLst>
          </p:nvPr>
        </p:nvGraphicFramePr>
        <p:xfrm>
          <a:off x="599958" y="927766"/>
          <a:ext cx="11120430" cy="3606800"/>
        </p:xfrm>
        <a:graphic>
          <a:graphicData uri="http://schemas.openxmlformats.org/drawingml/2006/table">
            <a:tbl>
              <a:tblPr firstRow="1" bandRow="1">
                <a:tableStyleId>{5940675A-B579-460E-94D1-54222C63F5DA}</a:tableStyleId>
              </a:tblPr>
              <a:tblGrid>
                <a:gridCol w="657342">
                  <a:extLst>
                    <a:ext uri="{9D8B030D-6E8A-4147-A177-3AD203B41FA5}">
                      <a16:colId xmlns:a16="http://schemas.microsoft.com/office/drawing/2014/main" val="2991203636"/>
                    </a:ext>
                  </a:extLst>
                </a:gridCol>
                <a:gridCol w="10463088">
                  <a:extLst>
                    <a:ext uri="{9D8B030D-6E8A-4147-A177-3AD203B41FA5}">
                      <a16:colId xmlns:a16="http://schemas.microsoft.com/office/drawing/2014/main" val="2502985855"/>
                    </a:ext>
                  </a:extLst>
                </a:gridCol>
              </a:tblGrid>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dirty="0">
                          <a:latin typeface="Arial" panose="020B0604020202020204" pitchFamily="34" charset="0"/>
                          <a:cs typeface="Arial" panose="020B0604020202020204" pitchFamily="34" charset="0"/>
                        </a:rPr>
                        <a:t>Tandakan (√ ) jenis kawalan keselamatan yang telah disediakan/dicadangkan: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MY" sz="1800" b="0" dirty="0">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1" dirty="0" err="1">
                          <a:latin typeface="Arial" panose="020B0604020202020204" pitchFamily="34" charset="0"/>
                          <a:cs typeface="Arial" panose="020B0604020202020204" pitchFamily="34" charset="0"/>
                        </a:rPr>
                        <a:t>Jenis</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permohonan</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khidmat</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nasihat</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untuk</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ulasan</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penilaian</a:t>
                      </a:r>
                      <a:r>
                        <a:rPr lang="en-MY" sz="1800" b="1" dirty="0">
                          <a:latin typeface="Arial" panose="020B0604020202020204" pitchFamily="34" charset="0"/>
                          <a:cs typeface="Arial" panose="020B0604020202020204" pitchFamily="34" charset="0"/>
                        </a:rPr>
                        <a:t> </a:t>
                      </a:r>
                      <a:r>
                        <a:rPr lang="en-MY" sz="1800" b="1" dirty="0" err="1">
                          <a:latin typeface="Arial" panose="020B0604020202020204" pitchFamily="34" charset="0"/>
                          <a:cs typeface="Arial" panose="020B0604020202020204" pitchFamily="34" charset="0"/>
                        </a:rPr>
                        <a:t>risiko</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Sila</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pilih</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satu</a:t>
                      </a:r>
                      <a:r>
                        <a:rPr lang="en-MY" sz="1800" dirty="0">
                          <a:latin typeface="Arial" panose="020B0604020202020204" pitchFamily="34" charset="0"/>
                          <a:cs typeface="Arial" panose="020B0604020202020204" pitchFamily="34" charset="0"/>
                        </a:rPr>
                        <a:t> </a:t>
                      </a:r>
                      <a:r>
                        <a:rPr lang="en-MY" sz="1800" dirty="0" err="1">
                          <a:latin typeface="Arial" panose="020B0604020202020204" pitchFamily="34" charset="0"/>
                          <a:cs typeface="Arial" panose="020B0604020202020204" pitchFamily="34" charset="0"/>
                        </a:rPr>
                        <a:t>sahaja</a:t>
                      </a:r>
                      <a:r>
                        <a:rPr lang="en-MY" sz="1800" dirty="0">
                          <a:latin typeface="Arial" panose="020B0604020202020204" pitchFamily="34" charset="0"/>
                          <a:cs typeface="Arial" panose="020B0604020202020204" pitchFamily="34" charset="0"/>
                        </a:rPr>
                        <a:t>)</a:t>
                      </a:r>
                    </a:p>
                    <a:p>
                      <a:endParaRPr lang="en-MY" dirty="0"/>
                    </a:p>
                  </a:txBody>
                  <a:tcPr/>
                </a:tc>
                <a:extLst>
                  <a:ext uri="{0D108BD9-81ED-4DB2-BD59-A6C34878D82A}">
                    <a16:rowId xmlns:a16="http://schemas.microsoft.com/office/drawing/2014/main" val="1030400792"/>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Keselamatan Sistem/Mobile Apps </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892798741"/>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Keselamatan Database</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38070594"/>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Keselamatan Infrastruktur(Server/Rangkaian)</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507325588"/>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dirty="0">
                          <a:latin typeface="Arial" panose="020B0604020202020204" pitchFamily="34" charset="0"/>
                          <a:cs typeface="Arial" panose="020B0604020202020204" pitchFamily="34" charset="0"/>
                        </a:rPr>
                        <a:t>Keselamatan Integrasi</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43553750"/>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dirty="0">
                          <a:latin typeface="Arial" panose="020B0604020202020204" pitchFamily="34" charset="0"/>
                          <a:cs typeface="Arial" panose="020B0604020202020204" pitchFamily="34" charset="0"/>
                        </a:rPr>
                        <a:t>Keselamatan Personel (dalaman/pembekal)</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06163323"/>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a:latin typeface="Arial" panose="020B0604020202020204" pitchFamily="34" charset="0"/>
                          <a:cs typeface="Arial" panose="020B0604020202020204" pitchFamily="34" charset="0"/>
                        </a:rPr>
                        <a:t>Keselamatan Kontrak</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86530302"/>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a:latin typeface="Arial" panose="020B0604020202020204" pitchFamily="34" charset="0"/>
                          <a:cs typeface="Arial" panose="020B0604020202020204" pitchFamily="34" charset="0"/>
                        </a:rPr>
                        <a:t>Keselamatan Fizikal/Persekitaran (Secured Environment)</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19553939"/>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a:latin typeface="Arial" panose="020B0604020202020204" pitchFamily="34" charset="0"/>
                          <a:cs typeface="Arial" panose="020B0604020202020204" pitchFamily="34" charset="0"/>
                        </a:rPr>
                        <a:t>Lain-lain (Sila nyatakan)</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476499236"/>
                  </a:ext>
                </a:extLst>
              </a:tr>
            </a:tbl>
          </a:graphicData>
        </a:graphic>
      </p:graphicFrame>
    </p:spTree>
    <p:extLst>
      <p:ext uri="{BB962C8B-B14F-4D97-AF65-F5344CB8AC3E}">
        <p14:creationId xmlns:p14="http://schemas.microsoft.com/office/powerpoint/2010/main" val="37776935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C2FF78A9-DF4C-4D1A-A12A-352A1DCD05D9}"/>
              </a:ext>
            </a:extLst>
          </p:cNvPr>
          <p:cNvGraphicFramePr>
            <a:graphicFrameLocks noGrp="1"/>
          </p:cNvGraphicFramePr>
          <p:nvPr>
            <p:extLst>
              <p:ext uri="{D42A27DB-BD31-4B8C-83A1-F6EECF244321}">
                <p14:modId xmlns:p14="http://schemas.microsoft.com/office/powerpoint/2010/main" val="1074789404"/>
              </p:ext>
            </p:extLst>
          </p:nvPr>
        </p:nvGraphicFramePr>
        <p:xfrm>
          <a:off x="270344" y="659958"/>
          <a:ext cx="11712271" cy="5668859"/>
        </p:xfrm>
        <a:graphic>
          <a:graphicData uri="http://schemas.openxmlformats.org/drawingml/2006/table">
            <a:tbl>
              <a:tblPr firstRow="1" firstCol="1" bandRow="1"/>
              <a:tblGrid>
                <a:gridCol w="528620">
                  <a:extLst>
                    <a:ext uri="{9D8B030D-6E8A-4147-A177-3AD203B41FA5}">
                      <a16:colId xmlns:a16="http://schemas.microsoft.com/office/drawing/2014/main" val="3982999690"/>
                    </a:ext>
                  </a:extLst>
                </a:gridCol>
                <a:gridCol w="6393018">
                  <a:extLst>
                    <a:ext uri="{9D8B030D-6E8A-4147-A177-3AD203B41FA5}">
                      <a16:colId xmlns:a16="http://schemas.microsoft.com/office/drawing/2014/main" val="2131016661"/>
                    </a:ext>
                  </a:extLst>
                </a:gridCol>
                <a:gridCol w="4790633">
                  <a:extLst>
                    <a:ext uri="{9D8B030D-6E8A-4147-A177-3AD203B41FA5}">
                      <a16:colId xmlns:a16="http://schemas.microsoft.com/office/drawing/2014/main" val="1960961797"/>
                    </a:ext>
                  </a:extLst>
                </a:gridCol>
              </a:tblGrid>
              <a:tr h="612250">
                <a:tc>
                  <a:txBody>
                    <a:body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BIL</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KRITERIA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0000"/>
                        </a:lnSpc>
                        <a:spcAft>
                          <a:spcPts val="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NYATAKAN TEKNOLOGI/KAEDAH</a:t>
                      </a:r>
                      <a:endParaRPr lang="en-MY" sz="1400" dirty="0">
                        <a:effectLst/>
                        <a:latin typeface="Arial" panose="020B0604020202020204" pitchFamily="34" charset="0"/>
                        <a:ea typeface="Calibri" panose="020F0502020204030204" pitchFamily="34" charset="0"/>
                        <a:cs typeface="Arial" panose="020B0604020202020204" pitchFamily="34" charset="0"/>
                      </a:endParaRPr>
                    </a:p>
                    <a:p>
                      <a:pPr algn="ctr">
                        <a:lnSpc>
                          <a:spcPct val="100000"/>
                        </a:lnSpc>
                        <a:spcAft>
                          <a:spcPts val="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(CADANGAN TEKNOLOGI YANG AKAN DILAKSANAKAN)</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92820445"/>
                  </a:ext>
                </a:extLst>
              </a:tr>
              <a:tr h="262393">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Secured Software Development Life Cycle (SSDLC)</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3869373"/>
                  </a:ext>
                </a:extLst>
              </a:tr>
              <a:tr h="302150">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2.</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Identity &amp; Access Management (Pengurusan Capaian Pengguna)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1894965"/>
                  </a:ext>
                </a:extLst>
              </a:tr>
              <a:tr h="285741">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3.</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Multifactor Authentication (MFA)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0928069"/>
                  </a:ext>
                </a:extLst>
              </a:tr>
              <a:tr h="398314">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4.</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Authentication &amp; Authorisation (pengesahan &amp; kebenaran capaian data)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3179317"/>
                  </a:ext>
                </a:extLst>
              </a:tr>
              <a:tr h="268925">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5.</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Access Control (Kawalan Capaian)</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7274497"/>
                  </a:ext>
                </a:extLst>
              </a:tr>
              <a:tr h="233478">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6.</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High Availability (Ketersediaan Tinggi)</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2390425"/>
                  </a:ext>
                </a:extLst>
              </a:tr>
              <a:tr h="233478">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7.</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Digital Watermarking</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1112762"/>
                  </a:ext>
                </a:extLst>
              </a:tr>
              <a:tr h="233478">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8.</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Security Marking</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14262506"/>
                  </a:ext>
                </a:extLst>
              </a:tr>
              <a:tr h="233478">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9.</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effectLst/>
                          <a:latin typeface="Arial" panose="020B0604020202020204" pitchFamily="34" charset="0"/>
                          <a:ea typeface="Calibri" panose="020F0502020204030204" pitchFamily="34" charset="0"/>
                          <a:cs typeface="Arial" panose="020B0604020202020204" pitchFamily="34" charset="0"/>
                        </a:rPr>
                        <a:t>Tandatangan Digital</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57476171"/>
                  </a:ext>
                </a:extLst>
              </a:tr>
              <a:tr h="233478">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10.</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Data Encryption (enkripsi data)</a:t>
                      </a:r>
                    </a:p>
                    <a:p>
                      <a:pPr marL="0" marR="0" lvl="0" indent="0" algn="l" defTabSz="914400" rtl="0" eaLnBrk="1" fontAlgn="auto" latinLnBrk="0" hangingPunct="1">
                        <a:lnSpc>
                          <a:spcPct val="107000"/>
                        </a:lnSpc>
                        <a:spcBef>
                          <a:spcPts val="0"/>
                        </a:spcBef>
                        <a:spcAft>
                          <a:spcPts val="800"/>
                        </a:spcAft>
                        <a:buClrTx/>
                        <a:buSzTx/>
                        <a:buFontTx/>
                        <a:buNone/>
                        <a:tabLst/>
                        <a:defRPr/>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Penilaian MySEAL (CSM) untuk Produk Kriptografi Terpercaya (PKT) mematuhi Dasar Kriptografi Negara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8767036"/>
                  </a:ext>
                </a:extLst>
              </a:tr>
              <a:tr h="270128">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11.</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Security Posture Assessment (SPA)</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Source Code Review</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MY" sz="1400" dirty="0">
                          <a:effectLst/>
                          <a:latin typeface="Arial" panose="020B0604020202020204" pitchFamily="34" charset="0"/>
                          <a:ea typeface="Calibri" panose="020F0502020204030204" pitchFamily="34" charset="0"/>
                          <a:cs typeface="Arial" panose="020B0604020202020204" pitchFamily="34" charset="0"/>
                        </a:rPr>
                        <a:t>Source Code Analysis</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8882448"/>
                  </a:ext>
                </a:extLst>
              </a:tr>
              <a:tr h="233478">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12.</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Disaster Recovery Plan (DRP)</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79665231"/>
                  </a:ext>
                </a:extLst>
              </a:tr>
              <a:tr h="233478">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13.</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Data Leakage Protection (DLP)</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83557815"/>
                  </a:ext>
                </a:extLst>
              </a:tr>
              <a:tr h="233478">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14.</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Audit Trail</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8813635"/>
                  </a:ext>
                </a:extLst>
              </a:tr>
              <a:tr h="233478">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15.</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Pemantauan sistem  melalui NC4</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3472104"/>
                  </a:ext>
                </a:extLst>
              </a:tr>
              <a:tr h="233478">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16.</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Lain-lain (Sila nyatakan)</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 </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9979912"/>
                  </a:ext>
                </a:extLst>
              </a:tr>
            </a:tbl>
          </a:graphicData>
        </a:graphic>
      </p:graphicFrame>
    </p:spTree>
    <p:extLst>
      <p:ext uri="{BB962C8B-B14F-4D97-AF65-F5344CB8AC3E}">
        <p14:creationId xmlns:p14="http://schemas.microsoft.com/office/powerpoint/2010/main" val="1051290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74279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E9E0DEC2-353A-4E30-BBFC-A36A646A0694}"/>
              </a:ext>
            </a:extLst>
          </p:cNvPr>
          <p:cNvGraphicFramePr>
            <a:graphicFrameLocks noGrp="1"/>
          </p:cNvGraphicFramePr>
          <p:nvPr>
            <p:extLst>
              <p:ext uri="{D42A27DB-BD31-4B8C-83A1-F6EECF244321}">
                <p14:modId xmlns:p14="http://schemas.microsoft.com/office/powerpoint/2010/main" val="2866484604"/>
              </p:ext>
            </p:extLst>
          </p:nvPr>
        </p:nvGraphicFramePr>
        <p:xfrm>
          <a:off x="426719" y="900320"/>
          <a:ext cx="11338559" cy="3988591"/>
        </p:xfrm>
        <a:graphic>
          <a:graphicData uri="http://schemas.openxmlformats.org/drawingml/2006/table">
            <a:tbl>
              <a:tblPr firstRow="1" firstCol="1" bandRow="1">
                <a:tableStyleId>{22838BEF-8BB2-4498-84A7-C5851F593DF1}</a:tableStyleId>
              </a:tblPr>
              <a:tblGrid>
                <a:gridCol w="653319">
                  <a:extLst>
                    <a:ext uri="{9D8B030D-6E8A-4147-A177-3AD203B41FA5}">
                      <a16:colId xmlns:a16="http://schemas.microsoft.com/office/drawing/2014/main" val="3982999690"/>
                    </a:ext>
                  </a:extLst>
                </a:gridCol>
                <a:gridCol w="6171327">
                  <a:extLst>
                    <a:ext uri="{9D8B030D-6E8A-4147-A177-3AD203B41FA5}">
                      <a16:colId xmlns:a16="http://schemas.microsoft.com/office/drawing/2014/main" val="2131016661"/>
                    </a:ext>
                  </a:extLst>
                </a:gridCol>
                <a:gridCol w="4513913">
                  <a:extLst>
                    <a:ext uri="{9D8B030D-6E8A-4147-A177-3AD203B41FA5}">
                      <a16:colId xmlns:a16="http://schemas.microsoft.com/office/drawing/2014/main" val="1960961797"/>
                    </a:ext>
                  </a:extLst>
                </a:gridCol>
              </a:tblGrid>
              <a:tr h="59163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lnSpc>
                          <a:spcPct val="107000"/>
                        </a:lnSpc>
                        <a:spcAft>
                          <a:spcPts val="800"/>
                        </a:spcAft>
                      </a:pPr>
                      <a:r>
                        <a:rPr lang="en-MY" sz="1600" b="1" dirty="0">
                          <a:solidFill>
                            <a:srgbClr val="2C3242"/>
                          </a:solidFill>
                          <a:effectLst/>
                        </a:rPr>
                        <a:t>BIL</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lnSpc>
                          <a:spcPct val="107000"/>
                        </a:lnSpc>
                        <a:spcAft>
                          <a:spcPts val="800"/>
                        </a:spcAft>
                      </a:pPr>
                      <a:r>
                        <a:rPr lang="en-MY" sz="1600" b="1" dirty="0">
                          <a:solidFill>
                            <a:srgbClr val="2C3242"/>
                          </a:solidFill>
                          <a:effectLst/>
                        </a:rPr>
                        <a:t>KRITERIA</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lnSpc>
                          <a:spcPct val="100000"/>
                        </a:lnSpc>
                        <a:spcAft>
                          <a:spcPts val="0"/>
                        </a:spcAft>
                      </a:pPr>
                      <a:r>
                        <a:rPr lang="en-MY" sz="1600" b="1" dirty="0">
                          <a:solidFill>
                            <a:srgbClr val="2C3242"/>
                          </a:solidFill>
                          <a:effectLst/>
                        </a:rPr>
                        <a:t>NYATAKAN TEKNOLOGI/KAEDAH</a:t>
                      </a:r>
                      <a:endParaRPr lang="en-MY" sz="1600" dirty="0">
                        <a:effectLst/>
                      </a:endParaRPr>
                    </a:p>
                    <a:p>
                      <a:pPr algn="ctr">
                        <a:lnSpc>
                          <a:spcPct val="100000"/>
                        </a:lnSpc>
                        <a:spcAft>
                          <a:spcPts val="0"/>
                        </a:spcAft>
                      </a:pPr>
                      <a:r>
                        <a:rPr lang="en-MY" sz="1600" b="1" dirty="0">
                          <a:solidFill>
                            <a:srgbClr val="2C3242"/>
                          </a:solidFill>
                          <a:effectLst/>
                        </a:rPr>
                        <a:t>(CADANGAN TEKNOLOGI YANG AKAN DILAKSANAKAN)</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tc>
                <a:extLst>
                  <a:ext uri="{0D108BD9-81ED-4DB2-BD59-A6C34878D82A}">
                    <a16:rowId xmlns:a16="http://schemas.microsoft.com/office/drawing/2014/main" val="92820445"/>
                  </a:ext>
                </a:extLst>
              </a:tr>
              <a:tr h="26239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rPr>
                        <a:t>1.</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kumimoji="0" lang="en-MY" sz="1600" b="0" u="none" strike="noStrike" kern="1200" cap="none" spc="0" normalizeH="0" baseline="0" noProof="0" dirty="0">
                          <a:ln>
                            <a:noFill/>
                          </a:ln>
                          <a:solidFill>
                            <a:prstClr val="black"/>
                          </a:solidFill>
                          <a:effectLst/>
                          <a:uLnTx/>
                          <a:uFillTx/>
                        </a:rPr>
                        <a:t> Akses kepada database berdasarkan peranan pengguna</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tc>
                <a:extLst>
                  <a:ext uri="{0D108BD9-81ED-4DB2-BD59-A6C34878D82A}">
                    <a16:rowId xmlns:a16="http://schemas.microsoft.com/office/drawing/2014/main" val="753869373"/>
                  </a:ext>
                </a:extLst>
              </a:tr>
              <a:tr h="3021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rPr>
                        <a:t>2.</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MY" sz="1600" b="0" u="none" strike="noStrike" kern="1200" cap="none" spc="0" normalizeH="0" baseline="0" noProof="0" dirty="0">
                          <a:ln>
                            <a:noFill/>
                          </a:ln>
                          <a:solidFill>
                            <a:prstClr val="black"/>
                          </a:solidFill>
                          <a:effectLst/>
                          <a:uLnTx/>
                          <a:uFillTx/>
                        </a:rPr>
                        <a:t>Enkripsi data sensitif di dalam database –plain text to cyphertext</a:t>
                      </a:r>
                      <a:endParaRPr kumimoji="0" lang="en-MY"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55666" marR="55666" marT="0" marB="0"/>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tc>
                <a:extLst>
                  <a:ext uri="{0D108BD9-81ED-4DB2-BD59-A6C34878D82A}">
                    <a16:rowId xmlns:a16="http://schemas.microsoft.com/office/drawing/2014/main" val="2961894965"/>
                  </a:ext>
                </a:extLst>
              </a:tr>
              <a:tr h="285741">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rPr>
                        <a:t>3.</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kumimoji="0" lang="en-MY" sz="1600" b="0" u="none" strike="noStrike" kern="1200" cap="none" spc="0" normalizeH="0" baseline="0" noProof="0" dirty="0">
                          <a:ln>
                            <a:noFill/>
                          </a:ln>
                          <a:solidFill>
                            <a:prstClr val="black"/>
                          </a:solidFill>
                          <a:effectLst/>
                          <a:uLnTx/>
                          <a:uFillTx/>
                        </a:rPr>
                        <a:t>Backup &amp; recovery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tc>
                <a:extLst>
                  <a:ext uri="{0D108BD9-81ED-4DB2-BD59-A6C34878D82A}">
                    <a16:rowId xmlns:a16="http://schemas.microsoft.com/office/drawing/2014/main" val="3520928069"/>
                  </a:ext>
                </a:extLst>
              </a:tr>
              <a:tr h="39831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rPr>
                        <a:t>4.</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kumimoji="0" lang="en-MY" sz="1600" b="0" u="none" strike="noStrike" kern="1200" cap="none" spc="0" normalizeH="0" baseline="0" noProof="0" dirty="0">
                          <a:ln>
                            <a:noFill/>
                          </a:ln>
                          <a:solidFill>
                            <a:prstClr val="black"/>
                          </a:solidFill>
                          <a:effectLst/>
                          <a:uLnTx/>
                          <a:uFillTx/>
                        </a:rPr>
                        <a:t>Pemantauan dan melaksanakan aktiviti audit keselamatan di dalam database dipantau secara berterusan</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tc>
                <a:extLst>
                  <a:ext uri="{0D108BD9-81ED-4DB2-BD59-A6C34878D82A}">
                    <a16:rowId xmlns:a16="http://schemas.microsoft.com/office/drawing/2014/main" val="1533179317"/>
                  </a:ext>
                </a:extLst>
              </a:tr>
              <a:tr h="30868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rPr>
                        <a:t>5.</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kumimoji="0" lang="en-MY" sz="1600" b="0" u="none" strike="noStrike" kern="1200" cap="none" spc="0" normalizeH="0" baseline="0" dirty="0">
                          <a:ln>
                            <a:noFill/>
                          </a:ln>
                          <a:solidFill>
                            <a:prstClr val="black"/>
                          </a:solidFill>
                          <a:effectLst/>
                          <a:uLnTx/>
                          <a:uFillTx/>
                        </a:rPr>
                        <a:t>Update Security Patch</a:t>
                      </a:r>
                      <a:endParaRPr kumimoji="0" lang="en-MY" sz="16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55666" marR="55666" marT="0" marB="0"/>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tc>
                <a:extLst>
                  <a:ext uri="{0D108BD9-81ED-4DB2-BD59-A6C34878D82A}">
                    <a16:rowId xmlns:a16="http://schemas.microsoft.com/office/drawing/2014/main" val="1607274497"/>
                  </a:ext>
                </a:extLst>
              </a:tr>
              <a:tr h="23347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rPr>
                        <a:t>6.</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rPr>
                        <a:t>Kebenaran capaian database di luar pejabat</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tc>
                <a:extLst>
                  <a:ext uri="{0D108BD9-81ED-4DB2-BD59-A6C34878D82A}">
                    <a16:rowId xmlns:a16="http://schemas.microsoft.com/office/drawing/2014/main" val="742390425"/>
                  </a:ext>
                </a:extLst>
              </a:tr>
              <a:tr h="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rPr>
                        <a:t>7.</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prstClr val="black"/>
                          </a:solidFill>
                        </a:rPr>
                        <a:t>Penyimpanan data (data-at-rest)</a:t>
                      </a:r>
                    </a:p>
                    <a:p>
                      <a:pPr marL="50800" marR="0" lvl="0" indent="0" algn="l" defTabSz="914400" rtl="0" eaLnBrk="1" fontAlgn="auto" latinLnBrk="0" hangingPunct="1">
                        <a:lnSpc>
                          <a:spcPct val="100000"/>
                        </a:lnSpc>
                        <a:spcBef>
                          <a:spcPts val="0"/>
                        </a:spcBef>
                        <a:spcAft>
                          <a:spcPts val="0"/>
                        </a:spcAft>
                        <a:buClrTx/>
                        <a:buSzPts val="2800"/>
                        <a:buFont typeface="Arial" panose="020B0604020202020204" pitchFamily="34" charset="0"/>
                        <a:buNone/>
                        <a:tabLst/>
                        <a:defRPr/>
                      </a:pPr>
                      <a:r>
                        <a:rPr lang="en-MY" sz="1600" kern="1200" dirty="0">
                          <a:solidFill>
                            <a:prstClr val="black"/>
                          </a:solidFill>
                        </a:rPr>
                        <a:t>- Data Anonymization (data masking, data resemblance,data salting)</a:t>
                      </a:r>
                    </a:p>
                    <a:p>
                      <a:pPr marL="50800" marR="0" lvl="0" indent="0" algn="l" defTabSz="914400" rtl="0" eaLnBrk="1" fontAlgn="auto" latinLnBrk="0" hangingPunct="1">
                        <a:lnSpc>
                          <a:spcPct val="100000"/>
                        </a:lnSpc>
                        <a:spcBef>
                          <a:spcPts val="0"/>
                        </a:spcBef>
                        <a:spcAft>
                          <a:spcPts val="0"/>
                        </a:spcAft>
                        <a:buClrTx/>
                        <a:buSzPts val="2800"/>
                        <a:buFont typeface="Arial" panose="020B0604020202020204" pitchFamily="34" charset="0"/>
                        <a:buNone/>
                        <a:tabLst/>
                        <a:defRPr/>
                      </a:pPr>
                      <a:r>
                        <a:rPr lang="en-MY" sz="1600" kern="1200" dirty="0">
                          <a:solidFill>
                            <a:prstClr val="black"/>
                          </a:solidFill>
                        </a:rPr>
                        <a:t>- Data Segregation</a:t>
                      </a:r>
                    </a:p>
                    <a:p>
                      <a:pPr marL="50800" marR="0" lvl="0" indent="0" algn="l" defTabSz="914400" rtl="0" eaLnBrk="1" fontAlgn="auto" latinLnBrk="0" hangingPunct="1">
                        <a:lnSpc>
                          <a:spcPct val="100000"/>
                        </a:lnSpc>
                        <a:spcBef>
                          <a:spcPts val="0"/>
                        </a:spcBef>
                        <a:spcAft>
                          <a:spcPts val="0"/>
                        </a:spcAft>
                        <a:buClrTx/>
                        <a:buSzPts val="2800"/>
                        <a:buFont typeface="Arial" panose="020B0604020202020204" pitchFamily="34" charset="0"/>
                        <a:buNone/>
                        <a:tabLst/>
                        <a:defRPr/>
                      </a:pPr>
                      <a:r>
                        <a:rPr lang="en-MY" sz="1600" kern="1200" dirty="0">
                          <a:solidFill>
                            <a:prstClr val="black"/>
                          </a:solidFill>
                        </a:rPr>
                        <a:t>- Private &amp; Public Key</a:t>
                      </a:r>
                      <a:endParaRPr lang="en-MY" sz="1600" kern="1200" dirty="0">
                        <a:solidFill>
                          <a:prstClr val="black"/>
                        </a:solidFill>
                        <a:latin typeface="Arial" panose="020B0604020202020204" pitchFamily="34" charset="0"/>
                        <a:ea typeface="+mn-ea"/>
                        <a:cs typeface="Arial" panose="020B0604020202020204" pitchFamily="34" charset="0"/>
                      </a:endParaRPr>
                    </a:p>
                  </a:txBody>
                  <a:tcPr marL="55666" marR="55666" marT="0" marB="0"/>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tc>
                <a:extLst>
                  <a:ext uri="{0D108BD9-81ED-4DB2-BD59-A6C34878D82A}">
                    <a16:rowId xmlns:a16="http://schemas.microsoft.com/office/drawing/2014/main" val="831112762"/>
                  </a:ext>
                </a:extLst>
              </a:tr>
              <a:tr h="23347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ctr">
                        <a:lnSpc>
                          <a:spcPct val="107000"/>
                        </a:lnSpc>
                        <a:spcAft>
                          <a:spcPts val="800"/>
                        </a:spcAft>
                        <a:buFontTx/>
                        <a:buNone/>
                      </a:pPr>
                      <a:r>
                        <a:rPr lang="en-US" sz="1600" dirty="0">
                          <a:effectLst/>
                        </a:rPr>
                        <a:t>8.</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rPr>
                        <a:t>Lain-lain (Sila nyatakan)</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MY" sz="1600" dirty="0">
                          <a:solidFill>
                            <a:srgbClr val="2C3242"/>
                          </a:solidFill>
                          <a:effectLst/>
                        </a:rPr>
                        <a:t> </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tc>
                <a:extLst>
                  <a:ext uri="{0D108BD9-81ED-4DB2-BD59-A6C34878D82A}">
                    <a16:rowId xmlns:a16="http://schemas.microsoft.com/office/drawing/2014/main" val="3814262506"/>
                  </a:ext>
                </a:extLst>
              </a:tr>
            </a:tbl>
          </a:graphicData>
        </a:graphic>
      </p:graphicFrame>
    </p:spTree>
    <p:extLst>
      <p:ext uri="{BB962C8B-B14F-4D97-AF65-F5344CB8AC3E}">
        <p14:creationId xmlns:p14="http://schemas.microsoft.com/office/powerpoint/2010/main" val="32884168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695017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a:extLst>
              <a:ext uri="{FF2B5EF4-FFF2-40B4-BE49-F238E27FC236}">
                <a16:creationId xmlns:a16="http://schemas.microsoft.com/office/drawing/2014/main" id="{27720E96-8372-42F2-BF71-460B348E39E0}"/>
              </a:ext>
            </a:extLst>
          </p:cNvPr>
          <p:cNvGraphicFramePr>
            <a:graphicFrameLocks noGrp="1"/>
          </p:cNvGraphicFramePr>
          <p:nvPr>
            <p:extLst>
              <p:ext uri="{D42A27DB-BD31-4B8C-83A1-F6EECF244321}">
                <p14:modId xmlns:p14="http://schemas.microsoft.com/office/powerpoint/2010/main" val="2129689055"/>
              </p:ext>
            </p:extLst>
          </p:nvPr>
        </p:nvGraphicFramePr>
        <p:xfrm>
          <a:off x="535785" y="896113"/>
          <a:ext cx="11130134" cy="5191760"/>
        </p:xfrm>
        <a:graphic>
          <a:graphicData uri="http://schemas.openxmlformats.org/drawingml/2006/table">
            <a:tbl>
              <a:tblPr firstRow="1" bandRow="1">
                <a:tableStyleId>{5940675A-B579-460E-94D1-54222C63F5DA}</a:tableStyleId>
              </a:tblPr>
              <a:tblGrid>
                <a:gridCol w="644924">
                  <a:extLst>
                    <a:ext uri="{9D8B030D-6E8A-4147-A177-3AD203B41FA5}">
                      <a16:colId xmlns:a16="http://schemas.microsoft.com/office/drawing/2014/main" val="3217779314"/>
                    </a:ext>
                  </a:extLst>
                </a:gridCol>
                <a:gridCol w="10485210">
                  <a:extLst>
                    <a:ext uri="{9D8B030D-6E8A-4147-A177-3AD203B41FA5}">
                      <a16:colId xmlns:a16="http://schemas.microsoft.com/office/drawing/2014/main" val="822334692"/>
                    </a:ext>
                  </a:extLst>
                </a:gridCol>
              </a:tblGrid>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0" dirty="0">
                          <a:latin typeface="Arial" panose="020B0604020202020204" pitchFamily="34" charset="0"/>
                          <a:cs typeface="Arial" panose="020B0604020202020204" pitchFamily="34" charset="0"/>
                        </a:rPr>
                        <a:t>1. Tujuan permohonan khidmat nasihat penilaian risiko:</a:t>
                      </a:r>
                    </a:p>
                  </a:txBody>
                  <a:tcP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MY"/>
                    </a:p>
                  </a:txBody>
                  <a:tcPr>
                    <a:lnL w="12700" cmpd="sng">
                      <a:noFill/>
                    </a:lnL>
                  </a:tcPr>
                </a:tc>
                <a:extLst>
                  <a:ext uri="{0D108BD9-81ED-4DB2-BD59-A6C34878D82A}">
                    <a16:rowId xmlns:a16="http://schemas.microsoft.com/office/drawing/2014/main" val="1271443619"/>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Kelulusan Jawatankuasa Teknikal ICT Sektor Awam (JTISA)</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41188029"/>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Pematuhan </a:t>
                      </a:r>
                      <a:r>
                        <a:rPr lang="en-MY" sz="1800" i="1" dirty="0">
                          <a:latin typeface="Arial" panose="020B0604020202020204" pitchFamily="34" charset="0"/>
                          <a:cs typeface="Arial" panose="020B0604020202020204" pitchFamily="34" charset="0"/>
                        </a:rPr>
                        <a:t>Standard Accounting System For Government Agencies </a:t>
                      </a:r>
                      <a:r>
                        <a:rPr lang="en-MY" sz="1800" dirty="0">
                          <a:latin typeface="Arial" panose="020B0604020202020204" pitchFamily="34" charset="0"/>
                          <a:cs typeface="Arial" panose="020B0604020202020204" pitchFamily="34" charset="0"/>
                        </a:rPr>
                        <a:t>(SAGA)</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67275815"/>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Pengecualian </a:t>
                      </a:r>
                      <a:r>
                        <a:rPr lang="en-US" sz="1800" i="1" dirty="0">
                          <a:latin typeface="Arial" panose="020B0604020202020204" pitchFamily="34" charset="0"/>
                          <a:cs typeface="Arial" panose="020B0604020202020204" pitchFamily="34" charset="0"/>
                        </a:rPr>
                        <a:t>Comprehensive and Progressive Agreement for Trans-Pacific Partnership </a:t>
                      </a:r>
                      <a:r>
                        <a:rPr lang="en-US" sz="1800" dirty="0">
                          <a:latin typeface="Arial" panose="020B0604020202020204" pitchFamily="34" charset="0"/>
                          <a:cs typeface="Arial" panose="020B0604020202020204" pitchFamily="34" charset="0"/>
                        </a:rPr>
                        <a:t>(CPTPP)</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98971450"/>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dirty="0">
                          <a:latin typeface="Arial" panose="020B0604020202020204" pitchFamily="34" charset="0"/>
                          <a:cs typeface="Arial" panose="020B0604020202020204" pitchFamily="34" charset="0"/>
                        </a:rPr>
                        <a:t>Kelulusan Kementerian Kewangan/Jabatan Akauntan Negara</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99690574"/>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JTICT/JPICT Jabatan/Kementerian</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64643580"/>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Penyelenggaraan/naik taraf sistem/aset ICT</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919040210"/>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dirty="0">
                          <a:latin typeface="Arial" panose="020B0604020202020204" pitchFamily="34" charset="0"/>
                          <a:cs typeface="Arial" panose="020B0604020202020204" pitchFamily="34" charset="0"/>
                        </a:rPr>
                        <a:t>Lain-lain (Sila nyatakan):</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44989964"/>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09243032"/>
                  </a:ext>
                </a:extLst>
              </a:tr>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800" b="0" dirty="0">
                          <a:latin typeface="Arial" panose="020B0604020202020204" pitchFamily="34" charset="0"/>
                          <a:cs typeface="Arial" panose="020B0604020202020204" pitchFamily="34" charset="0"/>
                        </a:rPr>
                        <a:t>2. Jenis permohonan khidmat nasihat untuk ulasan penilaian risiko: (Sila pilih satu sahaja)</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MY"/>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73847716"/>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800" dirty="0">
                          <a:latin typeface="Arial" panose="020B0604020202020204" pitchFamily="34" charset="0"/>
                          <a:cs typeface="Arial" panose="020B0604020202020204" pitchFamily="34" charset="0"/>
                        </a:rPr>
                        <a:t>Sistem. </a:t>
                      </a:r>
                      <a:r>
                        <a:rPr lang="en-MY" sz="1600" dirty="0">
                          <a:latin typeface="Arial" panose="020B0604020202020204" pitchFamily="34" charset="0"/>
                          <a:cs typeface="Arial" panose="020B0604020202020204" pitchFamily="34" charset="0"/>
                        </a:rPr>
                        <a:t>*</a:t>
                      </a:r>
                      <a:r>
                        <a:rPr lang="en-MY" sz="1600" i="1" dirty="0">
                          <a:latin typeface="Arial" panose="020B0604020202020204" pitchFamily="34" charset="0"/>
                          <a:cs typeface="Arial" panose="020B0604020202020204" pitchFamily="34" charset="0"/>
                        </a:rPr>
                        <a:t>Sila nyatakan skop penilaian (Modul tertentu/keseluruhan sistem)</a:t>
                      </a:r>
                      <a:r>
                        <a:rPr lang="en-MY" sz="1600" dirty="0">
                          <a:latin typeface="Arial" panose="020B0604020202020204" pitchFamily="34" charset="0"/>
                          <a:cs typeface="Arial" panose="020B0604020202020204" pitchFamily="34" charset="0"/>
                        </a:rPr>
                        <a:t>: </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487592176"/>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a:latin typeface="Arial" panose="020B0604020202020204" pitchFamily="34" charset="0"/>
                          <a:cs typeface="Arial" panose="020B0604020202020204" pitchFamily="34" charset="0"/>
                        </a:rPr>
                        <a:t>Pengkomputeran Awan (Cloud Computing)</a:t>
                      </a:r>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48818776"/>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dirty="0">
                          <a:latin typeface="Arial" panose="020B0604020202020204" pitchFamily="34" charset="0"/>
                          <a:cs typeface="Arial" panose="020B0604020202020204" pitchFamily="34" charset="0"/>
                        </a:rPr>
                        <a:t>Lain-lain (Sila nyatakan):</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987030"/>
                  </a:ext>
                </a:extLst>
              </a:tr>
              <a:tr h="370840">
                <a:tc>
                  <a:txBody>
                    <a:bodyPr/>
                    <a:lstStyle/>
                    <a:p>
                      <a:endParaRPr lang="en-MY"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703056833"/>
                  </a:ext>
                </a:extLst>
              </a:tr>
            </a:tbl>
          </a:graphicData>
        </a:graphic>
      </p:graphicFrame>
    </p:spTree>
    <p:extLst>
      <p:ext uri="{BB962C8B-B14F-4D97-AF65-F5344CB8AC3E}">
        <p14:creationId xmlns:p14="http://schemas.microsoft.com/office/powerpoint/2010/main" val="37633960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79D202DF-C05E-482A-B701-D8A46D82669B}"/>
              </a:ext>
            </a:extLst>
          </p:cNvPr>
          <p:cNvGraphicFramePr>
            <a:graphicFrameLocks noGrp="1"/>
          </p:cNvGraphicFramePr>
          <p:nvPr>
            <p:extLst>
              <p:ext uri="{D42A27DB-BD31-4B8C-83A1-F6EECF244321}">
                <p14:modId xmlns:p14="http://schemas.microsoft.com/office/powerpoint/2010/main" val="3545517714"/>
              </p:ext>
            </p:extLst>
          </p:nvPr>
        </p:nvGraphicFramePr>
        <p:xfrm>
          <a:off x="516836" y="644056"/>
          <a:ext cx="11259046" cy="3102348"/>
        </p:xfrm>
        <a:graphic>
          <a:graphicData uri="http://schemas.openxmlformats.org/drawingml/2006/table">
            <a:tbl>
              <a:tblPr firstRow="1" firstCol="1" bandRow="1"/>
              <a:tblGrid>
                <a:gridCol w="648738">
                  <a:extLst>
                    <a:ext uri="{9D8B030D-6E8A-4147-A177-3AD203B41FA5}">
                      <a16:colId xmlns:a16="http://schemas.microsoft.com/office/drawing/2014/main" val="3982999690"/>
                    </a:ext>
                  </a:extLst>
                </a:gridCol>
                <a:gridCol w="6128049">
                  <a:extLst>
                    <a:ext uri="{9D8B030D-6E8A-4147-A177-3AD203B41FA5}">
                      <a16:colId xmlns:a16="http://schemas.microsoft.com/office/drawing/2014/main" val="2131016661"/>
                    </a:ext>
                  </a:extLst>
                </a:gridCol>
                <a:gridCol w="4482259">
                  <a:extLst>
                    <a:ext uri="{9D8B030D-6E8A-4147-A177-3AD203B41FA5}">
                      <a16:colId xmlns:a16="http://schemas.microsoft.com/office/drawing/2014/main" val="1960961797"/>
                    </a:ext>
                  </a:extLst>
                </a:gridCol>
              </a:tblGrid>
              <a:tr h="612250">
                <a:tc>
                  <a:txBody>
                    <a:body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BIL</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KRITERIA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0000"/>
                        </a:lnSpc>
                        <a:spcAft>
                          <a:spcPts val="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NYATAKAN TEKNOLOGI/KAEDAH</a:t>
                      </a:r>
                      <a:endParaRPr lang="en-MY" sz="1400" dirty="0">
                        <a:effectLst/>
                        <a:latin typeface="Arial" panose="020B0604020202020204" pitchFamily="34" charset="0"/>
                        <a:ea typeface="Calibri" panose="020F0502020204030204" pitchFamily="34" charset="0"/>
                        <a:cs typeface="Arial" panose="020B0604020202020204" pitchFamily="34" charset="0"/>
                      </a:endParaRPr>
                    </a:p>
                    <a:p>
                      <a:pPr algn="ctr">
                        <a:lnSpc>
                          <a:spcPct val="100000"/>
                        </a:lnSpc>
                        <a:spcAft>
                          <a:spcPts val="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(CADANGAN TEKNOLOGI YANG AKAN DILAKSANAKAN)</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92820445"/>
                  </a:ext>
                </a:extLst>
              </a:tr>
              <a:tr h="262393">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3869373"/>
                  </a:ext>
                </a:extLst>
              </a:tr>
              <a:tr h="302150">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2.</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0800" marR="0" lvl="0" indent="0" algn="l" defTabSz="914400" rtl="0" eaLnBrk="1" fontAlgn="auto" latinLnBrk="0" hangingPunct="1">
                        <a:spcBef>
                          <a:spcPts val="0"/>
                        </a:spcBef>
                        <a:spcAft>
                          <a:spcPts val="0"/>
                        </a:spcAft>
                        <a:buClrTx/>
                        <a:buSzPct val="100000"/>
                        <a:buFont typeface="+mj-lt"/>
                        <a:buNone/>
                        <a:tabLst/>
                        <a:defRPr/>
                      </a:pPr>
                      <a:endPar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1894965"/>
                  </a:ext>
                </a:extLst>
              </a:tr>
              <a:tr h="285741">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3.</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i="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0928069"/>
                  </a:ext>
                </a:extLst>
              </a:tr>
              <a:tr h="330930">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4.</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3179317"/>
                  </a:ext>
                </a:extLst>
              </a:tr>
              <a:tr h="308682">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5.</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kumimoji="0" lang="en-MY" sz="14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7274497"/>
                  </a:ext>
                </a:extLst>
              </a:tr>
              <a:tr h="134806">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6.</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2390425"/>
                  </a:ext>
                </a:extLst>
              </a:tr>
              <a:tr h="233478">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7.</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kern="1200" dirty="0">
                        <a:solidFill>
                          <a:prstClr val="black"/>
                        </a:solidFill>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1112762"/>
                  </a:ext>
                </a:extLst>
              </a:tr>
              <a:tr h="233478">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8.</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35018061"/>
                  </a:ext>
                </a:extLst>
              </a:tr>
              <a:tr h="293707">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9.</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14262506"/>
                  </a:ext>
                </a:extLst>
              </a:tr>
            </a:tbl>
          </a:graphicData>
        </a:graphic>
      </p:graphicFrame>
    </p:spTree>
    <p:extLst>
      <p:ext uri="{BB962C8B-B14F-4D97-AF65-F5344CB8AC3E}">
        <p14:creationId xmlns:p14="http://schemas.microsoft.com/office/powerpoint/2010/main" val="13472962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48194E9B-E94A-4878-A772-F4362CEE9D7E}"/>
              </a:ext>
            </a:extLst>
          </p:cNvPr>
          <p:cNvGraphicFramePr>
            <a:graphicFrameLocks noGrp="1"/>
          </p:cNvGraphicFramePr>
          <p:nvPr>
            <p:extLst>
              <p:ext uri="{D42A27DB-BD31-4B8C-83A1-F6EECF244321}">
                <p14:modId xmlns:p14="http://schemas.microsoft.com/office/powerpoint/2010/main" val="2082079377"/>
              </p:ext>
            </p:extLst>
          </p:nvPr>
        </p:nvGraphicFramePr>
        <p:xfrm>
          <a:off x="508884" y="582731"/>
          <a:ext cx="11174231" cy="5692538"/>
        </p:xfrm>
        <a:graphic>
          <a:graphicData uri="http://schemas.openxmlformats.org/drawingml/2006/table">
            <a:tbl>
              <a:tblPr firstRow="1" firstCol="1" bandRow="1"/>
              <a:tblGrid>
                <a:gridCol w="547043">
                  <a:extLst>
                    <a:ext uri="{9D8B030D-6E8A-4147-A177-3AD203B41FA5}">
                      <a16:colId xmlns:a16="http://schemas.microsoft.com/office/drawing/2014/main" val="3982999690"/>
                    </a:ext>
                  </a:extLst>
                </a:gridCol>
                <a:gridCol w="6704546">
                  <a:extLst>
                    <a:ext uri="{9D8B030D-6E8A-4147-A177-3AD203B41FA5}">
                      <a16:colId xmlns:a16="http://schemas.microsoft.com/office/drawing/2014/main" val="2131016661"/>
                    </a:ext>
                  </a:extLst>
                </a:gridCol>
                <a:gridCol w="3922642">
                  <a:extLst>
                    <a:ext uri="{9D8B030D-6E8A-4147-A177-3AD203B41FA5}">
                      <a16:colId xmlns:a16="http://schemas.microsoft.com/office/drawing/2014/main" val="1281497356"/>
                    </a:ext>
                  </a:extLst>
                </a:gridCol>
              </a:tblGrid>
              <a:tr h="612250">
                <a:tc>
                  <a:txBody>
                    <a:body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BIL</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KRITERIA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7000"/>
                        </a:lnSpc>
                        <a:spcAft>
                          <a:spcPts val="800"/>
                        </a:spcAft>
                      </a:pPr>
                      <a:r>
                        <a:rPr lang="en-US" sz="1400" b="1" dirty="0">
                          <a:effectLst/>
                          <a:latin typeface="Arial" panose="020B0604020202020204" pitchFamily="34" charset="0"/>
                          <a:ea typeface="Calibri" panose="020F0502020204030204" pitchFamily="34" charset="0"/>
                          <a:cs typeface="Arial" panose="020B0604020202020204" pitchFamily="34" charset="0"/>
                        </a:rPr>
                        <a:t>TANDAKAN (√)</a:t>
                      </a:r>
                      <a:endParaRPr lang="en-MY" sz="1400" b="1"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92820445"/>
                  </a:ext>
                </a:extLst>
              </a:tr>
              <a:tr h="262393">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Tapisan Keselamatan - eVetting</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3869373"/>
                  </a:ext>
                </a:extLst>
              </a:tr>
              <a:tr h="379630">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2.</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Menandatangani Borang Perakuan Keselamatan yang berkaitan (Arahan Keselamatan)</a:t>
                      </a:r>
                    </a:p>
                    <a:p>
                      <a:pPr marL="393700" marR="0" lvl="0" indent="-342900" algn="l" defTabSz="914400" rtl="0" eaLnBrk="1" fontAlgn="auto" latinLnBrk="0" hangingPunct="1">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Lampiran C: Perakuan Untuk Ditandatangani oleh Pegawai Awam Berkaitan Dengan Akta Rahsia Rasmi 1972 [Akta 88]</a:t>
                      </a:r>
                    </a:p>
                    <a:p>
                      <a:pPr marL="393700" marR="0" lvl="0" indent="-342900" algn="l" defTabSz="914400" rtl="0" eaLnBrk="1" fontAlgn="auto" latinLnBrk="0" hangingPunct="1">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Lampiran D: Perakuan Untuk Ditandatangani oleh Pegawai Awam Apabila  Meninggalkan Perkhidmatan Kerajaan Berkaitan Dengan Akta Rahsia Rasmi 1972 [Akta 88]</a:t>
                      </a:r>
                    </a:p>
                    <a:p>
                      <a:pPr marL="393700" marR="0" lvl="0" indent="-342900" algn="l" defTabSz="914400" rtl="0" eaLnBrk="1" fontAlgn="auto" latinLnBrk="0" hangingPunct="1">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Lampiran E: Perakuan Untuk Ditandatangani oleh Komuniti Keselamatan Atau Mana-mana Pihak Lain Yang Berurusan Dengan Perkhidmatan Awam Atau Yang Berkhidmat Di Kediaman Rasmi Kerajaan Berkaitan Dengan Akta Rahsia Rasmi 1972 [Akta 88]</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Lampiran F: Perakuan Untuk Ditandatangani oleh Komuniti Keselamatan Atau Mana-mana Pihak Lain Yang Berurusan Dengan Perkhidmatan Awam Atau Yang Berkhidmat Di Kediaman Rasmi Kerajaan Apabila Tamat Kontrak Perkhidmatan Dengan Kerajaan  Berkaitan Dengan Akta Rahsia Rasmi 1972 [Akta 88]</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1894965"/>
                  </a:ext>
                </a:extLst>
              </a:tr>
              <a:tr h="285741">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3.</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Menandatangani Dasar Keselamatan ICT Agensi</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0928069"/>
                  </a:ext>
                </a:extLst>
              </a:tr>
              <a:tr h="342756">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4.</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Menandatangani Non Disclosure Agreement (NDA)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3179317"/>
                  </a:ext>
                </a:extLst>
              </a:tr>
              <a:tr h="308682">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5.</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Latihan &amp; Kesedaran Keselamatan</a:t>
                      </a:r>
                      <a:endParaRPr kumimoji="0" lang="en-MY" sz="14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7274497"/>
                  </a:ext>
                </a:extLst>
              </a:tr>
              <a:tr h="233478">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6.</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Pemantauan Secara Berkala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2390425"/>
                  </a:ext>
                </a:extLst>
              </a:tr>
              <a:tr h="233478">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7.</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Lain-lain (Sila nyatakan)</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1112762"/>
                  </a:ext>
                </a:extLst>
              </a:tr>
            </a:tbl>
          </a:graphicData>
        </a:graphic>
      </p:graphicFrame>
    </p:spTree>
    <p:extLst>
      <p:ext uri="{BB962C8B-B14F-4D97-AF65-F5344CB8AC3E}">
        <p14:creationId xmlns:p14="http://schemas.microsoft.com/office/powerpoint/2010/main" val="32617425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991089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95954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9F7F1B8C-CC43-4D3A-A717-B4AF62351507}"/>
              </a:ext>
            </a:extLst>
          </p:cNvPr>
          <p:cNvGraphicFramePr>
            <a:graphicFrameLocks noGrp="1"/>
          </p:cNvGraphicFramePr>
          <p:nvPr/>
        </p:nvGraphicFramePr>
        <p:xfrm>
          <a:off x="421601" y="731175"/>
          <a:ext cx="11174231" cy="2961765"/>
        </p:xfrm>
        <a:graphic>
          <a:graphicData uri="http://schemas.openxmlformats.org/drawingml/2006/table">
            <a:tbl>
              <a:tblPr firstRow="1" firstCol="1" bandRow="1"/>
              <a:tblGrid>
                <a:gridCol w="547043">
                  <a:extLst>
                    <a:ext uri="{9D8B030D-6E8A-4147-A177-3AD203B41FA5}">
                      <a16:colId xmlns:a16="http://schemas.microsoft.com/office/drawing/2014/main" val="3982999690"/>
                    </a:ext>
                  </a:extLst>
                </a:gridCol>
                <a:gridCol w="8265416">
                  <a:extLst>
                    <a:ext uri="{9D8B030D-6E8A-4147-A177-3AD203B41FA5}">
                      <a16:colId xmlns:a16="http://schemas.microsoft.com/office/drawing/2014/main" val="2131016661"/>
                    </a:ext>
                  </a:extLst>
                </a:gridCol>
                <a:gridCol w="2361772">
                  <a:extLst>
                    <a:ext uri="{9D8B030D-6E8A-4147-A177-3AD203B41FA5}">
                      <a16:colId xmlns:a16="http://schemas.microsoft.com/office/drawing/2014/main" val="1281497356"/>
                    </a:ext>
                  </a:extLst>
                </a:gridCol>
              </a:tblGrid>
              <a:tr h="445984">
                <a:tc>
                  <a:txBody>
                    <a:body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BIL</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7000"/>
                        </a:lnSpc>
                        <a:spcAft>
                          <a:spcPts val="800"/>
                        </a:spcAft>
                      </a:pPr>
                      <a:r>
                        <a:rPr lang="en-MY" sz="1400" b="1"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KRITERIA</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07000"/>
                        </a:lnSpc>
                        <a:spcAft>
                          <a:spcPts val="800"/>
                        </a:spcAft>
                      </a:pPr>
                      <a:r>
                        <a:rPr lang="en-US" sz="1400" b="1" dirty="0">
                          <a:effectLst/>
                          <a:latin typeface="Arial" panose="020B0604020202020204" pitchFamily="34" charset="0"/>
                          <a:ea typeface="Calibri" panose="020F0502020204030204" pitchFamily="34" charset="0"/>
                          <a:cs typeface="Arial" panose="020B0604020202020204" pitchFamily="34" charset="0"/>
                        </a:rPr>
                        <a:t>TANDAKAN (√)</a:t>
                      </a:r>
                      <a:endParaRPr lang="en-MY" sz="1400" b="1"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92820445"/>
                  </a:ext>
                </a:extLst>
              </a:tr>
              <a:tr h="271167">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1.</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Security Marking pada setiap mukasurat kontrak termasuk </a:t>
                      </a:r>
                      <a:r>
                        <a:rPr kumimoji="0" lang="en-MY" sz="1400" b="0" i="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page cover</a:t>
                      </a:r>
                      <a:endParaRPr lang="en-MY" sz="1400" i="1"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3869373"/>
                  </a:ext>
                </a:extLst>
              </a:tr>
              <a:tr h="1994589">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2.</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0800" marR="0" lvl="0" indent="0" algn="l" defTabSz="914400" rtl="0" eaLnBrk="1" fontAlgn="auto" latinLnBrk="0" hangingPunct="1">
                        <a:spcBef>
                          <a:spcPts val="0"/>
                        </a:spcBef>
                        <a:spcAft>
                          <a:spcPts val="0"/>
                        </a:spcAft>
                        <a:buClrTx/>
                        <a:buSzPct val="100000"/>
                        <a:buFont typeface="+mj-lt"/>
                        <a:buNone/>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Kandungan kontrak:</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Skop perkhidmatan diperincikan</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Obligasi Syarikat</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Kerahsiaan</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Perincian SLA/Penalti </a:t>
                      </a:r>
                    </a:p>
                    <a:p>
                      <a:pPr marL="393700" marR="0" lvl="0" indent="-342900" algn="l" defTabSz="914400" rtl="0" eaLnBrk="1" fontAlgn="auto" latinLnBrk="0" hangingPunct="1">
                        <a:lnSpc>
                          <a:spcPct val="100000"/>
                        </a:lnSpc>
                        <a:spcBef>
                          <a:spcPts val="0"/>
                        </a:spcBef>
                        <a:spcAft>
                          <a:spcPts val="0"/>
                        </a:spcAft>
                        <a:buClrTx/>
                        <a:buSzPct val="100000"/>
                        <a:buFont typeface="+mj-lt"/>
                        <a:buAutoNum type="alphaLcParenR"/>
                        <a:tabLst/>
                        <a:defRPr/>
                      </a:pPr>
                      <a:r>
                        <a:rPr kumimoji="0" lang="en-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Obligasi Sanitasi – Tanggungjawab pihak Kontraktor untuk melaksanakan sanitasi mengikut dasar dan peraturan yang berkuatkuasa tanpa sebarang kos kepada pihak Kerajaan- Sila Rujuk </a:t>
                      </a:r>
                      <a:r>
                        <a:rPr kumimoji="0" lang="en-MY" sz="1400" b="0" i="0" u="none" strike="noStrike" kern="1200" cap="none" spc="0" normalizeH="0" baseline="0" dirty="0">
                          <a:ln>
                            <a:noFill/>
                          </a:ln>
                          <a:solidFill>
                            <a:prstClr val="black"/>
                          </a:solidFill>
                          <a:effectLst/>
                          <a:uLnTx/>
                          <a:uFillTx/>
                          <a:latin typeface="Arial" panose="020B0604020202020204" pitchFamily="34" charset="0"/>
                          <a:ea typeface="+mn-ea"/>
                          <a:cs typeface="Arial" panose="020B0604020202020204" pitchFamily="34" charset="0"/>
                        </a:rPr>
                        <a:t>Surat Pekeliling Am Bilangan 4 Tahun 2022 Garis Panduan Sanitasi Media Elektronik Dalam Perkhidmatan Awam</a:t>
                      </a: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1894965"/>
                  </a:ext>
                </a:extLst>
              </a:tr>
              <a:tr h="250025">
                <a:tc>
                  <a:txBody>
                    <a:bodyPr/>
                    <a:lstStyle/>
                    <a:p>
                      <a:pPr marL="0" lvl="0" indent="0" algn="ctr">
                        <a:lnSpc>
                          <a:spcPct val="107000"/>
                        </a:lnSpc>
                        <a:spcAft>
                          <a:spcPts val="800"/>
                        </a:spcAft>
                        <a:buFontTx/>
                        <a:buNone/>
                      </a:pPr>
                      <a:r>
                        <a:rPr lang="en-US" sz="1400" dirty="0">
                          <a:effectLst/>
                          <a:latin typeface="Arial" panose="020B0604020202020204" pitchFamily="34" charset="0"/>
                          <a:ea typeface="Calibri" panose="020F0502020204030204" pitchFamily="34" charset="0"/>
                          <a:cs typeface="Arial" panose="020B0604020202020204" pitchFamily="34" charset="0"/>
                        </a:rPr>
                        <a:t>3.</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MY" sz="1400" dirty="0">
                          <a:solidFill>
                            <a:srgbClr val="2C3242"/>
                          </a:solidFill>
                          <a:effectLst/>
                          <a:latin typeface="Arial" panose="020B0604020202020204" pitchFamily="34" charset="0"/>
                          <a:ea typeface="Times New Roman" panose="02020603050405020304" pitchFamily="18" charset="0"/>
                          <a:cs typeface="Arial" panose="020B0604020202020204" pitchFamily="34" charset="0"/>
                        </a:rPr>
                        <a:t>Lain-lain (Sila nyatakan)</a:t>
                      </a: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MY" sz="1400" dirty="0">
                        <a:effectLst/>
                        <a:latin typeface="Arial" panose="020B0604020202020204" pitchFamily="34" charset="0"/>
                        <a:ea typeface="Calibri" panose="020F0502020204030204" pitchFamily="34" charset="0"/>
                        <a:cs typeface="Arial" panose="020B0604020202020204" pitchFamily="34" charset="0"/>
                      </a:endParaRPr>
                    </a:p>
                  </a:txBody>
                  <a:tcPr marL="55666" marR="556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1112762"/>
                  </a:ext>
                </a:extLst>
              </a:tr>
            </a:tbl>
          </a:graphicData>
        </a:graphic>
      </p:graphicFrame>
    </p:spTree>
    <p:extLst>
      <p:ext uri="{BB962C8B-B14F-4D97-AF65-F5344CB8AC3E}">
        <p14:creationId xmlns:p14="http://schemas.microsoft.com/office/powerpoint/2010/main" val="521706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72587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17440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39D22EA-9F3A-4F36-BEA2-64762F2159B1}"/>
              </a:ext>
            </a:extLst>
          </p:cNvPr>
          <p:cNvSpPr txBox="1"/>
          <p:nvPr/>
        </p:nvSpPr>
        <p:spPr>
          <a:xfrm>
            <a:off x="1048946" y="1587362"/>
            <a:ext cx="9910355" cy="1938992"/>
          </a:xfrm>
          <a:prstGeom prst="rect">
            <a:avLst/>
          </a:prstGeom>
          <a:noFill/>
        </p:spPr>
        <p:txBody>
          <a:bodyPr wrap="square">
            <a:spAutoFit/>
          </a:bodyPr>
          <a:lstStyle/>
          <a:p>
            <a:pPr marL="0" indent="0" algn="ctr">
              <a:buNone/>
            </a:pPr>
            <a:r>
              <a:rPr lang="en-MY" sz="2400" dirty="0">
                <a:latin typeface="Arial" panose="020B0604020202020204" pitchFamily="34" charset="0"/>
                <a:cs typeface="Arial" panose="020B0604020202020204" pitchFamily="34" charset="0"/>
              </a:rPr>
              <a:t>Mesyuarat dimohon untuk mempertimbangkan dan mendapatkan ulasan CGSO mengenai penilaian risiko untuk keselamatan</a:t>
            </a:r>
          </a:p>
          <a:p>
            <a:pPr marL="0" indent="0" algn="ctr">
              <a:buNone/>
            </a:pPr>
            <a:r>
              <a:rPr lang="en-MY" sz="2400" dirty="0">
                <a:solidFill>
                  <a:srgbClr val="FF0000"/>
                </a:solidFill>
                <a:latin typeface="Arial" panose="020B0604020202020204" pitchFamily="34" charset="0"/>
                <a:cs typeface="Arial" panose="020B0604020202020204" pitchFamily="34" charset="0"/>
              </a:rPr>
              <a:t>[nyatakan nama penilaian] </a:t>
            </a:r>
            <a:r>
              <a:rPr lang="en-MY" sz="2400" dirty="0">
                <a:latin typeface="Arial" panose="020B0604020202020204" pitchFamily="34" charset="0"/>
                <a:cs typeface="Arial" panose="020B0604020202020204" pitchFamily="34" charset="0"/>
              </a:rPr>
              <a:t>bagi projek</a:t>
            </a:r>
          </a:p>
          <a:p>
            <a:pPr marL="0" indent="0" algn="ctr">
              <a:buNone/>
            </a:pPr>
            <a:r>
              <a:rPr lang="en-MY" sz="2400" dirty="0">
                <a:solidFill>
                  <a:srgbClr val="FF0000"/>
                </a:solidFill>
                <a:latin typeface="Arial" panose="020B0604020202020204" pitchFamily="34" charset="0"/>
                <a:cs typeface="Arial" panose="020B0604020202020204" pitchFamily="34" charset="0"/>
              </a:rPr>
              <a:t>[nyatakan nama projek] </a:t>
            </a:r>
            <a:r>
              <a:rPr lang="en-MY" sz="2400" dirty="0">
                <a:solidFill>
                  <a:schemeClr val="tx1"/>
                </a:solidFill>
                <a:latin typeface="Arial" panose="020B0604020202020204" pitchFamily="34" charset="0"/>
                <a:cs typeface="Arial" panose="020B0604020202020204" pitchFamily="34" charset="0"/>
              </a:rPr>
              <a:t>yang akan/sedang dilaksanakan di </a:t>
            </a:r>
          </a:p>
          <a:p>
            <a:pPr marL="0" indent="0" algn="ctr">
              <a:buNone/>
            </a:pPr>
            <a:r>
              <a:rPr lang="en-MY" sz="2400" dirty="0">
                <a:solidFill>
                  <a:srgbClr val="FF0000"/>
                </a:solidFill>
                <a:latin typeface="Arial" panose="020B0604020202020204" pitchFamily="34" charset="0"/>
                <a:cs typeface="Arial" panose="020B0604020202020204" pitchFamily="34" charset="0"/>
              </a:rPr>
              <a:t>[nyatakan nama agensi]</a:t>
            </a:r>
          </a:p>
        </p:txBody>
      </p:sp>
    </p:spTree>
    <p:extLst>
      <p:ext uri="{BB962C8B-B14F-4D97-AF65-F5344CB8AC3E}">
        <p14:creationId xmlns:p14="http://schemas.microsoft.com/office/powerpoint/2010/main" val="40726939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3">
            <a:extLst>
              <a:ext uri="{FF2B5EF4-FFF2-40B4-BE49-F238E27FC236}">
                <a16:creationId xmlns:a16="http://schemas.microsoft.com/office/drawing/2014/main" id="{26C7A6BA-2A49-4680-A12D-00BEF062384A}"/>
              </a:ext>
            </a:extLst>
          </p:cNvPr>
          <p:cNvGraphicFramePr>
            <a:graphicFrameLocks/>
          </p:cNvGraphicFramePr>
          <p:nvPr>
            <p:extLst>
              <p:ext uri="{D42A27DB-BD31-4B8C-83A1-F6EECF244321}">
                <p14:modId xmlns:p14="http://schemas.microsoft.com/office/powerpoint/2010/main" val="1304178305"/>
              </p:ext>
            </p:extLst>
          </p:nvPr>
        </p:nvGraphicFramePr>
        <p:xfrm>
          <a:off x="720344" y="2651220"/>
          <a:ext cx="10499726" cy="1483360"/>
        </p:xfrm>
        <a:graphic>
          <a:graphicData uri="http://schemas.openxmlformats.org/drawingml/2006/table">
            <a:tbl>
              <a:tblPr firstRow="1" bandRow="1">
                <a:tableStyleId>{3B4B98B0-60AC-42C2-AFA5-B58CD77FA1E5}</a:tableStyleId>
              </a:tblPr>
              <a:tblGrid>
                <a:gridCol w="2158365">
                  <a:extLst>
                    <a:ext uri="{9D8B030D-6E8A-4147-A177-3AD203B41FA5}">
                      <a16:colId xmlns:a16="http://schemas.microsoft.com/office/drawing/2014/main" val="273339775"/>
                    </a:ext>
                  </a:extLst>
                </a:gridCol>
                <a:gridCol w="274320">
                  <a:extLst>
                    <a:ext uri="{9D8B030D-6E8A-4147-A177-3AD203B41FA5}">
                      <a16:colId xmlns:a16="http://schemas.microsoft.com/office/drawing/2014/main" val="2065111424"/>
                    </a:ext>
                  </a:extLst>
                </a:gridCol>
                <a:gridCol w="8067041">
                  <a:extLst>
                    <a:ext uri="{9D8B030D-6E8A-4147-A177-3AD203B41FA5}">
                      <a16:colId xmlns:a16="http://schemas.microsoft.com/office/drawing/2014/main" val="859790686"/>
                    </a:ext>
                  </a:extLst>
                </a:gridCol>
              </a:tblGrid>
              <a:tr h="370840">
                <a:tc>
                  <a:txBody>
                    <a:bodyPr/>
                    <a:lstStyle/>
                    <a:p>
                      <a:r>
                        <a:rPr lang="en-MY" dirty="0">
                          <a:latin typeface="Arial" panose="020B0604020202020204" pitchFamily="34" charset="0"/>
                          <a:ea typeface="Calibri" panose="020F0502020204030204" pitchFamily="34" charset="0"/>
                          <a:cs typeface="Arial" panose="020B0604020202020204" pitchFamily="34" charset="0"/>
                        </a:rPr>
                        <a:t>Nama Pegawai</a:t>
                      </a:r>
                      <a:endParaRPr lang="en-MY" b="0" dirty="0">
                        <a:latin typeface="Arial" panose="020B0604020202020204" pitchFamily="34" charset="0"/>
                        <a:ea typeface="Calibri" panose="020F0502020204030204" pitchFamily="34" charset="0"/>
                        <a:cs typeface="Arial" panose="020B0604020202020204" pitchFamily="34" charset="0"/>
                      </a:endParaRPr>
                    </a:p>
                  </a:txBody>
                  <a:tcPr/>
                </a:tc>
                <a:tc>
                  <a:txBody>
                    <a:bodyPr/>
                    <a:lstStyle/>
                    <a:p>
                      <a:r>
                        <a:rPr lang="en-MY" dirty="0">
                          <a:latin typeface="Arial" panose="020B0604020202020204" pitchFamily="34" charset="0"/>
                          <a:cs typeface="Arial" panose="020B0604020202020204" pitchFamily="34" charset="0"/>
                        </a:rPr>
                        <a:t>:</a:t>
                      </a:r>
                    </a:p>
                  </a:txBody>
                  <a:tcPr/>
                </a:tc>
                <a:tc>
                  <a:txBody>
                    <a:bodyPr/>
                    <a:lstStyle/>
                    <a:p>
                      <a:endParaRPr lang="en-MY"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10608961"/>
                  </a:ext>
                </a:extLst>
              </a:tr>
              <a:tr h="370840">
                <a:tc>
                  <a:txBody>
                    <a:bodyPr/>
                    <a:lstStyle/>
                    <a:p>
                      <a:r>
                        <a:rPr lang="en-MY" dirty="0">
                          <a:latin typeface="Arial" panose="020B0604020202020204" pitchFamily="34" charset="0"/>
                          <a:ea typeface="Calibri" panose="020F0502020204030204" pitchFamily="34" charset="0"/>
                          <a:cs typeface="Arial" panose="020B0604020202020204" pitchFamily="34" charset="0"/>
                        </a:rPr>
                        <a:t>Jawatan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cs typeface="Arial" panose="020B0604020202020204" pitchFamily="34" charset="0"/>
                        </a:rPr>
                        <a:t>:</a:t>
                      </a:r>
                    </a:p>
                  </a:txBody>
                  <a:tcPr/>
                </a:tc>
                <a:tc>
                  <a:txBody>
                    <a:bodyPr/>
                    <a:lstStyle/>
                    <a:p>
                      <a:endParaRPr lang="en-MY"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863430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ea typeface="Calibri" panose="020F0502020204030204" pitchFamily="34" charset="0"/>
                          <a:cs typeface="Arial" panose="020B0604020202020204" pitchFamily="34" charset="0"/>
                        </a:rPr>
                        <a:t>No Tel/ HP</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cs typeface="Arial" panose="020B0604020202020204" pitchFamily="34" charset="0"/>
                        </a:rPr>
                        <a:t>:</a:t>
                      </a:r>
                    </a:p>
                  </a:txBody>
                  <a:tcPr/>
                </a:tc>
                <a:tc>
                  <a:txBody>
                    <a:bodyPr/>
                    <a:lstStyle/>
                    <a:p>
                      <a:endParaRPr lang="en-MY"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85847240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ea typeface="Calibri" panose="020F0502020204030204" pitchFamily="34" charset="0"/>
                          <a:cs typeface="Arial" panose="020B0604020202020204" pitchFamily="34" charset="0"/>
                        </a:rPr>
                        <a:t>Email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cs typeface="Arial" panose="020B0604020202020204" pitchFamily="34" charset="0"/>
                        </a:rPr>
                        <a:t>:</a:t>
                      </a:r>
                    </a:p>
                  </a:txBody>
                  <a:tcPr/>
                </a:tc>
                <a:tc>
                  <a:txBody>
                    <a:bodyPr/>
                    <a:lstStyle/>
                    <a:p>
                      <a:endParaRPr lang="en-MY"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25831347"/>
                  </a:ext>
                </a:extLst>
              </a:tr>
            </a:tbl>
          </a:graphicData>
        </a:graphic>
      </p:graphicFrame>
      <p:graphicFrame>
        <p:nvGraphicFramePr>
          <p:cNvPr id="8" name="Content Placeholder 3">
            <a:extLst>
              <a:ext uri="{FF2B5EF4-FFF2-40B4-BE49-F238E27FC236}">
                <a16:creationId xmlns:a16="http://schemas.microsoft.com/office/drawing/2014/main" id="{8E05883C-76DC-46ED-853F-75DBB7431296}"/>
              </a:ext>
            </a:extLst>
          </p:cNvPr>
          <p:cNvGraphicFramePr>
            <a:graphicFrameLocks/>
          </p:cNvGraphicFramePr>
          <p:nvPr>
            <p:extLst>
              <p:ext uri="{D42A27DB-BD31-4B8C-83A1-F6EECF244321}">
                <p14:modId xmlns:p14="http://schemas.microsoft.com/office/powerpoint/2010/main" val="2182400468"/>
              </p:ext>
            </p:extLst>
          </p:nvPr>
        </p:nvGraphicFramePr>
        <p:xfrm>
          <a:off x="720344" y="835390"/>
          <a:ext cx="10499725" cy="1483360"/>
        </p:xfrm>
        <a:graphic>
          <a:graphicData uri="http://schemas.openxmlformats.org/drawingml/2006/table">
            <a:tbl>
              <a:tblPr firstRow="1" bandRow="1">
                <a:tableStyleId>{3B4B98B0-60AC-42C2-AFA5-B58CD77FA1E5}</a:tableStyleId>
              </a:tblPr>
              <a:tblGrid>
                <a:gridCol w="2158365">
                  <a:extLst>
                    <a:ext uri="{9D8B030D-6E8A-4147-A177-3AD203B41FA5}">
                      <a16:colId xmlns:a16="http://schemas.microsoft.com/office/drawing/2014/main" val="273339775"/>
                    </a:ext>
                  </a:extLst>
                </a:gridCol>
                <a:gridCol w="274320">
                  <a:extLst>
                    <a:ext uri="{9D8B030D-6E8A-4147-A177-3AD203B41FA5}">
                      <a16:colId xmlns:a16="http://schemas.microsoft.com/office/drawing/2014/main" val="2065111424"/>
                    </a:ext>
                  </a:extLst>
                </a:gridCol>
                <a:gridCol w="8067040">
                  <a:extLst>
                    <a:ext uri="{9D8B030D-6E8A-4147-A177-3AD203B41FA5}">
                      <a16:colId xmlns:a16="http://schemas.microsoft.com/office/drawing/2014/main" val="859790686"/>
                    </a:ext>
                  </a:extLst>
                </a:gridCol>
              </a:tblGrid>
              <a:tr h="370840">
                <a:tc>
                  <a:txBody>
                    <a:bodyPr/>
                    <a:lstStyle/>
                    <a:p>
                      <a:r>
                        <a:rPr lang="en-MY" dirty="0">
                          <a:latin typeface="Arial" panose="020B0604020202020204" pitchFamily="34" charset="0"/>
                          <a:ea typeface="Calibri" panose="020F0502020204030204" pitchFamily="34" charset="0"/>
                          <a:cs typeface="Arial" panose="020B0604020202020204" pitchFamily="34" charset="0"/>
                        </a:rPr>
                        <a:t>Nama Pegawai</a:t>
                      </a:r>
                      <a:endParaRPr lang="en-MY" b="0" dirty="0">
                        <a:latin typeface="Arial" panose="020B0604020202020204" pitchFamily="34" charset="0"/>
                        <a:ea typeface="Calibri" panose="020F0502020204030204" pitchFamily="34" charset="0"/>
                        <a:cs typeface="Arial" panose="020B0604020202020204" pitchFamily="34" charset="0"/>
                      </a:endParaRPr>
                    </a:p>
                  </a:txBody>
                  <a:tcPr/>
                </a:tc>
                <a:tc>
                  <a:txBody>
                    <a:bodyPr/>
                    <a:lstStyle/>
                    <a:p>
                      <a:r>
                        <a:rPr lang="en-MY" dirty="0">
                          <a:latin typeface="Arial" panose="020B0604020202020204" pitchFamily="34" charset="0"/>
                          <a:ea typeface="Calibri" panose="020F0502020204030204" pitchFamily="34" charset="0"/>
                          <a:cs typeface="Arial" panose="020B0604020202020204" pitchFamily="34" charset="0"/>
                        </a:rPr>
                        <a:t>:</a:t>
                      </a:r>
                    </a:p>
                  </a:txBody>
                  <a:tcPr/>
                </a:tc>
                <a:tc>
                  <a:txBody>
                    <a:bodyPr/>
                    <a:lstStyle/>
                    <a:p>
                      <a:endParaRPr lang="en-MY" dirty="0">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1010608961"/>
                  </a:ext>
                </a:extLst>
              </a:tr>
              <a:tr h="370840">
                <a:tc>
                  <a:txBody>
                    <a:bodyPr/>
                    <a:lstStyle/>
                    <a:p>
                      <a:r>
                        <a:rPr lang="en-MY" dirty="0">
                          <a:latin typeface="Arial" panose="020B0604020202020204" pitchFamily="34" charset="0"/>
                          <a:ea typeface="Calibri" panose="020F0502020204030204" pitchFamily="34" charset="0"/>
                          <a:cs typeface="Arial" panose="020B0604020202020204" pitchFamily="34" charset="0"/>
                        </a:rPr>
                        <a:t>Jawatan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ea typeface="Calibri" panose="020F0502020204030204" pitchFamily="34" charset="0"/>
                          <a:cs typeface="Arial" panose="020B0604020202020204" pitchFamily="34" charset="0"/>
                        </a:rPr>
                        <a:t>:</a:t>
                      </a:r>
                    </a:p>
                  </a:txBody>
                  <a:tcPr/>
                </a:tc>
                <a:tc>
                  <a:txBody>
                    <a:bodyPr/>
                    <a:lstStyle/>
                    <a:p>
                      <a:endParaRPr lang="en-MY" dirty="0">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20863430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ea typeface="Calibri" panose="020F0502020204030204" pitchFamily="34" charset="0"/>
                          <a:cs typeface="Arial" panose="020B0604020202020204" pitchFamily="34" charset="0"/>
                        </a:rPr>
                        <a:t>No Tel/ HP</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ea typeface="Calibri" panose="020F0502020204030204" pitchFamily="34" charset="0"/>
                          <a:cs typeface="Arial" panose="020B0604020202020204" pitchFamily="34" charset="0"/>
                        </a:rPr>
                        <a:t>:</a:t>
                      </a:r>
                    </a:p>
                  </a:txBody>
                  <a:tcPr/>
                </a:tc>
                <a:tc>
                  <a:txBody>
                    <a:bodyPr/>
                    <a:lstStyle/>
                    <a:p>
                      <a:endParaRPr lang="en-MY" dirty="0">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385847240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ea typeface="Calibri" panose="020F0502020204030204" pitchFamily="34" charset="0"/>
                          <a:cs typeface="Arial" panose="020B0604020202020204" pitchFamily="34" charset="0"/>
                        </a:rPr>
                        <a:t>Email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dirty="0">
                          <a:latin typeface="Arial" panose="020B0604020202020204" pitchFamily="34" charset="0"/>
                          <a:ea typeface="Calibri" panose="020F0502020204030204" pitchFamily="34" charset="0"/>
                          <a:cs typeface="Arial" panose="020B0604020202020204" pitchFamily="34" charset="0"/>
                        </a:rPr>
                        <a:t>:</a:t>
                      </a:r>
                    </a:p>
                  </a:txBody>
                  <a:tcPr/>
                </a:tc>
                <a:tc>
                  <a:txBody>
                    <a:bodyPr/>
                    <a:lstStyle/>
                    <a:p>
                      <a:endParaRPr lang="en-MY" dirty="0">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3425831347"/>
                  </a:ext>
                </a:extLst>
              </a:tr>
            </a:tbl>
          </a:graphicData>
        </a:graphic>
      </p:graphicFrame>
    </p:spTree>
    <p:extLst>
      <p:ext uri="{BB962C8B-B14F-4D97-AF65-F5344CB8AC3E}">
        <p14:creationId xmlns:p14="http://schemas.microsoft.com/office/powerpoint/2010/main" val="30658586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4517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30903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Google Shape;207;p5">
            <a:extLst>
              <a:ext uri="{FF2B5EF4-FFF2-40B4-BE49-F238E27FC236}">
                <a16:creationId xmlns:a16="http://schemas.microsoft.com/office/drawing/2014/main" id="{F7D84E64-B18B-4CFE-9DD7-2E0F4349BD63}"/>
              </a:ext>
            </a:extLst>
          </p:cNvPr>
          <p:cNvGraphicFramePr/>
          <p:nvPr>
            <p:extLst>
              <p:ext uri="{D42A27DB-BD31-4B8C-83A1-F6EECF244321}">
                <p14:modId xmlns:p14="http://schemas.microsoft.com/office/powerpoint/2010/main" val="1519284360"/>
              </p:ext>
            </p:extLst>
          </p:nvPr>
        </p:nvGraphicFramePr>
        <p:xfrm>
          <a:off x="211153" y="747223"/>
          <a:ext cx="11769694" cy="5363553"/>
        </p:xfrm>
        <a:graphic>
          <a:graphicData uri="http://schemas.openxmlformats.org/drawingml/2006/table">
            <a:tbl>
              <a:tblPr firstCol="1" bandRow="1">
                <a:tableStyleId>{69CF1AB2-1976-4502-BF36-3FF5EA218861}</a:tableStyleId>
              </a:tblPr>
              <a:tblGrid>
                <a:gridCol w="471609">
                  <a:extLst>
                    <a:ext uri="{9D8B030D-6E8A-4147-A177-3AD203B41FA5}">
                      <a16:colId xmlns:a16="http://schemas.microsoft.com/office/drawing/2014/main" val="20000"/>
                    </a:ext>
                  </a:extLst>
                </a:gridCol>
                <a:gridCol w="2965273">
                  <a:extLst>
                    <a:ext uri="{9D8B030D-6E8A-4147-A177-3AD203B41FA5}">
                      <a16:colId xmlns:a16="http://schemas.microsoft.com/office/drawing/2014/main" val="20001"/>
                    </a:ext>
                  </a:extLst>
                </a:gridCol>
                <a:gridCol w="8332812">
                  <a:extLst>
                    <a:ext uri="{9D8B030D-6E8A-4147-A177-3AD203B41FA5}">
                      <a16:colId xmlns:a16="http://schemas.microsoft.com/office/drawing/2014/main" val="20002"/>
                    </a:ext>
                  </a:extLst>
                </a:gridCol>
              </a:tblGrid>
              <a:tr h="337325">
                <a:tc>
                  <a:txBody>
                    <a:body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1</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Nama Projek</a:t>
                      </a:r>
                      <a:endParaRPr sz="1600" b="0" u="none" strike="noStrike" cap="none"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l" rtl="0">
                        <a:spcBef>
                          <a:spcPts val="0"/>
                        </a:spcBef>
                        <a:spcAft>
                          <a:spcPts val="0"/>
                        </a:spcAft>
                        <a:buNone/>
                      </a:pPr>
                      <a:endParaRPr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0"/>
                  </a:ext>
                </a:extLst>
              </a:tr>
              <a:tr h="315300">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2</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Kelulusan JPICT  Kementerian/ Agensi</a:t>
                      </a:r>
                      <a:endParaRPr sz="1600" b="0" u="none" strike="noStrike" cap="none"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l" rtl="0">
                        <a:spcBef>
                          <a:spcPts val="0"/>
                        </a:spcBef>
                        <a:spcAft>
                          <a:spcPts val="0"/>
                        </a:spcAft>
                        <a:buNone/>
                      </a:pPr>
                      <a:endParaRPr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1"/>
                  </a:ext>
                </a:extLst>
              </a:tr>
              <a:tr h="347050">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3</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Projek terkandung dalam Pelan Strategik ICT atau Punca Kuasa yang berkaitan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2"/>
                  </a:ext>
                </a:extLst>
              </a:tr>
              <a:tr h="987275">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4</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Tempoh Projek (bulan)</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spcBef>
                          <a:spcPts val="0"/>
                        </a:spcBef>
                        <a:spcAft>
                          <a:spcPts val="0"/>
                        </a:spcAft>
                        <a:buNone/>
                      </a:pPr>
                      <a:endParaRPr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3"/>
                  </a:ext>
                </a:extLst>
              </a:tr>
              <a:tr h="596433">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5</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Anggaran Kos Keseluruhan</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l"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(termasuk X% SST)</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l" rtl="0">
                        <a:spcBef>
                          <a:spcPts val="0"/>
                        </a:spcBef>
                        <a:spcAft>
                          <a:spcPts val="0"/>
                        </a:spcAft>
                        <a:buNone/>
                      </a:pP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4"/>
                  </a:ext>
                </a:extLst>
              </a:tr>
              <a:tr h="340750">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6</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kern="120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Kategori Projek</a:t>
                      </a:r>
                      <a:endParaRPr sz="1600" b="0" kern="120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5"/>
                  </a:ext>
                </a:extLst>
              </a:tr>
              <a:tr h="461025">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7</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Kaedah Perolehan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6"/>
                  </a:ext>
                </a:extLst>
              </a:tr>
              <a:tr h="415675">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8</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Sumber Peruntukan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endParaRPr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7"/>
                  </a:ext>
                </a:extLst>
              </a:tr>
              <a:tr h="415675">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rPr>
                        <a:t>9</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s-ES" sz="1600" b="0" dirty="0">
                          <a:latin typeface="Arial" panose="020B0604020202020204" pitchFamily="34" charset="0"/>
                          <a:ea typeface="Calibri" panose="020F0502020204030204" pitchFamily="34" charset="0"/>
                          <a:cs typeface="Arial" panose="020B0604020202020204" pitchFamily="34" charset="0"/>
                          <a:sym typeface="Arial"/>
                        </a:rPr>
                        <a:t>Perkhidmatan / Aplikasi Gunasama (Shared Services) yang akan digunakan</a:t>
                      </a:r>
                      <a:endParaRPr lang="es-ES"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93989299"/>
                  </a:ext>
                </a:extLst>
              </a:tr>
            </a:tbl>
          </a:graphicData>
        </a:graphic>
      </p:graphicFrame>
      <p:graphicFrame>
        <p:nvGraphicFramePr>
          <p:cNvPr id="10" name="Google Shape;207;p5">
            <a:extLst>
              <a:ext uri="{FF2B5EF4-FFF2-40B4-BE49-F238E27FC236}">
                <a16:creationId xmlns:a16="http://schemas.microsoft.com/office/drawing/2014/main" id="{BD5C5529-46C3-429E-9F83-3080D162EE02}"/>
              </a:ext>
            </a:extLst>
          </p:cNvPr>
          <p:cNvGraphicFramePr/>
          <p:nvPr>
            <p:extLst>
              <p:ext uri="{D42A27DB-BD31-4B8C-83A1-F6EECF244321}">
                <p14:modId xmlns:p14="http://schemas.microsoft.com/office/powerpoint/2010/main" val="953350271"/>
              </p:ext>
            </p:extLst>
          </p:nvPr>
        </p:nvGraphicFramePr>
        <p:xfrm>
          <a:off x="211153" y="628443"/>
          <a:ext cx="11769694" cy="6093038"/>
        </p:xfrm>
        <a:graphic>
          <a:graphicData uri="http://schemas.openxmlformats.org/drawingml/2006/table">
            <a:tbl>
              <a:tblPr firstCol="1" bandRow="1">
                <a:tableStyleId>{69CF1AB2-1976-4502-BF36-3FF5EA218861}</a:tableStyleId>
              </a:tblPr>
              <a:tblGrid>
                <a:gridCol w="471609">
                  <a:extLst>
                    <a:ext uri="{9D8B030D-6E8A-4147-A177-3AD203B41FA5}">
                      <a16:colId xmlns:a16="http://schemas.microsoft.com/office/drawing/2014/main" val="20000"/>
                    </a:ext>
                  </a:extLst>
                </a:gridCol>
                <a:gridCol w="2965273">
                  <a:extLst>
                    <a:ext uri="{9D8B030D-6E8A-4147-A177-3AD203B41FA5}">
                      <a16:colId xmlns:a16="http://schemas.microsoft.com/office/drawing/2014/main" val="20001"/>
                    </a:ext>
                  </a:extLst>
                </a:gridCol>
                <a:gridCol w="8332812">
                  <a:extLst>
                    <a:ext uri="{9D8B030D-6E8A-4147-A177-3AD203B41FA5}">
                      <a16:colId xmlns:a16="http://schemas.microsoft.com/office/drawing/2014/main" val="20002"/>
                    </a:ext>
                  </a:extLst>
                </a:gridCol>
              </a:tblGrid>
              <a:tr h="337325">
                <a:tc>
                  <a:txBody>
                    <a:body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1</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Nama Projek</a:t>
                      </a:r>
                      <a:endParaRPr sz="1600" b="0" u="none" strike="noStrike" cap="none"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l" rtl="0">
                        <a:spcBef>
                          <a:spcPts val="0"/>
                        </a:spcBef>
                        <a:spcAft>
                          <a:spcPts val="0"/>
                        </a:spcAft>
                        <a:buNone/>
                      </a:pP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XXXXX</a:t>
                      </a:r>
                      <a:endParaRPr lang="en-MY"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endParaRPr>
                    </a:p>
                    <a:p>
                      <a:pPr marL="0" marR="0" lvl="0" indent="0" algn="l" rtl="0">
                        <a:spcBef>
                          <a:spcPts val="0"/>
                        </a:spcBef>
                        <a:spcAft>
                          <a:spcPts val="0"/>
                        </a:spcAft>
                        <a:buNone/>
                      </a:pPr>
                      <a:endParaRPr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0"/>
                  </a:ext>
                </a:extLst>
              </a:tr>
              <a:tr h="315300">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2</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Kelulusan JPICT  Kementerian/ Agensi</a:t>
                      </a:r>
                      <a:endParaRPr sz="1600" b="0" u="none" strike="noStrike" cap="none"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l" rtl="0">
                        <a:spcBef>
                          <a:spcPts val="0"/>
                        </a:spcBef>
                        <a:spcAft>
                          <a:spcPts val="0"/>
                        </a:spcAft>
                        <a:buNone/>
                      </a:pPr>
                      <a:r>
                        <a:rPr lang="en-US" sz="1600" b="0" u="none" strike="noStrike" cap="none" dirty="0">
                          <a:latin typeface="Arial" panose="020B0604020202020204" pitchFamily="34" charset="0"/>
                          <a:ea typeface="Calibri" panose="020F0502020204030204" pitchFamily="34" charset="0"/>
                          <a:cs typeface="Arial" panose="020B0604020202020204" pitchFamily="34" charset="0"/>
                          <a:sym typeface="Arial"/>
                        </a:rPr>
                        <a:t>Tarikh kelulusan JPICT Kementerian / Agensi : Tarikh Bulan Tahun </a:t>
                      </a:r>
                      <a:r>
                        <a:rPr lang="en-US" sz="1600" b="0" u="none" strike="noStrike" cap="none" dirty="0">
                          <a:solidFill>
                            <a:srgbClr val="FF0000"/>
                          </a:solidFill>
                          <a:latin typeface="Arial" panose="020B0604020202020204" pitchFamily="34" charset="0"/>
                          <a:ea typeface="Calibri" panose="020F0502020204030204" pitchFamily="34" charset="0"/>
                          <a:cs typeface="Arial" panose="020B0604020202020204" pitchFamily="34" charset="0"/>
                          <a:sym typeface="Arial"/>
                          <a:hlinkClick r:id="" action="ppaction://noaction"/>
                        </a:rPr>
                        <a:t>(Contoh: JPICT JPM Bil.1 Tahun 2021)</a:t>
                      </a:r>
                      <a:endParaRPr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1"/>
                  </a:ext>
                </a:extLst>
              </a:tr>
              <a:tr h="347050">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3</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Projek terkandung dalam Pelan Strategik ICT atau Punca Kuasa yang berkaitan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Contoh: Projek terkandung di dalam Pelan Strategik Jabatan 2020 – 2022</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Teras Strategik 3: Pemerkasaan Keselamatan Perlindungan Dalam Persekitaran ICT (Membangunkan Sistem dan Aplikasi Keselamatan Perlindungan)</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2"/>
                  </a:ext>
                </a:extLst>
              </a:tr>
              <a:tr h="987275">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4</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Tempoh Projek (bulan)</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spcBef>
                          <a:spcPts val="0"/>
                        </a:spcBef>
                        <a:spcAft>
                          <a:spcPts val="0"/>
                        </a:spcAft>
                        <a:buNone/>
                      </a:pP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XX</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bulan</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l"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Bulan/Tahun jangka mula :  </a:t>
                      </a: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Bulan Tahun  </a:t>
                      </a:r>
                      <a:r>
                        <a:rPr lang="en-US" sz="1600" b="0" dirty="0">
                          <a:solidFill>
                            <a:srgbClr val="FF0000"/>
                          </a:solidFill>
                          <a:latin typeface="Arial" panose="020B0604020202020204" pitchFamily="34" charset="0"/>
                          <a:ea typeface="Calibri" panose="020F0502020204030204" pitchFamily="34" charset="0"/>
                          <a:cs typeface="Arial" panose="020B0604020202020204" pitchFamily="34" charset="0"/>
                          <a:sym typeface="Arial"/>
                        </a:rPr>
                        <a:t>	</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l"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Bulan/Tahun jangka akhir :  </a:t>
                      </a: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Bulan Tahun</a:t>
                      </a:r>
                      <a:endParaRPr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3"/>
                  </a:ext>
                </a:extLst>
              </a:tr>
              <a:tr h="596433">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5</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Anggaran Kos Keseluruhan</a:t>
                      </a:r>
                      <a:endParaRPr sz="1600" b="0" dirty="0">
                        <a:latin typeface="Arial" panose="020B0604020202020204" pitchFamily="34" charset="0"/>
                        <a:ea typeface="Calibri" panose="020F0502020204030204" pitchFamily="34" charset="0"/>
                        <a:cs typeface="Arial" panose="020B0604020202020204" pitchFamily="34" charset="0"/>
                      </a:endParaRPr>
                    </a:p>
                    <a:p>
                      <a:pPr marL="0" marR="0" lvl="0" indent="0" algn="l"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(termasuk X% SST)</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l"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RM </a:t>
                      </a: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XX,XXX</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.00 termasuk </a:t>
                      </a: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a:t>
                      </a: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 SST</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4"/>
                  </a:ext>
                </a:extLst>
              </a:tr>
              <a:tr h="340750">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6</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kern="120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Kategori Projek</a:t>
                      </a:r>
                      <a:endParaRPr sz="1600" b="0" kern="120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Baharu/Naik Taraf/Lain-Lain(Sila Nyatakan):</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5"/>
                  </a:ext>
                </a:extLst>
              </a:tr>
              <a:tr h="461025">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7</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Kaedah Perolehan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Tender Terbuka/Sebut harga/Tender Terhad</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6"/>
                  </a:ext>
                </a:extLst>
              </a:tr>
              <a:tr h="415675">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8</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sym typeface="Arial"/>
                        </a:rPr>
                        <a:t>Sumber Peruntukan</a:t>
                      </a:r>
                      <a:endParaRPr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r>
                        <a:rPr lang="en-US"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rPr>
                        <a:t>XXX</a:t>
                      </a:r>
                      <a:endParaRPr sz="1600" b="0" dirty="0">
                        <a:solidFill>
                          <a:schemeClr val="dk1"/>
                        </a:solidFill>
                        <a:highlight>
                          <a:srgbClr val="FFFF00"/>
                        </a:highlight>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10007"/>
                  </a:ext>
                </a:extLst>
              </a:tr>
              <a:tr h="415675">
                <a:tc>
                  <a:txBody>
                    <a:bodyPr/>
                    <a:lstStyle/>
                    <a:p>
                      <a:pPr marL="0" marR="0" lvl="0" indent="0" algn="l" rtl="0">
                        <a:lnSpc>
                          <a:spcPct val="100000"/>
                        </a:lnSpc>
                        <a:spcBef>
                          <a:spcPts val="0"/>
                        </a:spcBef>
                        <a:spcAft>
                          <a:spcPts val="0"/>
                        </a:spcAft>
                        <a:buClr>
                          <a:schemeClr val="dk1"/>
                        </a:buClr>
                        <a:buSzPts val="1600"/>
                        <a:buFont typeface="Arial"/>
                        <a:buNone/>
                      </a:pPr>
                      <a:r>
                        <a:rPr lang="en-US" sz="1600" b="0" dirty="0">
                          <a:latin typeface="Arial" panose="020B0604020202020204" pitchFamily="34" charset="0"/>
                          <a:ea typeface="Calibri" panose="020F0502020204030204" pitchFamily="34" charset="0"/>
                          <a:cs typeface="Arial" panose="020B0604020202020204" pitchFamily="34" charset="0"/>
                        </a:rPr>
                        <a:t>9</a:t>
                      </a:r>
                      <a:endParaRPr sz="1600" b="0" dirty="0">
                        <a:latin typeface="Arial" panose="020B0604020202020204" pitchFamily="34" charset="0"/>
                        <a:ea typeface="Calibri" panose="020F050202020403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Arial"/>
                        <a:buNone/>
                      </a:pPr>
                      <a:r>
                        <a:rPr lang="es-ES" sz="1600" b="0" dirty="0">
                          <a:latin typeface="Arial" panose="020B0604020202020204" pitchFamily="34" charset="0"/>
                          <a:ea typeface="Calibri" panose="020F0502020204030204" pitchFamily="34" charset="0"/>
                          <a:cs typeface="Arial" panose="020B0604020202020204" pitchFamily="34" charset="0"/>
                          <a:sym typeface="Arial"/>
                        </a:rPr>
                        <a:t>Perkhidmatan / Aplikasi Gunasama (Shared Services) yang akan digunakan</a:t>
                      </a:r>
                      <a:endParaRPr lang="es-ES" sz="1600" b="0" dirty="0">
                        <a:solidFill>
                          <a:schemeClr val="lt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tc>
                  <a:txBody>
                    <a:bodyPr/>
                    <a:lstStyle/>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Contoh:</a:t>
                      </a: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MyGovCloud@PDSA</a:t>
                      </a: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MyGov*Net</a:t>
                      </a: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Government Public Key Infrastructure (GPKI) </a:t>
                      </a:r>
                    </a:p>
                    <a:p>
                      <a:pPr marL="0" marR="0" lvl="0" indent="0" algn="just" rtl="0">
                        <a:spcBef>
                          <a:spcPts val="0"/>
                        </a:spcBef>
                        <a:spcAft>
                          <a:spcPts val="0"/>
                        </a:spcAft>
                        <a:buNone/>
                      </a:pPr>
                      <a:r>
                        <a:rPr lang="en-US"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rPr>
                        <a:t>MyIDENTITY</a:t>
                      </a:r>
                      <a:endParaRPr sz="1600" b="0" dirty="0">
                        <a:solidFill>
                          <a:schemeClr val="dk1"/>
                        </a:solidFill>
                        <a:latin typeface="Arial" panose="020B0604020202020204" pitchFamily="34" charset="0"/>
                        <a:ea typeface="Calibri" panose="020F0502020204030204" pitchFamily="34" charset="0"/>
                        <a:cs typeface="Arial" panose="020B0604020202020204" pitchFamily="34" charset="0"/>
                        <a:sym typeface="Arial"/>
                      </a:endParaRPr>
                    </a:p>
                  </a:txBody>
                  <a:tcPr marL="91450" marR="91450" marT="45725" marB="45725"/>
                </a:tc>
                <a:extLst>
                  <a:ext uri="{0D108BD9-81ED-4DB2-BD59-A6C34878D82A}">
                    <a16:rowId xmlns:a16="http://schemas.microsoft.com/office/drawing/2014/main" val="93989299"/>
                  </a:ext>
                </a:extLst>
              </a:tr>
            </a:tbl>
          </a:graphicData>
        </a:graphic>
      </p:graphicFrame>
      <p:sp>
        <p:nvSpPr>
          <p:cNvPr id="11" name="Teardrop 10">
            <a:extLst>
              <a:ext uri="{FF2B5EF4-FFF2-40B4-BE49-F238E27FC236}">
                <a16:creationId xmlns:a16="http://schemas.microsoft.com/office/drawing/2014/main" id="{C4A39F96-C165-4F78-9CED-3FD084597FA3}"/>
              </a:ext>
            </a:extLst>
          </p:cNvPr>
          <p:cNvSpPr/>
          <p:nvPr/>
        </p:nvSpPr>
        <p:spPr>
          <a:xfrm>
            <a:off x="11632222" y="6244504"/>
            <a:ext cx="369277" cy="413238"/>
          </a:xfrm>
          <a:prstGeom prst="teardrop">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rtlCol="0" anchor="ctr"/>
          <a:lstStyle/>
          <a:p>
            <a:pPr algn="ctr"/>
            <a:endParaRPr lang="en-MY" dirty="0">
              <a:solidFill>
                <a:schemeClr val="bg1"/>
              </a:solidFill>
              <a:latin typeface="Abadi" panose="020B0604020104020204" pitchFamily="34" charset="0"/>
            </a:endParaRPr>
          </a:p>
        </p:txBody>
      </p:sp>
      <p:sp>
        <p:nvSpPr>
          <p:cNvPr id="12" name="Slide Number Placeholder 3">
            <a:extLst>
              <a:ext uri="{FF2B5EF4-FFF2-40B4-BE49-F238E27FC236}">
                <a16:creationId xmlns:a16="http://schemas.microsoft.com/office/drawing/2014/main" id="{5B08D375-40D9-4359-A021-FD437BCEF5B4}"/>
              </a:ext>
            </a:extLst>
          </p:cNvPr>
          <p:cNvSpPr txBox="1">
            <a:spLocks/>
          </p:cNvSpPr>
          <p:nvPr/>
        </p:nvSpPr>
        <p:spPr>
          <a:xfrm>
            <a:off x="11584686" y="6268560"/>
            <a:ext cx="45262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83211F2-0264-4D38-BB9F-5FCAFC15231A}" type="slidenum">
              <a:rPr lang="en-MY" sz="1400" smtClean="0">
                <a:solidFill>
                  <a:schemeClr val="bg1"/>
                </a:solidFill>
                <a:latin typeface="Arial" panose="020B0604020202020204" pitchFamily="34" charset="0"/>
                <a:cs typeface="Arial" panose="020B0604020202020204" pitchFamily="34" charset="0"/>
              </a:rPr>
              <a:pPr algn="ctr"/>
              <a:t>6</a:t>
            </a:fld>
            <a:endParaRPr lang="en-MY"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64159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33172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70162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6068904"/>
      </p:ext>
    </p:extLst>
  </p:cSld>
  <p:clrMapOvr>
    <a:masterClrMapping/>
  </p:clrMapOvr>
</p:sld>
</file>

<file path=ppt/theme/theme1.xml><?xml version="1.0" encoding="utf-8"?>
<a:theme xmlns:a="http://schemas.openxmlformats.org/drawingml/2006/main" name="Cover and End Slide Master">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themeOverride>
</file>

<file path=docProps/app.xml><?xml version="1.0" encoding="utf-8"?>
<Properties xmlns="http://schemas.openxmlformats.org/officeDocument/2006/extended-properties" xmlns:vt="http://schemas.openxmlformats.org/officeDocument/2006/docPropsVTypes">
  <Template/>
  <TotalTime>8548</TotalTime>
  <Words>1309</Words>
  <Application>Microsoft Office PowerPoint</Application>
  <PresentationFormat>Widescreen</PresentationFormat>
  <Paragraphs>294</Paragraphs>
  <Slides>49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49</vt:i4>
      </vt:variant>
    </vt:vector>
  </HeadingPairs>
  <TitlesOfParts>
    <vt:vector size="57" baseType="lpstr">
      <vt:lpstr>Abadi</vt:lpstr>
      <vt:lpstr>Arial</vt:lpstr>
      <vt:lpstr>Berlin Sans FB</vt:lpstr>
      <vt:lpstr>Calibri</vt:lpstr>
      <vt:lpstr>Calibri Light</vt:lpstr>
      <vt:lpstr>Tenorite (Headings)</vt:lpstr>
      <vt:lpstr>Times New Roman</vt:lpstr>
      <vt:lpstr>Cover and End Slide Master</vt:lpstr>
      <vt:lpstr>PERMOHONAN UNTUK PENILAIAN RISIKO KESELAMATAN BAGI PROJEK/SISTEM/MODUL xxxxxxx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dc:title>
  <dc:creator>USER</dc:creator>
  <cp:lastModifiedBy>User</cp:lastModifiedBy>
  <cp:revision>286</cp:revision>
  <cp:lastPrinted>2022-11-07T01:19:45Z</cp:lastPrinted>
  <dcterms:created xsi:type="dcterms:W3CDTF">2022-02-16T01:28:00Z</dcterms:created>
  <dcterms:modified xsi:type="dcterms:W3CDTF">2025-08-22T07:34:13Z</dcterms:modified>
</cp:coreProperties>
</file>