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44"/>
  </p:notesMasterIdLst>
  <p:handoutMasterIdLst>
    <p:handoutMasterId r:id="rId45"/>
  </p:handoutMasterIdLst>
  <p:sldIdLst>
    <p:sldId id="256" r:id="rId2"/>
    <p:sldId id="323" r:id="rId3"/>
    <p:sldId id="322" r:id="rId4"/>
    <p:sldId id="299" r:id="rId5"/>
    <p:sldId id="317" r:id="rId6"/>
    <p:sldId id="296" r:id="rId7"/>
    <p:sldId id="264" r:id="rId8"/>
    <p:sldId id="313" r:id="rId9"/>
    <p:sldId id="320" r:id="rId10"/>
    <p:sldId id="300" r:id="rId11"/>
    <p:sldId id="324" r:id="rId12"/>
    <p:sldId id="275" r:id="rId13"/>
    <p:sldId id="302" r:id="rId14"/>
    <p:sldId id="265" r:id="rId15"/>
    <p:sldId id="301" r:id="rId16"/>
    <p:sldId id="271" r:id="rId17"/>
    <p:sldId id="294" r:id="rId18"/>
    <p:sldId id="295" r:id="rId19"/>
    <p:sldId id="298" r:id="rId20"/>
    <p:sldId id="289" r:id="rId21"/>
    <p:sldId id="293" r:id="rId22"/>
    <p:sldId id="267" r:id="rId23"/>
    <p:sldId id="303" r:id="rId24"/>
    <p:sldId id="272" r:id="rId25"/>
    <p:sldId id="319" r:id="rId26"/>
    <p:sldId id="318" r:id="rId27"/>
    <p:sldId id="287" r:id="rId28"/>
    <p:sldId id="297" r:id="rId29"/>
    <p:sldId id="315" r:id="rId30"/>
    <p:sldId id="276" r:id="rId31"/>
    <p:sldId id="304" r:id="rId32"/>
    <p:sldId id="268" r:id="rId33"/>
    <p:sldId id="325" r:id="rId34"/>
    <p:sldId id="329" r:id="rId35"/>
    <p:sldId id="279" r:id="rId36"/>
    <p:sldId id="326" r:id="rId37"/>
    <p:sldId id="327" r:id="rId38"/>
    <p:sldId id="282" r:id="rId39"/>
    <p:sldId id="328" r:id="rId40"/>
    <p:sldId id="283" r:id="rId41"/>
    <p:sldId id="270" r:id="rId42"/>
    <p:sldId id="286" r:id="rId43"/>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C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12" autoAdjust="0"/>
    <p:restoredTop sz="93690" autoAdjust="0"/>
  </p:normalViewPr>
  <p:slideViewPr>
    <p:cSldViewPr snapToGrid="0">
      <p:cViewPr varScale="1">
        <p:scale>
          <a:sx n="61" d="100"/>
          <a:sy n="61" d="100"/>
        </p:scale>
        <p:origin x="644" y="4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7" d="100"/>
          <a:sy n="77" d="100"/>
        </p:scale>
        <p:origin x="401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5DB388-B3CF-4EB2-B742-D37C66F4B266}"/>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MY"/>
          </a:p>
        </p:txBody>
      </p:sp>
      <p:sp>
        <p:nvSpPr>
          <p:cNvPr id="3" name="Date Placeholder 2">
            <a:extLst>
              <a:ext uri="{FF2B5EF4-FFF2-40B4-BE49-F238E27FC236}">
                <a16:creationId xmlns:a16="http://schemas.microsoft.com/office/drawing/2014/main" id="{775E2A05-044F-49FB-87F1-BF5092656FE9}"/>
              </a:ext>
            </a:extLst>
          </p:cNvPr>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B627E359-BB9D-4961-9E09-5F59D03A1C2D}" type="datetimeFigureOut">
              <a:rPr lang="en-MY" smtClean="0"/>
              <a:t>20/8/2025</a:t>
            </a:fld>
            <a:endParaRPr lang="en-MY"/>
          </a:p>
        </p:txBody>
      </p:sp>
      <p:sp>
        <p:nvSpPr>
          <p:cNvPr id="4" name="Footer Placeholder 3">
            <a:extLst>
              <a:ext uri="{FF2B5EF4-FFF2-40B4-BE49-F238E27FC236}">
                <a16:creationId xmlns:a16="http://schemas.microsoft.com/office/drawing/2014/main" id="{B5850ACC-183C-4B15-963D-2F24486E0AF3}"/>
              </a:ext>
            </a:extLst>
          </p:cNvPr>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a:extLst>
              <a:ext uri="{FF2B5EF4-FFF2-40B4-BE49-F238E27FC236}">
                <a16:creationId xmlns:a16="http://schemas.microsoft.com/office/drawing/2014/main" id="{5701711F-8655-4413-9AE7-B8B3B9735238}"/>
              </a:ext>
            </a:extLst>
          </p:cNvPr>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9C7D2284-9CFA-4477-BABD-B472AE58FF58}" type="slidenum">
              <a:rPr lang="en-MY" smtClean="0"/>
              <a:t>‹#›</a:t>
            </a:fld>
            <a:endParaRPr lang="en-MY"/>
          </a:p>
        </p:txBody>
      </p:sp>
    </p:spTree>
    <p:extLst>
      <p:ext uri="{BB962C8B-B14F-4D97-AF65-F5344CB8AC3E}">
        <p14:creationId xmlns:p14="http://schemas.microsoft.com/office/powerpoint/2010/main" val="14800574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69BC3E1E-68AF-4223-98C7-11436E12E5F6}" type="datetimeFigureOut">
              <a:rPr lang="en-MY" smtClean="0"/>
              <a:t>20/8/2025</a:t>
            </a:fld>
            <a:endParaRPr lang="en-MY"/>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098C8AF6-7B80-4968-B744-D279A4C5A46B}" type="slidenum">
              <a:rPr lang="en-MY" smtClean="0"/>
              <a:t>‹#›</a:t>
            </a:fld>
            <a:endParaRPr lang="en-MY"/>
          </a:p>
        </p:txBody>
      </p:sp>
    </p:spTree>
    <p:extLst>
      <p:ext uri="{BB962C8B-B14F-4D97-AF65-F5344CB8AC3E}">
        <p14:creationId xmlns:p14="http://schemas.microsoft.com/office/powerpoint/2010/main" val="399976175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hyperlink" Target="https://www.cgso.gov.my/wp-content/uploads/2021/11/SPA-Bil.2-2021-Garis-Panduan-Pengurusan-Keselamatan-Maklumat-Melalui-Pengkomputeran-Awan-Cloud-Computing-Dalam-Perkhidmatan-Awam.pdf" TargetMode="External"/><Relationship Id="rId1" Type="http://schemas.openxmlformats.org/officeDocument/2006/relationships/slideMaster" Target="../slideMasters/slideMaster1.xml"/><Relationship Id="rId4" Type="http://schemas.openxmlformats.org/officeDocument/2006/relationships/image" Target="../media/image10.tm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tmp"/><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4.tmp"/><Relationship Id="rId4" Type="http://schemas.openxmlformats.org/officeDocument/2006/relationships/image" Target="../media/image13.tmp"/></Relationships>
</file>

<file path=ppt/slideLayouts/_rels/slideLayout19.xml.rels><?xml version="1.0" encoding="UTF-8" standalone="yes"?>
<Relationships xmlns="http://schemas.openxmlformats.org/package/2006/relationships"><Relationship Id="rId3" Type="http://schemas.openxmlformats.org/officeDocument/2006/relationships/hyperlink" Target="mailto:m_saiful@cgso.gov.my" TargetMode="External"/><Relationship Id="rId2" Type="http://schemas.openxmlformats.org/officeDocument/2006/relationships/hyperlink" Target="mailto:kictrr@cgso.gov.my"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Master" Target="../slideMasters/slideMaster1.xml"/><Relationship Id="rId4" Type="http://schemas.openxmlformats.org/officeDocument/2006/relationships/image" Target="../media/image6.tmp"/></Relationships>
</file>

<file path=ppt/slideLayouts/_rels/slideLayout2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tmp"/><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mp"/><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19.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tmp"/><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 Title Slide ICT">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Slide Khidmat Nasihat ICT</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MY" dirty="0"/>
          </a:p>
        </p:txBody>
      </p:sp>
      <p:sp>
        <p:nvSpPr>
          <p:cNvPr id="5" name="Footer Placeholder 4"/>
          <p:cNvSpPr>
            <a:spLocks noGrp="1"/>
          </p:cNvSpPr>
          <p:nvPr>
            <p:ph type="ftr" sz="quarter" idx="11"/>
          </p:nvPr>
        </p:nvSpPr>
        <p:spPr/>
        <p:txBody>
          <a:bodyPr/>
          <a:lstStyle/>
          <a:p>
            <a:endParaRPr lang="en-MY" dirty="0"/>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dirty="0"/>
          </a:p>
        </p:txBody>
      </p:sp>
      <p:pic>
        <p:nvPicPr>
          <p:cNvPr id="9" name="Graphic 8">
            <a:extLst>
              <a:ext uri="{FF2B5EF4-FFF2-40B4-BE49-F238E27FC236}">
                <a16:creationId xmlns:a16="http://schemas.microsoft.com/office/drawing/2014/main" id="{D29D75F1-829A-49C6-BCD7-05D265FDDCEA}"/>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1" y="0"/>
            <a:ext cx="10953750" cy="4221457"/>
          </a:xfrm>
          <a:prstGeom prst="rect">
            <a:avLst/>
          </a:prstGeom>
        </p:spPr>
      </p:pic>
      <p:sp>
        <p:nvSpPr>
          <p:cNvPr id="13" name="Rectangle 12">
            <a:extLst>
              <a:ext uri="{FF2B5EF4-FFF2-40B4-BE49-F238E27FC236}">
                <a16:creationId xmlns:a16="http://schemas.microsoft.com/office/drawing/2014/main" id="{1AABECC2-32B2-4F68-AD46-F2AB6A4893A8}"/>
              </a:ext>
            </a:extLst>
          </p:cNvPr>
          <p:cNvSpPr/>
          <p:nvPr userDrawn="1"/>
        </p:nvSpPr>
        <p:spPr>
          <a:xfrm>
            <a:off x="3838575" y="238125"/>
            <a:ext cx="4514850" cy="6381750"/>
          </a:xfrm>
          <a:prstGeom prst="rect">
            <a:avLst/>
          </a:prstGeom>
        </p:spPr>
        <p:txBody>
          <a:bodyPr/>
          <a:lstStyle/>
          <a:p>
            <a:pPr lvl="0">
              <a:buChar char="•"/>
            </a:pPr>
            <a:endParaRPr lang="en-MY"/>
          </a:p>
        </p:txBody>
      </p:sp>
      <p:pic>
        <p:nvPicPr>
          <p:cNvPr id="8" name="Picture 7">
            <a:extLst>
              <a:ext uri="{FF2B5EF4-FFF2-40B4-BE49-F238E27FC236}">
                <a16:creationId xmlns:a16="http://schemas.microsoft.com/office/drawing/2014/main" id="{A40D0DCD-0B89-4F96-BAB9-3493E95B3888}"/>
              </a:ext>
            </a:extLst>
          </p:cNvPr>
          <p:cNvPicPr>
            <a:picLocks noChangeAspect="1"/>
          </p:cNvPicPr>
          <p:nvPr userDrawn="1"/>
        </p:nvPicPr>
        <p:blipFill>
          <a:blip r:embed="rId4">
            <a:alphaModFix amt="5000"/>
            <a:extLst>
              <a:ext uri="{28A0092B-C50C-407E-A947-70E740481C1C}">
                <a14:useLocalDpi xmlns:a14="http://schemas.microsoft.com/office/drawing/2010/main" val="0"/>
              </a:ext>
            </a:extLst>
          </a:blip>
          <a:stretch>
            <a:fillRect/>
          </a:stretch>
        </p:blipFill>
        <p:spPr>
          <a:xfrm>
            <a:off x="7136236" y="1894615"/>
            <a:ext cx="5131963" cy="4887780"/>
          </a:xfrm>
          <a:prstGeom prst="rect">
            <a:avLst/>
          </a:prstGeom>
          <a:effectLst>
            <a:reflection blurRad="6350" stA="50000" endA="300" endPos="38500" dist="50800" dir="5400000" sy="-100000" algn="bl" rotWithShape="0"/>
          </a:effectLst>
        </p:spPr>
      </p:pic>
    </p:spTree>
    <p:extLst>
      <p:ext uri="{BB962C8B-B14F-4D97-AF65-F5344CB8AC3E}">
        <p14:creationId xmlns:p14="http://schemas.microsoft.com/office/powerpoint/2010/main" val="12115423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7642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L. 26. Arkitektur Keselamatan DB">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ACB8FF5-5A95-4150-9EBE-630115223A5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r>
              <a:rPr lang="nn-NO" sz="2800" b="1" spc="-120" dirty="0">
                <a:solidFill>
                  <a:srgbClr val="000000"/>
                </a:solidFill>
                <a:latin typeface="Arial"/>
                <a:cs typeface="Arial"/>
              </a:rPr>
              <a:t>26. ARKITEKTUR / CIRI-CIRI KESELAMATAN DATABASE</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3602505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K. Contoh Keselamatan DB">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1C1F30B-D499-4273-9F1B-B5ECFB203E97}"/>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11" name="Title 1">
            <a:extLst>
              <a:ext uri="{FF2B5EF4-FFF2-40B4-BE49-F238E27FC236}">
                <a16:creationId xmlns:a16="http://schemas.microsoft.com/office/drawing/2014/main" id="{9E771836-275E-49D7-8CB9-386286B15A36}"/>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 CIRI-CIRI KESELAMATAN DATABASE</a:t>
            </a:r>
            <a:endParaRPr lang="sv-SE" sz="2800" b="1" spc="-120" dirty="0">
              <a:solidFill>
                <a:srgbClr val="000000"/>
              </a:solidFill>
              <a:latin typeface="Arial"/>
              <a:cs typeface="Arial"/>
            </a:endParaRPr>
          </a:p>
        </p:txBody>
      </p:sp>
      <p:graphicFrame>
        <p:nvGraphicFramePr>
          <p:cNvPr id="12" name="Table 11">
            <a:extLst>
              <a:ext uri="{FF2B5EF4-FFF2-40B4-BE49-F238E27FC236}">
                <a16:creationId xmlns:a16="http://schemas.microsoft.com/office/drawing/2014/main" id="{EAE136EE-A149-429B-9B7C-86A6FC73C8EA}"/>
              </a:ext>
            </a:extLst>
          </p:cNvPr>
          <p:cNvGraphicFramePr>
            <a:graphicFrameLocks noGrp="1"/>
          </p:cNvGraphicFramePr>
          <p:nvPr userDrawn="1">
            <p:extLst>
              <p:ext uri="{D42A27DB-BD31-4B8C-83A1-F6EECF244321}">
                <p14:modId xmlns:p14="http://schemas.microsoft.com/office/powerpoint/2010/main" val="511177785"/>
              </p:ext>
            </p:extLst>
          </p:nvPr>
        </p:nvGraphicFramePr>
        <p:xfrm>
          <a:off x="426719" y="760434"/>
          <a:ext cx="11338559" cy="4215095"/>
        </p:xfrm>
        <a:graphic>
          <a:graphicData uri="http://schemas.openxmlformats.org/drawingml/2006/table">
            <a:tbl>
              <a:tblPr firstRow="1" firstCol="1" bandRow="1"/>
              <a:tblGrid>
                <a:gridCol w="653319">
                  <a:extLst>
                    <a:ext uri="{9D8B030D-6E8A-4147-A177-3AD203B41FA5}">
                      <a16:colId xmlns:a16="http://schemas.microsoft.com/office/drawing/2014/main" val="3982999690"/>
                    </a:ext>
                  </a:extLst>
                </a:gridCol>
                <a:gridCol w="6171327">
                  <a:extLst>
                    <a:ext uri="{9D8B030D-6E8A-4147-A177-3AD203B41FA5}">
                      <a16:colId xmlns:a16="http://schemas.microsoft.com/office/drawing/2014/main" val="2131016661"/>
                    </a:ext>
                  </a:extLst>
                </a:gridCol>
                <a:gridCol w="4513913">
                  <a:extLst>
                    <a:ext uri="{9D8B030D-6E8A-4147-A177-3AD203B41FA5}">
                      <a16:colId xmlns:a16="http://schemas.microsoft.com/office/drawing/2014/main" val="1960961797"/>
                    </a:ext>
                  </a:extLst>
                </a:gridCol>
              </a:tblGrid>
              <a:tr h="6122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0000"/>
                        </a:lnSpc>
                        <a:spcAft>
                          <a:spcPts val="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6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623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1.</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Akses kepada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berdasarkan peranan pengguna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3021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2.</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Enkripsi data sensitif di dalam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 –plain text to cyphertext</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857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3.</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Backup &amp; recovery</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0928069"/>
                  </a:ext>
                </a:extLst>
              </a:tr>
              <a:tr h="3983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4.</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Pemantauan dan melaksanakan aktiviti audit keselamatan di dalam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dipantau secara berterusan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179317"/>
                  </a:ext>
                </a:extLst>
              </a:tr>
              <a:tr h="30868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5.</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Update Security Patch</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7274497"/>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6.</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Kebenaran capaian database di luar pejabat</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2390425"/>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7.</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prstClr val="black"/>
                          </a:solidFill>
                          <a:latin typeface="Arial" panose="020B0604020202020204" pitchFamily="34" charset="0"/>
                          <a:cs typeface="Arial" panose="020B0604020202020204" pitchFamily="34" charset="0"/>
                        </a:rPr>
                        <a:t>Penyimpanan data (data-at-rest)</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Data Anonymization (data masking, data resemblance,data salting)</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Data Segregation</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Private &amp; Public Key</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8.</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2872064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M. Contoh K. Rangkaia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8ADD041-D3A4-4328-9524-532A1B632663}"/>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graphicFrame>
        <p:nvGraphicFramePr>
          <p:cNvPr id="8" name="Table 7">
            <a:extLst>
              <a:ext uri="{FF2B5EF4-FFF2-40B4-BE49-F238E27FC236}">
                <a16:creationId xmlns:a16="http://schemas.microsoft.com/office/drawing/2014/main" id="{F246546D-2DF4-4C28-8630-6FE6B7EAF9E9}"/>
              </a:ext>
            </a:extLst>
          </p:cNvPr>
          <p:cNvGraphicFramePr>
            <a:graphicFrameLocks noGrp="1"/>
          </p:cNvGraphicFramePr>
          <p:nvPr userDrawn="1">
            <p:extLst>
              <p:ext uri="{D42A27DB-BD31-4B8C-83A1-F6EECF244321}">
                <p14:modId xmlns:p14="http://schemas.microsoft.com/office/powerpoint/2010/main" val="2228897634"/>
              </p:ext>
            </p:extLst>
          </p:nvPr>
        </p:nvGraphicFramePr>
        <p:xfrm>
          <a:off x="466476" y="743809"/>
          <a:ext cx="11259046" cy="3102348"/>
        </p:xfrm>
        <a:graphic>
          <a:graphicData uri="http://schemas.openxmlformats.org/drawingml/2006/table">
            <a:tbl>
              <a:tblPr firstRow="1" firstCol="1" bandRow="1"/>
              <a:tblGrid>
                <a:gridCol w="648738">
                  <a:extLst>
                    <a:ext uri="{9D8B030D-6E8A-4147-A177-3AD203B41FA5}">
                      <a16:colId xmlns:a16="http://schemas.microsoft.com/office/drawing/2014/main" val="3982999690"/>
                    </a:ext>
                  </a:extLst>
                </a:gridCol>
                <a:gridCol w="6128049">
                  <a:extLst>
                    <a:ext uri="{9D8B030D-6E8A-4147-A177-3AD203B41FA5}">
                      <a16:colId xmlns:a16="http://schemas.microsoft.com/office/drawing/2014/main" val="2131016661"/>
                    </a:ext>
                  </a:extLst>
                </a:gridCol>
                <a:gridCol w="4482259">
                  <a:extLst>
                    <a:ext uri="{9D8B030D-6E8A-4147-A177-3AD203B41FA5}">
                      <a16:colId xmlns:a16="http://schemas.microsoft.com/office/drawing/2014/main" val="1960961797"/>
                    </a:ext>
                  </a:extLst>
                </a:gridCol>
              </a:tblGrid>
              <a:tr h="6122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623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latin typeface="Arial" panose="020B0604020202020204" pitchFamily="34" charset="0"/>
                          <a:ea typeface="Times New Roman" panose="02020603050405020304" pitchFamily="18" charset="0"/>
                          <a:cs typeface="Times New Roman" panose="02020603050405020304" pitchFamily="18" charset="0"/>
                        </a:rPr>
                        <a:t>Resource segregation (pengasingan sumber)</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3021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Update patch security</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857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DDOS</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Protection</a:t>
                      </a: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0928069"/>
                  </a:ext>
                </a:extLst>
              </a:tr>
              <a:tr h="3309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Web Application Firewall (WAF)</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179317"/>
                  </a:ext>
                </a:extLst>
              </a:tr>
              <a:tr h="30868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Firewall</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7274497"/>
                  </a:ext>
                </a:extLst>
              </a:tr>
              <a:tr h="13480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IDS/IPS</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2390425"/>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prstClr val="black"/>
                          </a:solidFill>
                          <a:latin typeface="Arial" panose="020B0604020202020204" pitchFamily="34" charset="0"/>
                          <a:cs typeface="Arial" panose="020B0604020202020204" pitchFamily="34" charset="0"/>
                        </a:rPr>
                        <a:t>SSL/TLS Encryption</a:t>
                      </a:r>
                      <a:endParaRPr lang="en-MY" sz="1400" kern="1200" dirty="0">
                        <a:solidFill>
                          <a:prstClr val="black"/>
                        </a:solidFill>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Monitoring &amp; Incident Response (pemantauan &amp; tindak balas insiden)</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5018061"/>
                  </a:ext>
                </a:extLst>
              </a:tr>
              <a:tr h="29370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4262506"/>
                  </a:ext>
                </a:extLst>
              </a:tr>
            </a:tbl>
          </a:graphicData>
        </a:graphic>
      </p:graphicFrame>
      <p:sp>
        <p:nvSpPr>
          <p:cNvPr id="9" name="Title 1">
            <a:extLst>
              <a:ext uri="{FF2B5EF4-FFF2-40B4-BE49-F238E27FC236}">
                <a16:creationId xmlns:a16="http://schemas.microsoft.com/office/drawing/2014/main" id="{3BD89B7D-B221-4CDA-B2DC-CEBFB574714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 CIRI-CIRI KESELAMATAN RANGKAIAN </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2102805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052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F. 22. Model Clou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4DD0746-F8B2-4A61-9DC3-B6D116487135}"/>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fi-FI" sz="2500" b="1" dirty="0">
                <a:solidFill>
                  <a:srgbClr val="000000"/>
                </a:solidFill>
                <a:latin typeface="Arial"/>
                <a:cs typeface="Arial"/>
              </a:rPr>
              <a:t>20. MODEL PELAKSANAAN PENGKOMPUTERAN AWAN</a:t>
            </a:r>
            <a:br>
              <a:rPr lang="fi-FI" sz="2500" b="1" dirty="0">
                <a:solidFill>
                  <a:srgbClr val="000000"/>
                </a:solidFill>
                <a:latin typeface="Arial"/>
                <a:cs typeface="Arial"/>
              </a:rPr>
            </a:br>
            <a:r>
              <a:rPr lang="fi-FI" sz="1600" b="1" dirty="0">
                <a:solidFill>
                  <a:srgbClr val="000000"/>
                </a:solidFill>
                <a:latin typeface="Arial"/>
                <a:cs typeface="Arial"/>
              </a:rPr>
              <a:t>(Jika Ada Dilaksanakan / Bekaitan Sahaja)</a:t>
            </a:r>
          </a:p>
        </p:txBody>
      </p:sp>
      <p:graphicFrame>
        <p:nvGraphicFramePr>
          <p:cNvPr id="7" name="Table 7">
            <a:extLst>
              <a:ext uri="{FF2B5EF4-FFF2-40B4-BE49-F238E27FC236}">
                <a16:creationId xmlns:a16="http://schemas.microsoft.com/office/drawing/2014/main" id="{5BBD54BC-90A3-4591-BB71-EA1FFEC5CE2C}"/>
              </a:ext>
            </a:extLst>
          </p:cNvPr>
          <p:cNvGraphicFramePr>
            <a:graphicFrameLocks noGrp="1"/>
          </p:cNvGraphicFramePr>
          <p:nvPr userDrawn="1">
            <p:extLst>
              <p:ext uri="{D42A27DB-BD31-4B8C-83A1-F6EECF244321}">
                <p14:modId xmlns:p14="http://schemas.microsoft.com/office/powerpoint/2010/main" val="1295605790"/>
              </p:ext>
            </p:extLst>
          </p:nvPr>
        </p:nvGraphicFramePr>
        <p:xfrm>
          <a:off x="396714" y="896113"/>
          <a:ext cx="9049436" cy="5186680"/>
        </p:xfrm>
        <a:graphic>
          <a:graphicData uri="http://schemas.openxmlformats.org/drawingml/2006/table">
            <a:tbl>
              <a:tblPr firstRow="1" bandRow="1">
                <a:tableStyleId>{5940675A-B579-460E-94D1-54222C63F5DA}</a:tableStyleId>
              </a:tblPr>
              <a:tblGrid>
                <a:gridCol w="665400">
                  <a:extLst>
                    <a:ext uri="{9D8B030D-6E8A-4147-A177-3AD203B41FA5}">
                      <a16:colId xmlns:a16="http://schemas.microsoft.com/office/drawing/2014/main" val="3217779314"/>
                    </a:ext>
                  </a:extLst>
                </a:gridCol>
                <a:gridCol w="8384036">
                  <a:extLst>
                    <a:ext uri="{9D8B030D-6E8A-4147-A177-3AD203B41FA5}">
                      <a16:colId xmlns:a16="http://schemas.microsoft.com/office/drawing/2014/main" val="2169215197"/>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a:t>
                      </a:r>
                      <a:r>
                        <a:rPr lang="en-MY" sz="1800" b="0" dirty="0">
                          <a:latin typeface="Arial" panose="020B0604020202020204" pitchFamily="34" charset="0"/>
                          <a:ea typeface="Calibri" panose="020F0502020204030204" pitchFamily="34" charset="0"/>
                          <a:cs typeface="Arial" panose="020B0604020202020204" pitchFamily="34" charset="0"/>
                        </a:rPr>
                        <a:t>N</a:t>
                      </a:r>
                      <a:r>
                        <a:rPr lang="en-MY" sz="1800" dirty="0">
                          <a:latin typeface="Arial" panose="020B0604020202020204" pitchFamily="34" charset="0"/>
                          <a:ea typeface="Calibri" panose="020F0502020204030204" pitchFamily="34" charset="0"/>
                          <a:cs typeface="Arial" panose="020B0604020202020204" pitchFamily="34" charset="0"/>
                        </a:rPr>
                        <a:t>yatakan model pelaksanaan pengkomputeran awan yang dipilih/dicadangkan:</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417032710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Public</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835670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Private</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7187994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Hybrid</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37520501"/>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tc>
                <a:extLst>
                  <a:ext uri="{0D108BD9-81ED-4DB2-BD59-A6C34878D82A}">
                    <a16:rowId xmlns:a16="http://schemas.microsoft.com/office/drawing/2014/main" val="1094910467"/>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Lokaliti Server</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p>
                      <a:endParaRPr lang="en-MY" b="0" dirty="0"/>
                    </a:p>
                  </a:txBody>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Dalam Premis</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Luar Premis</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Dalam dan Luar Premis</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14089823"/>
                  </a:ext>
                </a:extLst>
              </a:tr>
              <a:tr h="34119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3. Residensi Data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926111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Dalam Negara</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1622156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Luar Negara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90313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Dalam dan Luar </a:t>
                      </a:r>
                      <a:r>
                        <a:rPr lang="en-MY" sz="1800" dirty="0">
                          <a:latin typeface="Arial" panose="020B0604020202020204" pitchFamily="34" charset="0"/>
                          <a:cs typeface="Arial" panose="020B0604020202020204" pitchFamily="34" charset="0"/>
                        </a:rPr>
                        <a:t>Negara</a:t>
                      </a:r>
                      <a:endParaRPr lang="en-US"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0636214"/>
                  </a:ext>
                </a:extLst>
              </a:tr>
            </a:tbl>
          </a:graphicData>
        </a:graphic>
      </p:graphicFrame>
      <p:pic>
        <p:nvPicPr>
          <p:cNvPr id="8" name="Picture 7">
            <a:extLst>
              <a:ext uri="{FF2B5EF4-FFF2-40B4-BE49-F238E27FC236}">
                <a16:creationId xmlns:a16="http://schemas.microsoft.com/office/drawing/2014/main" id="{8FE08BEF-DFDE-4B35-9AE7-2AC0639E4D5A}"/>
              </a:ext>
            </a:extLst>
          </p:cNvPr>
          <p:cNvPicPr>
            <a:picLocks noChangeAspect="1"/>
          </p:cNvPicPr>
          <p:nvPr userDrawn="1"/>
        </p:nvPicPr>
        <p:blipFill rotWithShape="1">
          <a:blip r:embed="rId2"/>
          <a:srcRect t="10307"/>
          <a:stretch/>
        </p:blipFill>
        <p:spPr bwMode="auto">
          <a:xfrm>
            <a:off x="5812403" y="1748192"/>
            <a:ext cx="5876059" cy="4082284"/>
          </a:xfrm>
          <a:prstGeom prst="rect">
            <a:avLst/>
          </a:prstGeom>
          <a:ln w="3175">
            <a:solidFill>
              <a:schemeClr val="tx1"/>
            </a:solidFill>
          </a:ln>
        </p:spPr>
      </p:pic>
      <p:sp>
        <p:nvSpPr>
          <p:cNvPr id="9" name="Rectangle: Rounded Corners 8">
            <a:extLst>
              <a:ext uri="{FF2B5EF4-FFF2-40B4-BE49-F238E27FC236}">
                <a16:creationId xmlns:a16="http://schemas.microsoft.com/office/drawing/2014/main" id="{DA3A5681-50CE-479F-BD79-5247066FFE29}"/>
              </a:ext>
            </a:extLst>
          </p:cNvPr>
          <p:cNvSpPr/>
          <p:nvPr userDrawn="1"/>
        </p:nvSpPr>
        <p:spPr bwMode="auto">
          <a:xfrm>
            <a:off x="7688214" y="5973905"/>
            <a:ext cx="545432" cy="353923"/>
          </a:xfrm>
          <a:prstGeom prst="roundRect">
            <a:avLst/>
          </a:prstGeom>
          <a:solidFill>
            <a:srgbClr val="0DC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dirty="0"/>
          </a:p>
        </p:txBody>
      </p:sp>
      <p:sp>
        <p:nvSpPr>
          <p:cNvPr id="10" name="Rectangle: Rounded Corners 9">
            <a:extLst>
              <a:ext uri="{FF2B5EF4-FFF2-40B4-BE49-F238E27FC236}">
                <a16:creationId xmlns:a16="http://schemas.microsoft.com/office/drawing/2014/main" id="{8BD2D196-5B64-44F9-9858-2F6C883A679B}"/>
              </a:ext>
            </a:extLst>
          </p:cNvPr>
          <p:cNvSpPr/>
          <p:nvPr userDrawn="1"/>
        </p:nvSpPr>
        <p:spPr bwMode="auto">
          <a:xfrm>
            <a:off x="7696165" y="6369651"/>
            <a:ext cx="545432" cy="353923"/>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dirty="0"/>
          </a:p>
        </p:txBody>
      </p:sp>
      <p:sp>
        <p:nvSpPr>
          <p:cNvPr id="11" name="Rectangle: Rounded Corners 10">
            <a:extLst>
              <a:ext uri="{FF2B5EF4-FFF2-40B4-BE49-F238E27FC236}">
                <a16:creationId xmlns:a16="http://schemas.microsoft.com/office/drawing/2014/main" id="{65C1F21A-46F3-4AEE-BC3B-FA107E034697}"/>
              </a:ext>
            </a:extLst>
          </p:cNvPr>
          <p:cNvSpPr/>
          <p:nvPr userDrawn="1"/>
        </p:nvSpPr>
        <p:spPr bwMode="auto">
          <a:xfrm>
            <a:off x="8262794" y="5973905"/>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a:ln w="0"/>
                <a:solidFill>
                  <a:schemeClr val="tx1"/>
                </a:solidFill>
                <a:effectLst>
                  <a:outerShdw blurRad="38100" dist="19050" dir="2700000" algn="tl" rotWithShape="0">
                    <a:schemeClr val="dk1">
                      <a:alpha val="40000"/>
                    </a:schemeClr>
                  </a:outerShdw>
                </a:effectLst>
              </a:rPr>
              <a:t>Diuruskan oleh Agensi </a:t>
            </a:r>
          </a:p>
        </p:txBody>
      </p:sp>
      <p:sp>
        <p:nvSpPr>
          <p:cNvPr id="12" name="Rectangle: Rounded Corners 11">
            <a:extLst>
              <a:ext uri="{FF2B5EF4-FFF2-40B4-BE49-F238E27FC236}">
                <a16:creationId xmlns:a16="http://schemas.microsoft.com/office/drawing/2014/main" id="{C52A627B-1CEC-426C-8E8E-66F5BC711AA6}"/>
              </a:ext>
            </a:extLst>
          </p:cNvPr>
          <p:cNvSpPr/>
          <p:nvPr userDrawn="1"/>
        </p:nvSpPr>
        <p:spPr bwMode="auto">
          <a:xfrm>
            <a:off x="8241597" y="6367036"/>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a:ln w="0"/>
                <a:solidFill>
                  <a:schemeClr val="tx1"/>
                </a:solidFill>
                <a:effectLst>
                  <a:outerShdw blurRad="38100" dist="19050" dir="2700000" algn="tl" rotWithShape="0">
                    <a:schemeClr val="dk1">
                      <a:alpha val="40000"/>
                    </a:schemeClr>
                  </a:outerShdw>
                </a:effectLst>
              </a:rPr>
              <a:t> Diuruskan oleh Cloud Provider </a:t>
            </a:r>
          </a:p>
        </p:txBody>
      </p:sp>
    </p:spTree>
    <p:extLst>
      <p:ext uri="{BB962C8B-B14F-4D97-AF65-F5344CB8AC3E}">
        <p14:creationId xmlns:p14="http://schemas.microsoft.com/office/powerpoint/2010/main" val="1957265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ZD. 20. Model Pelaksananaan Cloud">
    <p:spTree>
      <p:nvGrpSpPr>
        <p:cNvPr id="1" name=""/>
        <p:cNvGrpSpPr/>
        <p:nvPr/>
      </p:nvGrpSpPr>
      <p:grpSpPr>
        <a:xfrm>
          <a:off x="0" y="0"/>
          <a:ext cx="0" cy="0"/>
          <a:chOff x="0" y="0"/>
          <a:chExt cx="0" cy="0"/>
        </a:xfrm>
      </p:grpSpPr>
      <p:sp>
        <p:nvSpPr>
          <p:cNvPr id="5" name="Teardrop 4">
            <a:extLst>
              <a:ext uri="{FF2B5EF4-FFF2-40B4-BE49-F238E27FC236}">
                <a16:creationId xmlns:a16="http://schemas.microsoft.com/office/drawing/2014/main" id="{7A6C4CBE-AD8B-47E1-BBBA-A3E2D357E6AD}"/>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7EC01833-8148-4CFD-8AD8-82389235F892}"/>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795DBAEF-C40F-41DF-ADEB-0A5A954698D5}"/>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fi-FI" sz="2500" b="1" dirty="0">
                <a:solidFill>
                  <a:srgbClr val="000000"/>
                </a:solidFill>
                <a:latin typeface="Arial"/>
                <a:cs typeface="Arial"/>
              </a:rPr>
              <a:t>18. MODEL PELAKSANAAN PENGKOMPUTERAN AWAN</a:t>
            </a:r>
            <a:br>
              <a:rPr lang="fi-FI" sz="2500" b="1" dirty="0">
                <a:solidFill>
                  <a:srgbClr val="000000"/>
                </a:solidFill>
                <a:latin typeface="Arial"/>
                <a:cs typeface="Arial"/>
              </a:rPr>
            </a:br>
            <a:r>
              <a:rPr lang="fi-FI" sz="1600" b="1" dirty="0">
                <a:solidFill>
                  <a:srgbClr val="000000"/>
                </a:solidFill>
                <a:latin typeface="Arial"/>
                <a:cs typeface="Arial"/>
              </a:rPr>
              <a:t>(Jika Ada Dilaksanakan / Berkaitan Sahaja)</a:t>
            </a:r>
            <a:endParaRPr lang="sv-SE" sz="1600" b="1" dirty="0">
              <a:solidFill>
                <a:srgbClr val="000000"/>
              </a:solidFill>
              <a:latin typeface="Arial"/>
              <a:cs typeface="Arial"/>
            </a:endParaRPr>
          </a:p>
        </p:txBody>
      </p:sp>
      <p:sp>
        <p:nvSpPr>
          <p:cNvPr id="9" name="Content Placeholder 2">
            <a:extLst>
              <a:ext uri="{FF2B5EF4-FFF2-40B4-BE49-F238E27FC236}">
                <a16:creationId xmlns:a16="http://schemas.microsoft.com/office/drawing/2014/main" id="{9D86F861-B652-443E-9CDB-0661FFDFF2EC}"/>
              </a:ext>
            </a:extLst>
          </p:cNvPr>
          <p:cNvSpPr txBox="1">
            <a:spLocks/>
          </p:cNvSpPr>
          <p:nvPr userDrawn="1"/>
        </p:nvSpPr>
        <p:spPr>
          <a:xfrm>
            <a:off x="0" y="920434"/>
            <a:ext cx="12192000" cy="833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dirty="0">
                <a:solidFill>
                  <a:srgbClr val="FF0000"/>
                </a:solidFill>
                <a:latin typeface="Arial" panose="020B0604020202020204" pitchFamily="34" charset="0"/>
                <a:cs typeface="Arial" panose="020B0604020202020204" pitchFamily="34" charset="0"/>
              </a:rPr>
              <a:t>** Mohon rujuk </a:t>
            </a:r>
            <a:r>
              <a:rPr lang="ms-MY" sz="1200" dirty="0">
                <a:solidFill>
                  <a:srgbClr val="FF0000"/>
                </a:solidFill>
                <a:latin typeface="Arial" panose="020B0604020202020204" pitchFamily="34" charset="0"/>
                <a:cs typeface="Arial" panose="020B0604020202020204" pitchFamily="34" charset="0"/>
              </a:rPr>
              <a:t>Surat Pekeliling Am Bilangan 2 Tahun 2021 versi 2.0 - </a:t>
            </a:r>
            <a:r>
              <a:rPr lang="en-MY" sz="1200" dirty="0">
                <a:latin typeface="Arial" panose="020B0604020202020204" pitchFamily="34" charset="0"/>
                <a:cs typeface="Arial" panose="020B0604020202020204" pitchFamily="34" charset="0"/>
                <a:hlinkClick r:id="rId2"/>
              </a:rPr>
              <a:t>Garis Panduan Pengurusan Keselamatan Maklumat Melalui Pengkomputeran Awan (Cloud Computing) Dalam Perkhidmatan Awam</a:t>
            </a:r>
            <a:endParaRPr lang="en-MY" sz="1200" dirty="0">
              <a:latin typeface="Arial" panose="020B0604020202020204" pitchFamily="34" charset="0"/>
              <a:cs typeface="Arial" panose="020B0604020202020204" pitchFamily="34" charset="0"/>
            </a:endParaRPr>
          </a:p>
          <a:p>
            <a:r>
              <a:rPr lang="en-MY" sz="1200" dirty="0">
                <a:solidFill>
                  <a:srgbClr val="FF0000"/>
                </a:solidFill>
                <a:latin typeface="Arial" panose="020B0604020202020204" pitchFamily="34" charset="0"/>
                <a:cs typeface="Arial" panose="020B0604020202020204" pitchFamily="34" charset="0"/>
              </a:rPr>
              <a:t>Huraian mengenai Cloud Services. Sila pastikan pelaksanaan </a:t>
            </a:r>
            <a:r>
              <a:rPr lang="en-MY" sz="1200" i="1" dirty="0">
                <a:solidFill>
                  <a:srgbClr val="FF0000"/>
                </a:solidFill>
                <a:latin typeface="Arial" panose="020B0604020202020204" pitchFamily="34" charset="0"/>
                <a:cs typeface="Arial" panose="020B0604020202020204" pitchFamily="34" charset="0"/>
              </a:rPr>
              <a:t>cloud services </a:t>
            </a:r>
            <a:r>
              <a:rPr lang="en-MY" sz="1200" dirty="0">
                <a:solidFill>
                  <a:srgbClr val="FF0000"/>
                </a:solidFill>
                <a:latin typeface="Arial" panose="020B0604020202020204" pitchFamily="34" charset="0"/>
                <a:cs typeface="Arial" panose="020B0604020202020204" pitchFamily="34" charset="0"/>
              </a:rPr>
              <a:t>mematuhi matriks di bawah:</a:t>
            </a: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BA59F05F-5669-45FA-BED8-5EDA5E5C282D}"/>
              </a:ext>
            </a:extLst>
          </p:cNvPr>
          <p:cNvGrpSpPr/>
          <p:nvPr userDrawn="1"/>
        </p:nvGrpSpPr>
        <p:grpSpPr>
          <a:xfrm>
            <a:off x="232135" y="1864924"/>
            <a:ext cx="11727731" cy="4647246"/>
            <a:chOff x="0" y="1864924"/>
            <a:chExt cx="11727731" cy="4647246"/>
          </a:xfrm>
        </p:grpSpPr>
        <p:pic>
          <p:nvPicPr>
            <p:cNvPr id="10" name="Picture 9">
              <a:extLst>
                <a:ext uri="{FF2B5EF4-FFF2-40B4-BE49-F238E27FC236}">
                  <a16:creationId xmlns:a16="http://schemas.microsoft.com/office/drawing/2014/main" id="{48FC8E79-52EC-4DA7-9AF9-77B5D411F95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864924"/>
              <a:ext cx="8181892" cy="4647246"/>
            </a:xfrm>
            <a:prstGeom prst="rect">
              <a:avLst/>
            </a:prstGeom>
          </p:spPr>
        </p:pic>
        <p:pic>
          <p:nvPicPr>
            <p:cNvPr id="11" name="Picture 10">
              <a:extLst>
                <a:ext uri="{FF2B5EF4-FFF2-40B4-BE49-F238E27FC236}">
                  <a16:creationId xmlns:a16="http://schemas.microsoft.com/office/drawing/2014/main" id="{D8BCD5CE-EB78-4744-9314-F1E6D0096610}"/>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8181892" y="1888337"/>
              <a:ext cx="3545839" cy="4300482"/>
            </a:xfrm>
            <a:prstGeom prst="rect">
              <a:avLst/>
            </a:prstGeom>
            <a:ln w="3175">
              <a:solidFill>
                <a:sysClr val="windowText" lastClr="000000"/>
              </a:solidFill>
            </a:ln>
          </p:spPr>
        </p:pic>
      </p:grpSp>
    </p:spTree>
    <p:extLst>
      <p:ext uri="{BB962C8B-B14F-4D97-AF65-F5344CB8AC3E}">
        <p14:creationId xmlns:p14="http://schemas.microsoft.com/office/powerpoint/2010/main" val="1913948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C. 19. Model Perkhidmatan Cloud">
    <p:spTree>
      <p:nvGrpSpPr>
        <p:cNvPr id="1" name=""/>
        <p:cNvGrpSpPr/>
        <p:nvPr/>
      </p:nvGrpSpPr>
      <p:grpSpPr>
        <a:xfrm>
          <a:off x="0" y="0"/>
          <a:ext cx="0" cy="0"/>
          <a:chOff x="0" y="0"/>
          <a:chExt cx="0" cy="0"/>
        </a:xfrm>
      </p:grpSpPr>
      <p:sp>
        <p:nvSpPr>
          <p:cNvPr id="5" name="Teardrop 4">
            <a:extLst>
              <a:ext uri="{FF2B5EF4-FFF2-40B4-BE49-F238E27FC236}">
                <a16:creationId xmlns:a16="http://schemas.microsoft.com/office/drawing/2014/main" id="{7EBD2558-DAE7-4AD8-B118-B4DD7507EAE5}"/>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6" name="Slide Number Placeholder 3">
            <a:extLst>
              <a:ext uri="{FF2B5EF4-FFF2-40B4-BE49-F238E27FC236}">
                <a16:creationId xmlns:a16="http://schemas.microsoft.com/office/drawing/2014/main" id="{E4F6BF03-9492-434D-A477-E87FAA1B7EE8}"/>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0E9FB3FE-36AD-4F6A-977D-AC59BFB1ACD0}"/>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nn-NO" sz="2500" b="1" dirty="0">
                <a:solidFill>
                  <a:srgbClr val="000000"/>
                </a:solidFill>
                <a:latin typeface="Arial"/>
                <a:cs typeface="Arial"/>
              </a:rPr>
              <a:t>17. MODEL PERKHIDMATAN PENGKOMPUTERAN AWAN</a:t>
            </a:r>
            <a:br>
              <a:rPr lang="nn-NO" sz="2500" b="1" dirty="0">
                <a:solidFill>
                  <a:srgbClr val="000000"/>
                </a:solidFill>
                <a:latin typeface="Arial"/>
                <a:cs typeface="Arial"/>
              </a:rPr>
            </a:br>
            <a:r>
              <a:rPr lang="nn-NO" sz="1600" b="1" dirty="0">
                <a:solidFill>
                  <a:srgbClr val="000000"/>
                </a:solidFill>
                <a:latin typeface="Arial"/>
                <a:cs typeface="Arial"/>
              </a:rPr>
              <a:t>(Jika Ada Dilaksanakan / Berkaitan Sahaja)</a:t>
            </a:r>
            <a:endParaRPr lang="sv-SE" sz="1600" b="1" dirty="0">
              <a:solidFill>
                <a:srgbClr val="000000"/>
              </a:solidFill>
              <a:latin typeface="Arial"/>
              <a:cs typeface="Arial"/>
            </a:endParaRPr>
          </a:p>
        </p:txBody>
      </p:sp>
      <p:sp>
        <p:nvSpPr>
          <p:cNvPr id="8" name="Content Placeholder 2">
            <a:extLst>
              <a:ext uri="{FF2B5EF4-FFF2-40B4-BE49-F238E27FC236}">
                <a16:creationId xmlns:a16="http://schemas.microsoft.com/office/drawing/2014/main" id="{44C3B6E0-C378-490F-9F89-295424D19645}"/>
              </a:ext>
            </a:extLst>
          </p:cNvPr>
          <p:cNvSpPr txBox="1">
            <a:spLocks/>
          </p:cNvSpPr>
          <p:nvPr userDrawn="1"/>
        </p:nvSpPr>
        <p:spPr>
          <a:xfrm>
            <a:off x="56137" y="842834"/>
            <a:ext cx="12135863" cy="5247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MY" sz="1600" dirty="0">
                <a:solidFill>
                  <a:srgbClr val="FF0000"/>
                </a:solidFill>
                <a:latin typeface="Arial" panose="020B0604020202020204" pitchFamily="34" charset="0"/>
                <a:cs typeface="Arial" panose="020B0604020202020204" pitchFamily="34" charset="0"/>
              </a:rPr>
              <a:t>Mohon rujuk </a:t>
            </a:r>
            <a:r>
              <a:rPr lang="ms-MY" sz="1600" dirty="0">
                <a:solidFill>
                  <a:srgbClr val="FF0000"/>
                </a:solidFill>
                <a:latin typeface="Arial" panose="020B0604020202020204" pitchFamily="34" charset="0"/>
                <a:cs typeface="Arial" panose="020B0604020202020204" pitchFamily="34" charset="0"/>
              </a:rPr>
              <a:t>Surat Pekeliling Am Bilangan 2 Tahun 2021 versi 2.0 - </a:t>
            </a:r>
            <a:r>
              <a:rPr lang="en-MY" sz="1600" dirty="0">
                <a:solidFill>
                  <a:srgbClr val="2370CD"/>
                </a:solidFill>
                <a:latin typeface="Arial" panose="020B0604020202020204" pitchFamily="34" charset="0"/>
                <a:cs typeface="Arial" panose="020B0604020202020204" pitchFamily="34" charset="0"/>
              </a:rPr>
              <a:t>Garis Panduan Pengurusan Keselamatan Maklumat Melalui Pengkomputeran Awan (Cloud Computing) Dalam Perkhidmatan </a:t>
            </a:r>
            <a:r>
              <a:rPr lang="en-MY" sz="1600" dirty="0">
                <a:solidFill>
                  <a:schemeClr val="accent1"/>
                </a:solidFill>
                <a:latin typeface="Arial" panose="020B0604020202020204" pitchFamily="34" charset="0"/>
                <a:cs typeface="Arial" panose="020B0604020202020204" pitchFamily="34" charset="0"/>
              </a:rPr>
              <a:t>Awam</a:t>
            </a:r>
          </a:p>
          <a:p>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p:txBody>
      </p:sp>
      <p:graphicFrame>
        <p:nvGraphicFramePr>
          <p:cNvPr id="10" name="Table 4">
            <a:extLst>
              <a:ext uri="{FF2B5EF4-FFF2-40B4-BE49-F238E27FC236}">
                <a16:creationId xmlns:a16="http://schemas.microsoft.com/office/drawing/2014/main" id="{535D9C71-0F24-404C-A42A-25C4763F8377}"/>
              </a:ext>
            </a:extLst>
          </p:cNvPr>
          <p:cNvGraphicFramePr>
            <a:graphicFrameLocks noGrp="1"/>
          </p:cNvGraphicFramePr>
          <p:nvPr userDrawn="1">
            <p:extLst>
              <p:ext uri="{D42A27DB-BD31-4B8C-83A1-F6EECF244321}">
                <p14:modId xmlns:p14="http://schemas.microsoft.com/office/powerpoint/2010/main" val="3767158460"/>
              </p:ext>
            </p:extLst>
          </p:nvPr>
        </p:nvGraphicFramePr>
        <p:xfrm>
          <a:off x="444329" y="1446865"/>
          <a:ext cx="11303341" cy="4056160"/>
        </p:xfrm>
        <a:graphic>
          <a:graphicData uri="http://schemas.openxmlformats.org/drawingml/2006/table">
            <a:tbl>
              <a:tblPr firstRow="1" bandRow="1">
                <a:tableStyleId>{5C22544A-7EE6-4342-B048-85BDC9FD1C3A}</a:tableStyleId>
              </a:tblPr>
              <a:tblGrid>
                <a:gridCol w="1355896">
                  <a:extLst>
                    <a:ext uri="{9D8B030D-6E8A-4147-A177-3AD203B41FA5}">
                      <a16:colId xmlns:a16="http://schemas.microsoft.com/office/drawing/2014/main" val="2754644638"/>
                    </a:ext>
                  </a:extLst>
                </a:gridCol>
                <a:gridCol w="2825288">
                  <a:extLst>
                    <a:ext uri="{9D8B030D-6E8A-4147-A177-3AD203B41FA5}">
                      <a16:colId xmlns:a16="http://schemas.microsoft.com/office/drawing/2014/main" val="3083064547"/>
                    </a:ext>
                  </a:extLst>
                </a:gridCol>
                <a:gridCol w="7122157">
                  <a:extLst>
                    <a:ext uri="{9D8B030D-6E8A-4147-A177-3AD203B41FA5}">
                      <a16:colId xmlns:a16="http://schemas.microsoft.com/office/drawing/2014/main" val="2884871624"/>
                    </a:ext>
                  </a:extLst>
                </a:gridCol>
              </a:tblGrid>
              <a:tr h="5814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1" kern="1200" dirty="0">
                          <a:solidFill>
                            <a:schemeClr val="lt1"/>
                          </a:solidFill>
                        </a:rPr>
                        <a:t>TANDAKAN</a:t>
                      </a:r>
                      <a:r>
                        <a:rPr lang="en-MY" sz="1400" dirty="0"/>
                        <a:t> (√ ) </a:t>
                      </a:r>
                    </a:p>
                  </a:txBody>
                  <a:tcPr anchor="ct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t>MODEL</a:t>
                      </a:r>
                      <a:endParaRPr lang="en-MY" sz="140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t>KETERANGAN</a:t>
                      </a:r>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03375996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Perisian Sebagai Perkhidmatan </a:t>
                      </a:r>
                      <a:r>
                        <a:rPr lang="en-US" sz="1400" b="1" dirty="0">
                          <a:solidFill>
                            <a:schemeClr val="tx1"/>
                          </a:solidFill>
                        </a:rPr>
                        <a:t>(Software-as-a-Service - SaaS)</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membenarkan Jabatan untuk menggunakan aplikasi dan kemudahan infrastruktur pengkomputeran awan yang dibangunkan atau disediakan oleh penyedia perkhidmatan. Aplikasi tersebut boleh diakses oleh peranti pengguna melalui pelbagai saluran web (web browser, web-based email)</a:t>
                      </a:r>
                    </a:p>
                    <a:p>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3283269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0" dirty="0">
                          <a:solidFill>
                            <a:schemeClr val="tx1"/>
                          </a:solidFill>
                        </a:rPr>
                        <a:t>Platform Sebagai Perkhidmatan </a:t>
                      </a:r>
                      <a:r>
                        <a:rPr lang="en-MY" sz="1400" b="1" dirty="0">
                          <a:solidFill>
                            <a:schemeClr val="tx1"/>
                          </a:solidFill>
                        </a:rPr>
                        <a:t>(Platform-as-a-Services - PaaS)</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menyediakan satu platdorm kepada Jabatn untuk membangunkan sesebuah aplikasi atau perisian, diuji dan digunapakai di dalam persekitaran pengkomputeran awan. Kitar hayat pembangunan aplikasi menggunakan kaedah peralatan dan kaedah pengaturcaraan tertentu.</a:t>
                      </a:r>
                    </a:p>
                    <a:p>
                      <a:pPr algn="just"/>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0393258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0" dirty="0">
                          <a:solidFill>
                            <a:schemeClr val="tx1"/>
                          </a:solidFill>
                        </a:rPr>
                        <a:t>Infrastruktur Sebagai Perkhidmatan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1" dirty="0">
                          <a:solidFill>
                            <a:schemeClr val="tx1"/>
                          </a:solidFill>
                        </a:rPr>
                        <a:t>(Infrastructure-as-aServices - IaaS) </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menyediakan sumber asas  pengkomputeran seperti storan, rangkaian, pelayan secara maya bagi menyokong operasi aplikasi dan perisian Jabatan. Model ini hanya membenarkan Jabatan mengurus dan mengawal sistem pengoperaian (OS), storan, aplikasi dan komponen rangkaian tertentu. Struktur asas seperti server, sistem operasi dan peralatan rangkaian disediakan mengikut permintaan atau keperluan Jabatan.</a:t>
                      </a:r>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08483397"/>
                  </a:ext>
                </a:extLst>
              </a:tr>
            </a:tbl>
          </a:graphicData>
        </a:graphic>
      </p:graphicFrame>
    </p:spTree>
    <p:extLst>
      <p:ext uri="{BB962C8B-B14F-4D97-AF65-F5344CB8AC3E}">
        <p14:creationId xmlns:p14="http://schemas.microsoft.com/office/powerpoint/2010/main" val="54897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ZA. Contoh Due Deligenc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9318754-ABDB-4DC8-96E0-BA536F32A49B}"/>
              </a:ext>
            </a:extLst>
          </p:cNvPr>
          <p:cNvGrpSpPr/>
          <p:nvPr userDrawn="1"/>
        </p:nvGrpSpPr>
        <p:grpSpPr>
          <a:xfrm>
            <a:off x="352572" y="819376"/>
            <a:ext cx="11486855" cy="5219247"/>
            <a:chOff x="191886" y="881148"/>
            <a:chExt cx="11486855" cy="5219247"/>
          </a:xfrm>
        </p:grpSpPr>
        <p:pic>
          <p:nvPicPr>
            <p:cNvPr id="12" name="Picture 11">
              <a:extLst>
                <a:ext uri="{FF2B5EF4-FFF2-40B4-BE49-F238E27FC236}">
                  <a16:creationId xmlns:a16="http://schemas.microsoft.com/office/drawing/2014/main" id="{E92F67A4-A403-44AC-A046-82D41894E3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86" y="881148"/>
              <a:ext cx="2871714" cy="3591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a:extLst>
                <a:ext uri="{FF2B5EF4-FFF2-40B4-BE49-F238E27FC236}">
                  <a16:creationId xmlns:a16="http://schemas.microsoft.com/office/drawing/2014/main" id="{0CF14BDD-D843-4D57-8650-732595ABBE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3600" y="2874902"/>
              <a:ext cx="2863656" cy="3225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a:extLst>
                <a:ext uri="{FF2B5EF4-FFF2-40B4-BE49-F238E27FC236}">
                  <a16:creationId xmlns:a16="http://schemas.microsoft.com/office/drawing/2014/main" id="{F391CD51-A47B-4814-86AD-D229B9D9F7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5314" y="881148"/>
              <a:ext cx="2871713" cy="33051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a:extLst>
                <a:ext uri="{FF2B5EF4-FFF2-40B4-BE49-F238E27FC236}">
                  <a16:creationId xmlns:a16="http://schemas.microsoft.com/office/drawing/2014/main" id="{69D61FBB-D59C-4E41-9EF7-D30DEE865A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5085" y="2859500"/>
              <a:ext cx="2863656" cy="3225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0" name="Title 1">
            <a:extLst>
              <a:ext uri="{FF2B5EF4-FFF2-40B4-BE49-F238E27FC236}">
                <a16:creationId xmlns:a16="http://schemas.microsoft.com/office/drawing/2014/main" id="{0879083F-9C9B-426B-88C1-1FC2E00C6E97}"/>
              </a:ext>
            </a:extLst>
          </p:cNvPr>
          <p:cNvSpPr txBox="1">
            <a:spLocks/>
          </p:cNvSpPr>
          <p:nvPr userDrawn="1"/>
        </p:nvSpPr>
        <p:spPr>
          <a:xfrm>
            <a:off x="0" y="0"/>
            <a:ext cx="12192000" cy="731519"/>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500" b="1" spc="-120" dirty="0">
                <a:solidFill>
                  <a:srgbClr val="000000"/>
                </a:solidFill>
                <a:latin typeface="Arial"/>
                <a:cs typeface="Arial"/>
              </a:rPr>
              <a:t>PENILAIAN (DUE DILIGENCE) KEPERLUAN MENGGUNAKAN </a:t>
            </a:r>
          </a:p>
          <a:p>
            <a:pPr algn="just"/>
            <a:r>
              <a:rPr lang="nn-NO" sz="2500" b="1" spc="-120" dirty="0">
                <a:solidFill>
                  <a:srgbClr val="000000"/>
                </a:solidFill>
                <a:latin typeface="Arial"/>
                <a:cs typeface="Arial"/>
              </a:rPr>
              <a:t>PENGKOMPUTERAN AWAN </a:t>
            </a:r>
            <a:endParaRPr lang="sv-SE" sz="2500" b="1" spc="-120" dirty="0">
              <a:solidFill>
                <a:srgbClr val="000000"/>
              </a:solidFill>
              <a:latin typeface="Arial"/>
              <a:cs typeface="Arial"/>
            </a:endParaRPr>
          </a:p>
        </p:txBody>
      </p:sp>
      <p:pic>
        <p:nvPicPr>
          <p:cNvPr id="9" name="Picture 8">
            <a:extLst>
              <a:ext uri="{FF2B5EF4-FFF2-40B4-BE49-F238E27FC236}">
                <a16:creationId xmlns:a16="http://schemas.microsoft.com/office/drawing/2014/main" id="{C19B8F4D-1969-484B-AB4F-DC23B548088B}"/>
              </a:ext>
            </a:extLst>
          </p:cNvPr>
          <p:cNvPicPr>
            <a:picLocks noChangeAspect="1"/>
          </p:cNvPicPr>
          <p:nvPr userDrawn="1"/>
        </p:nvPicPr>
        <p:blipFill>
          <a:blip r:embed="rId6">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2630545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ZV. 34. Majukan Permohonan">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E1766B8-51D7-4C72-8595-D15C2F63D37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en-MY" sz="2800" b="1" spc="0" dirty="0">
                <a:solidFill>
                  <a:srgbClr val="000000"/>
                </a:solidFill>
                <a:latin typeface="Arial"/>
                <a:cs typeface="Arial"/>
              </a:rPr>
              <a:t>31. SILA MAJUKAN PERMOHONAN KEPADA:</a:t>
            </a:r>
            <a:endParaRPr lang="sv-SE" sz="2800" b="1" dirty="0">
              <a:solidFill>
                <a:srgbClr val="000000"/>
              </a:solidFill>
              <a:latin typeface="Arial"/>
              <a:cs typeface="Arial"/>
            </a:endParaRPr>
          </a:p>
        </p:txBody>
      </p:sp>
      <p:sp>
        <p:nvSpPr>
          <p:cNvPr id="8" name="TextBox 7">
            <a:extLst>
              <a:ext uri="{FF2B5EF4-FFF2-40B4-BE49-F238E27FC236}">
                <a16:creationId xmlns:a16="http://schemas.microsoft.com/office/drawing/2014/main" id="{067BF3CB-8065-410E-BB87-ADDB477EFD6B}"/>
              </a:ext>
            </a:extLst>
          </p:cNvPr>
          <p:cNvSpPr txBox="1"/>
          <p:nvPr userDrawn="1"/>
        </p:nvSpPr>
        <p:spPr>
          <a:xfrm>
            <a:off x="1843340" y="4291620"/>
            <a:ext cx="5036288" cy="338554"/>
          </a:xfrm>
          <a:prstGeom prst="rect">
            <a:avLst/>
          </a:prstGeom>
          <a:noFill/>
        </p:spPr>
        <p:txBody>
          <a:bodyPr wrap="square" rtlCol="0" anchor="ctr">
            <a:spAutoFit/>
          </a:bodyPr>
          <a:lstStyle/>
          <a:p>
            <a:r>
              <a:rPr lang="en-US" altLang="ko-KR" sz="1600" b="1" dirty="0">
                <a:solidFill>
                  <a:prstClr val="black"/>
                </a:solidFill>
                <a:latin typeface="Arial" panose="020B0604020202020204" pitchFamily="34" charset="0"/>
                <a:ea typeface="Calibri" panose="020F0502020204030204" pitchFamily="34" charset="0"/>
                <a:cs typeface="Arial" panose="020B0604020202020204" pitchFamily="34" charset="0"/>
              </a:rPr>
              <a:t>Emel :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hlinkClick r:id="rId2"/>
              </a:rPr>
              <a:t>kictrr@cgso.gov.my</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hlinkClick r:id="rId3"/>
              </a:rPr>
              <a:t>m_saiful@cgso.gov.my</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 </a:t>
            </a:r>
            <a:endParaRPr lang="ko-KR" altLang="en-US" sz="1600" dirty="0">
              <a:solidFill>
                <a:prstClr val="black"/>
              </a:solidFill>
              <a:latin typeface="Arial" panose="020B060402020202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609793AC-04AA-4C81-8730-D60C1508BB27}"/>
              </a:ext>
            </a:extLst>
          </p:cNvPr>
          <p:cNvGrpSpPr/>
          <p:nvPr userDrawn="1"/>
        </p:nvGrpSpPr>
        <p:grpSpPr>
          <a:xfrm>
            <a:off x="1261452" y="1105408"/>
            <a:ext cx="430886" cy="430886"/>
            <a:chOff x="1145883" y="1672317"/>
            <a:chExt cx="430886" cy="430886"/>
          </a:xfrm>
        </p:grpSpPr>
        <p:sp>
          <p:nvSpPr>
            <p:cNvPr id="7" name="Oval 6">
              <a:extLst>
                <a:ext uri="{FF2B5EF4-FFF2-40B4-BE49-F238E27FC236}">
                  <a16:creationId xmlns:a16="http://schemas.microsoft.com/office/drawing/2014/main" id="{55816DDC-CEB4-4BB9-929D-9E62EE7F3F51}"/>
                </a:ext>
              </a:extLst>
            </p:cNvPr>
            <p:cNvSpPr/>
            <p:nvPr userDrawn="1"/>
          </p:nvSpPr>
          <p:spPr>
            <a:xfrm>
              <a:off x="1145883" y="1672317"/>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a:ln>
                  <a:noFill/>
                </a:ln>
                <a:solidFill>
                  <a:prstClr val="black"/>
                </a:solidFill>
                <a:effectLst/>
                <a:uLnTx/>
                <a:uFillTx/>
                <a:latin typeface="Calibri" panose="020F0502020204030204"/>
                <a:ea typeface="맑은 고딕" panose="020B0503020000020004" pitchFamily="34" charset="-127"/>
                <a:cs typeface="+mn-cs"/>
              </a:endParaRPr>
            </a:p>
          </p:txBody>
        </p:sp>
        <p:sp>
          <p:nvSpPr>
            <p:cNvPr id="9" name="TextBox 8">
              <a:extLst>
                <a:ext uri="{FF2B5EF4-FFF2-40B4-BE49-F238E27FC236}">
                  <a16:creationId xmlns:a16="http://schemas.microsoft.com/office/drawing/2014/main" id="{C3C5B76B-5B31-4E60-8767-F207308271A1}"/>
                </a:ext>
              </a:extLst>
            </p:cNvPr>
            <p:cNvSpPr txBox="1"/>
            <p:nvPr userDrawn="1"/>
          </p:nvSpPr>
          <p:spPr>
            <a:xfrm>
              <a:off x="1261452" y="1780037"/>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1</a:t>
              </a:r>
            </a:p>
          </p:txBody>
        </p:sp>
      </p:grpSp>
      <p:sp>
        <p:nvSpPr>
          <p:cNvPr id="11" name="TextBox 10">
            <a:extLst>
              <a:ext uri="{FF2B5EF4-FFF2-40B4-BE49-F238E27FC236}">
                <a16:creationId xmlns:a16="http://schemas.microsoft.com/office/drawing/2014/main" id="{2C2D9249-45A4-4239-9D62-847D233196EA}"/>
              </a:ext>
            </a:extLst>
          </p:cNvPr>
          <p:cNvSpPr txBox="1"/>
          <p:nvPr userDrawn="1"/>
        </p:nvSpPr>
        <p:spPr>
          <a:xfrm>
            <a:off x="1843340" y="5023346"/>
            <a:ext cx="5344860" cy="338554"/>
          </a:xfrm>
          <a:prstGeom prst="rect">
            <a:avLst/>
          </a:prstGeom>
          <a:noFill/>
        </p:spPr>
        <p:txBody>
          <a:bodyPr wrap="square" rtlCol="0" anchor="ctr">
            <a:spAutoFit/>
          </a:bodyPr>
          <a:lstStyle/>
          <a:p>
            <a:r>
              <a:rPr lang="en-US" altLang="ko-KR" sz="1600" b="1" dirty="0">
                <a:solidFill>
                  <a:prstClr val="black"/>
                </a:solidFill>
                <a:latin typeface="Arial" panose="020B0604020202020204" pitchFamily="34" charset="0"/>
                <a:ea typeface="Calibri" panose="020F0502020204030204" pitchFamily="34" charset="0"/>
                <a:cs typeface="Arial" panose="020B0604020202020204" pitchFamily="34" charset="0"/>
              </a:rPr>
              <a:t>Talian :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03-88726038 / 03-88726039</a:t>
            </a:r>
            <a:endParaRPr lang="ko-KR" altLang="en-US" sz="1600" dirty="0">
              <a:solidFill>
                <a:prstClr val="black"/>
              </a:solidFill>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2F708278-C97A-4065-98E4-276607103916}"/>
              </a:ext>
            </a:extLst>
          </p:cNvPr>
          <p:cNvGrpSpPr/>
          <p:nvPr userDrawn="1"/>
        </p:nvGrpSpPr>
        <p:grpSpPr>
          <a:xfrm>
            <a:off x="1261452" y="4245454"/>
            <a:ext cx="430886" cy="430886"/>
            <a:chOff x="1145883" y="4245455"/>
            <a:chExt cx="430886" cy="430886"/>
          </a:xfrm>
        </p:grpSpPr>
        <p:sp>
          <p:nvSpPr>
            <p:cNvPr id="10" name="Oval 9">
              <a:extLst>
                <a:ext uri="{FF2B5EF4-FFF2-40B4-BE49-F238E27FC236}">
                  <a16:creationId xmlns:a16="http://schemas.microsoft.com/office/drawing/2014/main" id="{2F9710FE-299D-4171-B290-4B1D5A48A485}"/>
                </a:ext>
              </a:extLst>
            </p:cNvPr>
            <p:cNvSpPr/>
            <p:nvPr userDrawn="1"/>
          </p:nvSpPr>
          <p:spPr>
            <a:xfrm>
              <a:off x="1145883" y="4245455"/>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black"/>
                </a:solidFill>
                <a:effectLst/>
                <a:uLnTx/>
                <a:uFillTx/>
                <a:latin typeface="Calibri" panose="020F0502020204030204"/>
                <a:ea typeface="맑은 고딕" panose="020B0503020000020004" pitchFamily="34" charset="-127"/>
                <a:cs typeface="+mn-cs"/>
              </a:endParaRPr>
            </a:p>
          </p:txBody>
        </p:sp>
        <p:sp>
          <p:nvSpPr>
            <p:cNvPr id="12" name="TextBox 11">
              <a:extLst>
                <a:ext uri="{FF2B5EF4-FFF2-40B4-BE49-F238E27FC236}">
                  <a16:creationId xmlns:a16="http://schemas.microsoft.com/office/drawing/2014/main" id="{E1DA9124-B73A-4C33-A94E-2F33BC0DFCE3}"/>
                </a:ext>
              </a:extLst>
            </p:cNvPr>
            <p:cNvSpPr txBox="1"/>
            <p:nvPr userDrawn="1"/>
          </p:nvSpPr>
          <p:spPr>
            <a:xfrm>
              <a:off x="1261452" y="4353175"/>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2</a:t>
              </a:r>
            </a:p>
          </p:txBody>
        </p:sp>
      </p:grpSp>
      <p:grpSp>
        <p:nvGrpSpPr>
          <p:cNvPr id="2" name="Group 1">
            <a:extLst>
              <a:ext uri="{FF2B5EF4-FFF2-40B4-BE49-F238E27FC236}">
                <a16:creationId xmlns:a16="http://schemas.microsoft.com/office/drawing/2014/main" id="{00952DB1-0FD5-42D0-981F-D45B889D7024}"/>
              </a:ext>
            </a:extLst>
          </p:cNvPr>
          <p:cNvGrpSpPr/>
          <p:nvPr userDrawn="1"/>
        </p:nvGrpSpPr>
        <p:grpSpPr>
          <a:xfrm>
            <a:off x="1261452" y="4977180"/>
            <a:ext cx="430886" cy="430886"/>
            <a:chOff x="1145883" y="5023347"/>
            <a:chExt cx="430886" cy="430886"/>
          </a:xfrm>
        </p:grpSpPr>
        <p:sp>
          <p:nvSpPr>
            <p:cNvPr id="13" name="Oval 12">
              <a:extLst>
                <a:ext uri="{FF2B5EF4-FFF2-40B4-BE49-F238E27FC236}">
                  <a16:creationId xmlns:a16="http://schemas.microsoft.com/office/drawing/2014/main" id="{CE446D10-7B6B-43C7-AC73-7079100125AE}"/>
                </a:ext>
              </a:extLst>
            </p:cNvPr>
            <p:cNvSpPr/>
            <p:nvPr userDrawn="1"/>
          </p:nvSpPr>
          <p:spPr>
            <a:xfrm>
              <a:off x="1145883" y="5023347"/>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a:ln>
                  <a:noFill/>
                </a:ln>
                <a:solidFill>
                  <a:prstClr val="black"/>
                </a:solidFill>
                <a:effectLst/>
                <a:uLnTx/>
                <a:uFillTx/>
                <a:latin typeface="Calibri" panose="020F0502020204030204"/>
                <a:ea typeface="맑은 고딕" panose="020B0503020000020004" pitchFamily="34" charset="-127"/>
                <a:cs typeface="+mn-cs"/>
              </a:endParaRPr>
            </a:p>
          </p:txBody>
        </p:sp>
        <p:sp>
          <p:nvSpPr>
            <p:cNvPr id="14" name="TextBox 13">
              <a:extLst>
                <a:ext uri="{FF2B5EF4-FFF2-40B4-BE49-F238E27FC236}">
                  <a16:creationId xmlns:a16="http://schemas.microsoft.com/office/drawing/2014/main" id="{04FA45E0-0BA5-4B62-B305-882A61C700C8}"/>
                </a:ext>
              </a:extLst>
            </p:cNvPr>
            <p:cNvSpPr txBox="1"/>
            <p:nvPr userDrawn="1"/>
          </p:nvSpPr>
          <p:spPr>
            <a:xfrm>
              <a:off x="1261452" y="5131067"/>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3</a:t>
              </a:r>
            </a:p>
          </p:txBody>
        </p:sp>
      </p:grpSp>
      <p:sp>
        <p:nvSpPr>
          <p:cNvPr id="15" name="TextBox 14">
            <a:extLst>
              <a:ext uri="{FF2B5EF4-FFF2-40B4-BE49-F238E27FC236}">
                <a16:creationId xmlns:a16="http://schemas.microsoft.com/office/drawing/2014/main" id="{E070FD24-C44A-4919-ADD8-4BDE6E0FD697}"/>
              </a:ext>
            </a:extLst>
          </p:cNvPr>
          <p:cNvSpPr txBox="1"/>
          <p:nvPr userDrawn="1"/>
        </p:nvSpPr>
        <p:spPr>
          <a:xfrm>
            <a:off x="1843340" y="1097681"/>
            <a:ext cx="5036288" cy="2800767"/>
          </a:xfrm>
          <a:prstGeom prst="rect">
            <a:avLst/>
          </a:prstGeom>
          <a:noFill/>
        </p:spPr>
        <p:txBody>
          <a:bodyPr wrap="square" rtlCol="0" anchor="ctr">
            <a:spAutoFit/>
          </a:bodyPr>
          <a:lstStyle>
            <a:defPPr>
              <a:defRPr lang="en-US"/>
            </a:defPPr>
            <a:lvl1pPr>
              <a:defRPr sz="1200">
                <a:cs typeface="Arial" pitchFamily="34" charset="0"/>
              </a:defRPr>
            </a:lvl1pPr>
          </a:lstStyle>
          <a:p>
            <a:r>
              <a:rPr lang="ms-MY" altLang="ko-KR" sz="1600" b="1" dirty="0">
                <a:solidFill>
                  <a:prstClr val="black"/>
                </a:solidFill>
                <a:latin typeface="Arial" panose="020B0604020202020204" pitchFamily="34" charset="0"/>
                <a:ea typeface="Calibri" panose="020F0502020204030204" pitchFamily="34" charset="0"/>
              </a:rPr>
              <a:t>Alamat :</a:t>
            </a:r>
          </a:p>
          <a:p>
            <a:r>
              <a:rPr lang="ms-MY" altLang="ko-KR" sz="1600" dirty="0">
                <a:solidFill>
                  <a:prstClr val="black"/>
                </a:solidFill>
                <a:latin typeface="Arial" panose="020B0604020202020204" pitchFamily="34" charset="0"/>
                <a:ea typeface="Calibri" panose="020F0502020204030204" pitchFamily="34" charset="0"/>
              </a:rPr>
              <a:t>Ketua Pengarah Keselamatan Kerajaan</a:t>
            </a:r>
          </a:p>
          <a:p>
            <a:r>
              <a:rPr lang="ms-MY" altLang="ko-KR" sz="1600" dirty="0">
                <a:solidFill>
                  <a:prstClr val="black"/>
                </a:solidFill>
                <a:latin typeface="Arial" panose="020B0604020202020204" pitchFamily="34" charset="0"/>
                <a:ea typeface="Calibri" panose="020F0502020204030204" pitchFamily="34" charset="0"/>
              </a:rPr>
              <a:t>Pejabat Ketua Pegawai Keselamatan Kerajaan Malaysia</a:t>
            </a:r>
          </a:p>
          <a:p>
            <a:r>
              <a:rPr lang="ms-MY" altLang="ko-KR" sz="1600" dirty="0">
                <a:solidFill>
                  <a:prstClr val="black"/>
                </a:solidFill>
                <a:latin typeface="Arial" panose="020B0604020202020204" pitchFamily="34" charset="0"/>
                <a:ea typeface="Calibri" panose="020F0502020204030204" pitchFamily="34" charset="0"/>
              </a:rPr>
              <a:t>Jabatan Perdana Menteri,</a:t>
            </a:r>
          </a:p>
          <a:p>
            <a:r>
              <a:rPr lang="ms-MY" altLang="ko-KR" sz="1600" dirty="0">
                <a:solidFill>
                  <a:prstClr val="black"/>
                </a:solidFill>
                <a:latin typeface="Arial" panose="020B0604020202020204" pitchFamily="34" charset="0"/>
                <a:ea typeface="Calibri" panose="020F0502020204030204" pitchFamily="34" charset="0"/>
              </a:rPr>
              <a:t>Aras -1, 1 dan 2, Setia Perdana 7,</a:t>
            </a:r>
          </a:p>
          <a:p>
            <a:r>
              <a:rPr lang="ms-MY" altLang="ko-KR" sz="1600" dirty="0">
                <a:solidFill>
                  <a:prstClr val="black"/>
                </a:solidFill>
                <a:latin typeface="Arial" panose="020B0604020202020204" pitchFamily="34" charset="0"/>
                <a:ea typeface="Calibri" panose="020F0502020204030204" pitchFamily="34" charset="0"/>
              </a:rPr>
              <a:t>Kompleks Setia Perdana,</a:t>
            </a:r>
          </a:p>
          <a:p>
            <a:r>
              <a:rPr lang="ms-MY" altLang="ko-KR" sz="1600" dirty="0">
                <a:solidFill>
                  <a:prstClr val="black"/>
                </a:solidFill>
                <a:latin typeface="Arial" panose="020B0604020202020204" pitchFamily="34" charset="0"/>
                <a:ea typeface="Calibri" panose="020F0502020204030204" pitchFamily="34" charset="0"/>
              </a:rPr>
              <a:t>Pusat Pentadbiran Kerajaan Persekutuan,</a:t>
            </a:r>
          </a:p>
          <a:p>
            <a:r>
              <a:rPr lang="ms-MY" altLang="ko-KR" sz="1600" dirty="0">
                <a:solidFill>
                  <a:prstClr val="black"/>
                </a:solidFill>
                <a:latin typeface="Arial" panose="020B0604020202020204" pitchFamily="34" charset="0"/>
                <a:ea typeface="Calibri" panose="020F0502020204030204" pitchFamily="34" charset="0"/>
              </a:rPr>
              <a:t>62502 Wilayah Persekutuan Putrajaya,</a:t>
            </a:r>
          </a:p>
          <a:p>
            <a:r>
              <a:rPr lang="ms-MY" altLang="ko-KR" sz="1600" dirty="0">
                <a:solidFill>
                  <a:prstClr val="black"/>
                </a:solidFill>
                <a:latin typeface="Arial" panose="020B0604020202020204" pitchFamily="34" charset="0"/>
                <a:ea typeface="Calibri" panose="020F0502020204030204" pitchFamily="34" charset="0"/>
              </a:rPr>
              <a:t>Malaysia.</a:t>
            </a:r>
          </a:p>
          <a:p>
            <a:r>
              <a:rPr lang="en-MY" sz="1600" b="1" dirty="0">
                <a:solidFill>
                  <a:prstClr val="black"/>
                </a:solidFill>
                <a:latin typeface="Arial" panose="020B0604020202020204" pitchFamily="34" charset="0"/>
                <a:ea typeface="Calibri" panose="020F0502020204030204" pitchFamily="34" charset="0"/>
              </a:rPr>
              <a:t>(u.p.: Encik Mohd Saiful Hisham B. Md Salleh)</a:t>
            </a:r>
            <a:endParaRPr lang="ms-MY" altLang="ko-KR" sz="1600" b="1" dirty="0">
              <a:solidFill>
                <a:prstClr val="black"/>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35656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 Arahan Kuatkuasa">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17BB1CE-FC1F-427D-A001-B155BABD4CCE}"/>
              </a:ext>
            </a:extLst>
          </p:cNvPr>
          <p:cNvSpPr txBox="1">
            <a:spLocks/>
          </p:cNvSpPr>
          <p:nvPr userDrawn="1"/>
        </p:nvSpPr>
        <p:spPr>
          <a:xfrm>
            <a:off x="0" y="1"/>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1. ARAHAN BERKUATKUASA</a:t>
            </a:r>
          </a:p>
        </p:txBody>
      </p:sp>
      <p:pic>
        <p:nvPicPr>
          <p:cNvPr id="8" name="Picture 7">
            <a:extLst>
              <a:ext uri="{FF2B5EF4-FFF2-40B4-BE49-F238E27FC236}">
                <a16:creationId xmlns:a16="http://schemas.microsoft.com/office/drawing/2014/main" id="{9D53381B-4827-495B-A39A-AB3E093706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9570" y="860292"/>
            <a:ext cx="3597055" cy="5659777"/>
          </a:xfrm>
          <a:prstGeom prst="rect">
            <a:avLst/>
          </a:prstGeom>
          <a:ln>
            <a:solidFill>
              <a:schemeClr val="bg1">
                <a:lumMod val="75000"/>
              </a:schemeClr>
            </a:solidFill>
          </a:ln>
        </p:spPr>
      </p:pic>
      <p:pic>
        <p:nvPicPr>
          <p:cNvPr id="9" name="Picture 8">
            <a:extLst>
              <a:ext uri="{FF2B5EF4-FFF2-40B4-BE49-F238E27FC236}">
                <a16:creationId xmlns:a16="http://schemas.microsoft.com/office/drawing/2014/main" id="{23293877-6E5A-4B03-BA9A-2D21ECDF77F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37498" y="860292"/>
            <a:ext cx="3670379" cy="5659777"/>
          </a:xfrm>
          <a:prstGeom prst="rect">
            <a:avLst/>
          </a:prstGeom>
          <a:ln>
            <a:solidFill>
              <a:schemeClr val="bg1">
                <a:lumMod val="75000"/>
              </a:schemeClr>
            </a:solidFill>
          </a:ln>
        </p:spPr>
      </p:pic>
      <p:pic>
        <p:nvPicPr>
          <p:cNvPr id="11" name="Picture 10">
            <a:extLst>
              <a:ext uri="{FF2B5EF4-FFF2-40B4-BE49-F238E27FC236}">
                <a16:creationId xmlns:a16="http://schemas.microsoft.com/office/drawing/2014/main" id="{8FF3A0CC-1017-4B20-8297-A9D512B056C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28751" y="860291"/>
            <a:ext cx="3843679" cy="5751989"/>
          </a:xfrm>
          <a:prstGeom prst="rect">
            <a:avLst/>
          </a:prstGeom>
          <a:ln>
            <a:solidFill>
              <a:schemeClr val="bg1">
                <a:lumMod val="75000"/>
              </a:schemeClr>
            </a:solidFill>
          </a:ln>
        </p:spPr>
      </p:pic>
    </p:spTree>
    <p:extLst>
      <p:ext uri="{BB962C8B-B14F-4D97-AF65-F5344CB8AC3E}">
        <p14:creationId xmlns:p14="http://schemas.microsoft.com/office/powerpoint/2010/main" val="2851375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 Contoh Ringkasan Pj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9AF25B-4705-4186-9594-91D3E35A56D1}"/>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5" name="Slide Number Placeholder 3">
            <a:extLst>
              <a:ext uri="{FF2B5EF4-FFF2-40B4-BE49-F238E27FC236}">
                <a16:creationId xmlns:a16="http://schemas.microsoft.com/office/drawing/2014/main" id="{6871979C-EDBD-4D8F-84C4-DAF8BBC47123}"/>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9" name="Google Shape;223;p7">
            <a:extLst>
              <a:ext uri="{FF2B5EF4-FFF2-40B4-BE49-F238E27FC236}">
                <a16:creationId xmlns:a16="http://schemas.microsoft.com/office/drawing/2014/main" id="{2A9EDC13-EAA5-4A8A-82AE-EBEF7834B944}"/>
              </a:ext>
            </a:extLst>
          </p:cNvPr>
          <p:cNvSpPr txBox="1"/>
          <p:nvPr userDrawn="1"/>
        </p:nvSpPr>
        <p:spPr>
          <a:xfrm>
            <a:off x="153034" y="532292"/>
            <a:ext cx="11885932" cy="5793416"/>
          </a:xfrm>
          <a:prstGeom prst="rect">
            <a:avLst/>
          </a:prstGeom>
          <a:noFill/>
          <a:ln>
            <a:noFill/>
          </a:ln>
        </p:spPr>
        <p:txBody>
          <a:bodyPr spcFirstLastPara="1" wrap="square" lIns="91425" tIns="45700" rIns="91425" bIns="45700" anchor="t" anchorCtr="0">
            <a:noAutofit/>
          </a:bodyPr>
          <a:lstStyle/>
          <a:p>
            <a:pPr marL="342900" indent="-342900" algn="just">
              <a:buClr>
                <a:prstClr val="black"/>
              </a:buClr>
              <a:buSzPts val="1600"/>
              <a:buFontTx/>
              <a:buAutoNum type="arabicPeriod"/>
            </a:pPr>
            <a:r>
              <a:rPr lang="en-US" sz="1400" dirty="0">
                <a:solidFill>
                  <a:prstClr val="black"/>
                </a:solidFill>
                <a:latin typeface="Arial"/>
                <a:cs typeface="Arial"/>
                <a:sym typeface="Arial"/>
              </a:rPr>
              <a:t>Jabatan bercadang untuk membangunkan Sistem ABC bagi menggantikan </a:t>
            </a:r>
            <a:r>
              <a:rPr lang="en-US" sz="1400" dirty="0">
                <a:solidFill>
                  <a:prstClr val="black"/>
                </a:solidFill>
                <a:latin typeface="Arial"/>
                <a:cs typeface="Arial"/>
              </a:rPr>
              <a:t>S</a:t>
            </a:r>
            <a:r>
              <a:rPr lang="en-US" sz="1400" dirty="0">
                <a:solidFill>
                  <a:prstClr val="black"/>
                </a:solidFill>
                <a:latin typeface="Arial"/>
                <a:cs typeface="Arial"/>
                <a:sym typeface="Arial"/>
              </a:rPr>
              <a:t>istem XYZ </a:t>
            </a:r>
            <a:r>
              <a:rPr lang="en-US" sz="1400" dirty="0">
                <a:solidFill>
                  <a:prstClr val="black"/>
                </a:solidFill>
                <a:latin typeface="Arial"/>
                <a:cs typeface="Arial"/>
              </a:rPr>
              <a:t>yang dibangunkan pada tahun 2013 dan tidak berupaya menampung peningkatan permohonan dan pengeluaran lesen selaras dengan </a:t>
            </a:r>
            <a:r>
              <a:rPr lang="en-US" sz="1400" dirty="0">
                <a:solidFill>
                  <a:prstClr val="black"/>
                </a:solidFill>
                <a:latin typeface="Arial"/>
                <a:cs typeface="Arial"/>
                <a:hlinkClick r:id="rId3" action="ppaction://hlinksldjump">
                  <a:extLst>
                    <a:ext uri="{A12FA001-AC4F-418D-AE19-62706E023703}">
                      <ahyp:hlinkClr xmlns:ahyp="http://schemas.microsoft.com/office/drawing/2018/hyperlinkcolor" val="tx"/>
                    </a:ext>
                  </a:extLst>
                </a:hlinkClick>
              </a:rPr>
              <a:t>Pekeliling Am XXX.</a:t>
            </a:r>
            <a:endParaRPr lang="en-US" sz="1400" dirty="0">
              <a:solidFill>
                <a:prstClr val="black"/>
              </a:solidFill>
              <a:latin typeface="Arial"/>
              <a:cs typeface="Arial"/>
            </a:endParaRPr>
          </a:p>
          <a:p>
            <a:pPr algn="just">
              <a:buClr>
                <a:prstClr val="black"/>
              </a:buClr>
              <a:buSzPts val="1600"/>
            </a:pPr>
            <a:endParaRPr lang="en-US" sz="1400" dirty="0">
              <a:solidFill>
                <a:prstClr val="black"/>
              </a:solidFill>
              <a:latin typeface="Arial"/>
              <a:cs typeface="Arial"/>
            </a:endParaRPr>
          </a:p>
          <a:p>
            <a:pPr marL="355600" indent="-355600" algn="just" defTabSz="355600">
              <a:spcBef>
                <a:spcPts val="320"/>
              </a:spcBef>
              <a:buClr>
                <a:prstClr val="black"/>
              </a:buClr>
              <a:buSzPts val="1600"/>
            </a:pPr>
            <a:r>
              <a:rPr lang="en-US" sz="1400" dirty="0">
                <a:solidFill>
                  <a:prstClr val="black"/>
                </a:solidFill>
                <a:latin typeface="Arial"/>
                <a:cs typeface="Arial"/>
              </a:rPr>
              <a:t>2.	</a:t>
            </a:r>
            <a:r>
              <a:rPr lang="en-US" sz="1400" dirty="0">
                <a:solidFill>
                  <a:prstClr val="black"/>
                </a:solidFill>
                <a:latin typeface="Arial"/>
                <a:cs typeface="Arial"/>
                <a:sym typeface="Arial"/>
              </a:rPr>
              <a:t>Objektif projek adalah membangunkan sistem pengurusan lesen baharu berdasarkan proses kerja secara holistik yang efektif dan dilengkapi ciri-ciri keselamatan serta menggunakan teknologi terkini bagi </a:t>
            </a:r>
            <a:r>
              <a:rPr lang="en-US" sz="1400" dirty="0">
                <a:solidFill>
                  <a:prstClr val="black"/>
                </a:solidFill>
                <a:latin typeface="Arial"/>
                <a:cs typeface="Arial"/>
              </a:rPr>
              <a:t>meningkatkan prestasi dan integriti system. </a:t>
            </a:r>
          </a:p>
          <a:p>
            <a:pPr marL="101600" algn="just">
              <a:spcBef>
                <a:spcPts val="320"/>
              </a:spcBef>
              <a:buClr>
                <a:prstClr val="black"/>
              </a:buClr>
              <a:buSzPts val="1600"/>
            </a:pPr>
            <a:endParaRPr sz="1400" dirty="0">
              <a:solidFill>
                <a:prstClr val="black"/>
              </a:solidFill>
              <a:latin typeface="Arial"/>
              <a:cs typeface="Arial"/>
              <a:sym typeface="Arial"/>
            </a:endParaRPr>
          </a:p>
          <a:p>
            <a:pPr algn="just" defTabSz="355600">
              <a:spcBef>
                <a:spcPts val="320"/>
              </a:spcBef>
              <a:buClr>
                <a:prstClr val="black"/>
              </a:buClr>
              <a:buSzPts val="1600"/>
            </a:pPr>
            <a:r>
              <a:rPr lang="en-US" sz="1400" dirty="0">
                <a:solidFill>
                  <a:prstClr val="black"/>
                </a:solidFill>
                <a:latin typeface="Arial"/>
                <a:cs typeface="Arial"/>
                <a:sym typeface="Arial"/>
              </a:rPr>
              <a:t>3.	Projek ini merangkumi 3 perkara: </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a.      Pengurusan permohonan lesen</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b.      Pengurusan pengeluaran lesen</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c.      Penyediaan Analisa dan Laporan pengeluaran lessen yang komprehensif</a:t>
            </a:r>
            <a:endParaRPr lang="en-MY" sz="1400" dirty="0">
              <a:solidFill>
                <a:prstClr val="black"/>
              </a:solidFill>
              <a:latin typeface="Arial"/>
              <a:cs typeface="Arial"/>
            </a:endParaRPr>
          </a:p>
          <a:p>
            <a:pPr algn="just">
              <a:spcBef>
                <a:spcPts val="320"/>
              </a:spcBef>
              <a:buClr>
                <a:prstClr val="black"/>
              </a:buClr>
              <a:buSzPts val="1600"/>
            </a:pPr>
            <a:r>
              <a:rPr lang="en-US" sz="1400" dirty="0">
                <a:solidFill>
                  <a:prstClr val="black"/>
                </a:solidFill>
                <a:latin typeface="Arial"/>
                <a:cs typeface="Arial"/>
                <a:sym typeface="Arial"/>
              </a:rPr>
              <a:t>    </a:t>
            </a:r>
            <a:endParaRPr lang="en-MY" sz="1400" dirty="0">
              <a:solidFill>
                <a:prstClr val="black"/>
              </a:solidFill>
              <a:latin typeface="Arial"/>
              <a:cs typeface="Arial"/>
              <a:sym typeface="Arial"/>
            </a:endParaRPr>
          </a:p>
          <a:p>
            <a:pPr algn="just">
              <a:spcBef>
                <a:spcPts val="320"/>
              </a:spcBef>
              <a:buClr>
                <a:prstClr val="black"/>
              </a:buClr>
              <a:buSzPts val="1600"/>
              <a:tabLst>
                <a:tab pos="355600" algn="l"/>
              </a:tabLst>
            </a:pPr>
            <a:r>
              <a:rPr lang="en-US" sz="1400" dirty="0">
                <a:solidFill>
                  <a:prstClr val="black"/>
                </a:solidFill>
                <a:latin typeface="Arial"/>
                <a:cs typeface="Arial"/>
                <a:sym typeface="Arial"/>
              </a:rPr>
              <a:t>4.	Skop projek ini merangkumi beberapa perkara berikut:</a:t>
            </a:r>
            <a:endParaRPr sz="1400" dirty="0">
              <a:solidFill>
                <a:prstClr val="black"/>
              </a:solidFill>
              <a:latin typeface="Arial"/>
              <a:cs typeface="Arial"/>
            </a:endParaRPr>
          </a:p>
          <a:p>
            <a:pPr marL="800100" lvl="2"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Perolehan dan konfigurasi perkakasan</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Pembangunan sistem/aplikasi</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Perolehan dan konfigurasi perisian</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Perkhidmatan</a:t>
            </a:r>
          </a:p>
          <a:p>
            <a:pPr marL="800100" lvl="1" indent="-342900" algn="just">
              <a:spcBef>
                <a:spcPts val="320"/>
              </a:spcBef>
              <a:buClr>
                <a:prstClr val="black"/>
              </a:buClr>
              <a:buSzPts val="1600"/>
              <a:buFont typeface="+mj-lt"/>
              <a:buAutoNum type="alphaLcPeriod"/>
            </a:pPr>
            <a:endParaRPr lang="en-US" sz="1400" dirty="0">
              <a:solidFill>
                <a:prstClr val="black"/>
              </a:solidFill>
              <a:latin typeface="Arial"/>
              <a:cs typeface="Arial"/>
              <a:sym typeface="Arial"/>
            </a:endParaRPr>
          </a:p>
          <a:p>
            <a:pPr marL="342900" indent="-342900" algn="just">
              <a:spcBef>
                <a:spcPts val="320"/>
              </a:spcBef>
              <a:buClr>
                <a:prstClr val="black"/>
              </a:buClr>
              <a:buSzPts val="1600"/>
              <a:buFontTx/>
              <a:buAutoNum type="arabicPeriod" startAt="5"/>
              <a:tabLst>
                <a:tab pos="355600" algn="l"/>
              </a:tabLst>
            </a:pPr>
            <a:r>
              <a:rPr lang="sv-SE" sz="1400" dirty="0">
                <a:solidFill>
                  <a:prstClr val="black"/>
                </a:solidFill>
                <a:latin typeface="Arial"/>
                <a:cs typeface="Arial"/>
                <a:sym typeface="Arial"/>
              </a:rPr>
              <a:t>Rujukan Akta/Perundangan/Peraturan yang akan digunakan oleh Jabatan untuk melindungi data/dokumen yang digunakan untuk projek ini: (Sila nyatakan yang berkaitan untuk projek ini sahaja. Agensi dikehendaki jelas serta memahami mengenai Akta yang dinyatakan):</a:t>
            </a:r>
            <a:endParaRPr lang="sv-SE" sz="1400" dirty="0">
              <a:solidFill>
                <a:prstClr val="black"/>
              </a:solidFill>
              <a:latin typeface="Arial"/>
              <a:cs typeface="Arial"/>
            </a:endParaRP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Akta Rahsia Rasmi 1972 [Akta 88]</a:t>
            </a: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Arahan Keselamatan (Semakan dan Pindaan 2017)</a:t>
            </a: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Akta Perlindungan Data Peribadi 2010 [Akta 709]</a:t>
            </a:r>
          </a:p>
          <a:p>
            <a:pPr marL="800100" lvl="2" indent="-342900" algn="just">
              <a:spcBef>
                <a:spcPts val="320"/>
              </a:spcBef>
              <a:buClr>
                <a:prstClr val="black"/>
              </a:buClr>
              <a:buSzPts val="1600"/>
              <a:buFont typeface="+mj-lt"/>
              <a:buAutoNum type="alphaLcPeriod"/>
            </a:pPr>
            <a:r>
              <a:rPr lang="fi-FI" sz="1400" dirty="0">
                <a:solidFill>
                  <a:prstClr val="black"/>
                </a:solidFill>
                <a:latin typeface="Arial"/>
                <a:cs typeface="Arial"/>
              </a:rPr>
              <a:t>Kanun Keseksaan 203A- kesalahan membocorkan maklumat</a:t>
            </a:r>
          </a:p>
          <a:p>
            <a:pPr marL="800100" lvl="2" indent="-342900" algn="just">
              <a:spcBef>
                <a:spcPts val="320"/>
              </a:spcBef>
              <a:buClr>
                <a:prstClr val="black"/>
              </a:buClr>
              <a:buSzPts val="1600"/>
              <a:buFont typeface="+mj-lt"/>
              <a:buAutoNum type="alphaLcPeriod"/>
            </a:pPr>
            <a:endParaRPr lang="sv-SE"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endParaRPr lang="en-US" sz="1400" dirty="0">
              <a:solidFill>
                <a:prstClr val="black"/>
              </a:solidFill>
              <a:latin typeface="Arial"/>
              <a:cs typeface="Arial"/>
              <a:sym typeface="Arial"/>
            </a:endParaRPr>
          </a:p>
        </p:txBody>
      </p:sp>
      <p:sp>
        <p:nvSpPr>
          <p:cNvPr id="10" name="Title 1">
            <a:extLst>
              <a:ext uri="{FF2B5EF4-FFF2-40B4-BE49-F238E27FC236}">
                <a16:creationId xmlns:a16="http://schemas.microsoft.com/office/drawing/2014/main" id="{74221F6E-417B-4ECE-A5B5-B8B65F6A05DC}"/>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RINGKASAN PROJEK</a:t>
            </a:r>
          </a:p>
        </p:txBody>
      </p:sp>
    </p:spTree>
    <p:extLst>
      <p:ext uri="{BB962C8B-B14F-4D97-AF65-F5344CB8AC3E}">
        <p14:creationId xmlns:p14="http://schemas.microsoft.com/office/powerpoint/2010/main" val="34831932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65CD-AF6F-4D18-B9B6-37A0504CBBC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A441B848-38E2-4E71-B573-61EA8105B578}"/>
              </a:ext>
            </a:extLst>
          </p:cNvPr>
          <p:cNvSpPr>
            <a:spLocks noGrp="1"/>
          </p:cNvSpPr>
          <p:nvPr>
            <p:ph type="dt" sz="half" idx="10"/>
          </p:nvPr>
        </p:nvSpPr>
        <p:spPr>
          <a:xfrm>
            <a:off x="838200" y="6356350"/>
            <a:ext cx="2743200" cy="365125"/>
          </a:xfrm>
          <a:prstGeom prst="rect">
            <a:avLst/>
          </a:prstGeom>
        </p:spPr>
        <p:txBody>
          <a:bodyPr/>
          <a:lstStyle/>
          <a:p>
            <a:fld id="{34B76049-AA4D-4D91-A131-81E75E661469}" type="datetimeFigureOut">
              <a:rPr lang="en-MY" smtClean="0"/>
              <a:t>20/8/2025</a:t>
            </a:fld>
            <a:endParaRPr lang="en-MY" dirty="0"/>
          </a:p>
        </p:txBody>
      </p:sp>
      <p:sp>
        <p:nvSpPr>
          <p:cNvPr id="4" name="Footer Placeholder 3">
            <a:extLst>
              <a:ext uri="{FF2B5EF4-FFF2-40B4-BE49-F238E27FC236}">
                <a16:creationId xmlns:a16="http://schemas.microsoft.com/office/drawing/2014/main" id="{700970F1-8BA6-4091-91F2-8BF6A330B56D}"/>
              </a:ext>
            </a:extLst>
          </p:cNvPr>
          <p:cNvSpPr>
            <a:spLocks noGrp="1"/>
          </p:cNvSpPr>
          <p:nvPr>
            <p:ph type="ftr" sz="quarter" idx="11"/>
          </p:nvPr>
        </p:nvSpPr>
        <p:spPr>
          <a:xfrm>
            <a:off x="4038600" y="6356350"/>
            <a:ext cx="4114800" cy="365125"/>
          </a:xfrm>
          <a:prstGeom prst="rect">
            <a:avLst/>
          </a:prstGeom>
        </p:spPr>
        <p:txBody>
          <a:bodyPr/>
          <a:lstStyle/>
          <a:p>
            <a:endParaRPr lang="en-MY" dirty="0"/>
          </a:p>
        </p:txBody>
      </p:sp>
      <p:sp>
        <p:nvSpPr>
          <p:cNvPr id="5" name="Slide Number Placeholder 4">
            <a:extLst>
              <a:ext uri="{FF2B5EF4-FFF2-40B4-BE49-F238E27FC236}">
                <a16:creationId xmlns:a16="http://schemas.microsoft.com/office/drawing/2014/main" id="{0883D9CD-5A34-43F1-A78F-80CA6752BAC4}"/>
              </a:ext>
            </a:extLst>
          </p:cNvPr>
          <p:cNvSpPr>
            <a:spLocks noGrp="1"/>
          </p:cNvSpPr>
          <p:nvPr>
            <p:ph type="sldNum" sz="quarter" idx="12"/>
          </p:nvPr>
        </p:nvSpPr>
        <p:spPr>
          <a:xfrm>
            <a:off x="8610600" y="6356350"/>
            <a:ext cx="2743200" cy="365125"/>
          </a:xfrm>
          <a:prstGeom prst="rect">
            <a:avLst/>
          </a:prstGeom>
        </p:spPr>
        <p:txBody>
          <a:bodyPr/>
          <a:lstStyle/>
          <a:p>
            <a:fld id="{183211F2-0264-4D38-BB9F-5FCAFC15231A}" type="slidenum">
              <a:rPr lang="en-MY" smtClean="0"/>
              <a:t>‹#›</a:t>
            </a:fld>
            <a:endParaRPr lang="en-MY" dirty="0"/>
          </a:p>
        </p:txBody>
      </p:sp>
    </p:spTree>
    <p:extLst>
      <p:ext uri="{BB962C8B-B14F-4D97-AF65-F5344CB8AC3E}">
        <p14:creationId xmlns:p14="http://schemas.microsoft.com/office/powerpoint/2010/main" val="481971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 Dalam Jadual/Luar Jadual">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2D6E7BAB-EB2A-4900-B72B-0FF7C6D2F610}"/>
              </a:ext>
            </a:extLst>
          </p:cNvPr>
          <p:cNvGraphicFramePr>
            <a:graphicFrameLocks noGrp="1"/>
          </p:cNvGraphicFramePr>
          <p:nvPr userDrawn="1">
            <p:extLst>
              <p:ext uri="{D42A27DB-BD31-4B8C-83A1-F6EECF244321}">
                <p14:modId xmlns:p14="http://schemas.microsoft.com/office/powerpoint/2010/main" val="4156573472"/>
              </p:ext>
            </p:extLst>
          </p:nvPr>
        </p:nvGraphicFramePr>
        <p:xfrm>
          <a:off x="995347" y="1191061"/>
          <a:ext cx="10201305" cy="4023360"/>
        </p:xfrm>
        <a:graphic>
          <a:graphicData uri="http://schemas.openxmlformats.org/drawingml/2006/table">
            <a:tbl>
              <a:tblPr firstRow="1" bandRow="1">
                <a:tableStyleId>{5C22544A-7EE6-4342-B048-85BDC9FD1C3A}</a:tableStyleId>
              </a:tblPr>
              <a:tblGrid>
                <a:gridCol w="4762196">
                  <a:extLst>
                    <a:ext uri="{9D8B030D-6E8A-4147-A177-3AD203B41FA5}">
                      <a16:colId xmlns:a16="http://schemas.microsoft.com/office/drawing/2014/main" val="924560887"/>
                    </a:ext>
                  </a:extLst>
                </a:gridCol>
                <a:gridCol w="5439109">
                  <a:extLst>
                    <a:ext uri="{9D8B030D-6E8A-4147-A177-3AD203B41FA5}">
                      <a16:colId xmlns:a16="http://schemas.microsoft.com/office/drawing/2014/main" val="788692527"/>
                    </a:ext>
                  </a:extLst>
                </a:gridCol>
              </a:tblGrid>
              <a:tr h="370840">
                <a:tc>
                  <a:txBody>
                    <a:bodyPr/>
                    <a:lstStyle/>
                    <a:p>
                      <a:pPr algn="ctr"/>
                      <a:r>
                        <a:rPr lang="en-MY" sz="2000" dirty="0">
                          <a:latin typeface="Arial" panose="020B0604020202020204" pitchFamily="34" charset="0"/>
                          <a:ea typeface="Calibri" panose="020F0502020204030204" pitchFamily="34" charset="0"/>
                          <a:cs typeface="Arial" panose="020B0604020202020204" pitchFamily="34" charset="0"/>
                        </a:rPr>
                        <a:t>DALAM JADUAL</a:t>
                      </a:r>
                    </a:p>
                  </a:txBody>
                  <a:tcPr/>
                </a:tc>
                <a:tc>
                  <a:txBody>
                    <a:bodyPr/>
                    <a:lstStyle/>
                    <a:p>
                      <a:pPr algn="ctr"/>
                      <a:r>
                        <a:rPr lang="en-MY" sz="2000" dirty="0">
                          <a:latin typeface="Arial" panose="020B0604020202020204" pitchFamily="34" charset="0"/>
                          <a:ea typeface="Calibri" panose="020F0502020204030204" pitchFamily="34" charset="0"/>
                          <a:cs typeface="Arial" panose="020B0604020202020204" pitchFamily="34" charset="0"/>
                        </a:rPr>
                        <a:t>LUAR JADUAL</a:t>
                      </a:r>
                    </a:p>
                  </a:txBody>
                  <a:tcPr/>
                </a:tc>
                <a:extLst>
                  <a:ext uri="{0D108BD9-81ED-4DB2-BD59-A6C34878D82A}">
                    <a16:rowId xmlns:a16="http://schemas.microsoft.com/office/drawing/2014/main" val="188368050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pertimbangan Jemaah Menteri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rowSpan="3">
                  <a:txBody>
                    <a:bodyPr/>
                    <a:lstStyle/>
                    <a:p>
                      <a:r>
                        <a:rPr lang="en-MY" sz="2000" dirty="0">
                          <a:latin typeface="Arial" panose="020B0604020202020204" pitchFamily="34" charset="0"/>
                          <a:ea typeface="Calibri" panose="020F0502020204030204" pitchFamily="34" charset="0"/>
                          <a:cs typeface="Arial" panose="020B0604020202020204" pitchFamily="34" charset="0"/>
                        </a:rPr>
                        <a:t>Suratan/bahan yang diperingkatkan sebagai RAHSIA BESAR/ RAHSIA/ SULIT/ TERHAD oleh seorang Menteri/Menteri Besar/ Ketua Menteri sesuatu negeri/mana-mana </a:t>
                      </a:r>
                      <a:r>
                        <a:rPr lang="en-MY" sz="2000" dirty="0" err="1">
                          <a:latin typeface="Arial" panose="020B0604020202020204" pitchFamily="34" charset="0"/>
                          <a:ea typeface="Calibri" panose="020F0502020204030204" pitchFamily="34" charset="0"/>
                          <a:cs typeface="Arial" panose="020B0604020202020204" pitchFamily="34" charset="0"/>
                        </a:rPr>
                        <a:t>pegawai</a:t>
                      </a:r>
                      <a:r>
                        <a:rPr lang="en-MY" sz="2000" dirty="0">
                          <a:latin typeface="Arial" panose="020B0604020202020204" pitchFamily="34" charset="0"/>
                          <a:ea typeface="Calibri" panose="020F0502020204030204" pitchFamily="34" charset="0"/>
                          <a:cs typeface="Arial" panose="020B0604020202020204" pitchFamily="34" charset="0"/>
                        </a:rPr>
                        <a:t> awam yang dilantik di bawah Seksyen 2B</a:t>
                      </a:r>
                    </a:p>
                  </a:txBody>
                  <a:tcPr/>
                </a:tc>
                <a:extLst>
                  <a:ext uri="{0D108BD9-81ED-4DB2-BD59-A6C34878D82A}">
                    <a16:rowId xmlns:a16="http://schemas.microsoft.com/office/drawing/2014/main" val="213979286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pertimbangan Majlis Mesyuarat Kerajaan Negeri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542890797"/>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Suratan mengenai</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Keselamatan negara</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Pertahanan</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Perhubungan Antarabangsa </a:t>
                      </a:r>
                    </a:p>
                    <a:p>
                      <a:pPr marL="285750" indent="-285750">
                        <a:buFontTx/>
                        <a:buChar char="-"/>
                      </a:pPr>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452397996"/>
                  </a:ext>
                </a:extLst>
              </a:tr>
            </a:tbl>
          </a:graphicData>
        </a:graphic>
      </p:graphicFrame>
      <p:sp>
        <p:nvSpPr>
          <p:cNvPr id="6" name="Teardrop 5">
            <a:extLst>
              <a:ext uri="{FF2B5EF4-FFF2-40B4-BE49-F238E27FC236}">
                <a16:creationId xmlns:a16="http://schemas.microsoft.com/office/drawing/2014/main" id="{A47242A4-34FD-441B-9D08-FACA666EF4E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DF225ADC-CE97-4895-8EEB-2F85EFFA393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245691E-B45C-47D0-ABD4-54C901A79D18}"/>
              </a:ext>
            </a:extLst>
          </p:cNvPr>
          <p:cNvSpPr txBox="1">
            <a:spLocks/>
          </p:cNvSpPr>
          <p:nvPr userDrawn="1"/>
        </p:nvSpPr>
        <p:spPr>
          <a:xfrm>
            <a:off x="0" y="-1"/>
            <a:ext cx="12192000" cy="872965"/>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sv-SE" sz="2500" b="1" i="0" dirty="0">
                <a:solidFill>
                  <a:srgbClr val="000000"/>
                </a:solidFill>
                <a:latin typeface="Arial"/>
                <a:cs typeface="Arial"/>
              </a:rPr>
              <a:t>11. PENERANGAN KLASIFIKASI DATA (DALAM / LUAR JADUAL) </a:t>
            </a:r>
          </a:p>
          <a:p>
            <a:pPr algn="just">
              <a:lnSpc>
                <a:spcPct val="90000"/>
              </a:lnSpc>
            </a:pPr>
            <a:r>
              <a:rPr lang="sv-SE" sz="2500" b="1" i="0" dirty="0">
                <a:solidFill>
                  <a:srgbClr val="000000"/>
                </a:solidFill>
                <a:latin typeface="Arial"/>
                <a:cs typeface="Arial"/>
              </a:rPr>
              <a:t>UNTUK RUJUKAN AGENSI</a:t>
            </a:r>
          </a:p>
        </p:txBody>
      </p:sp>
    </p:spTree>
    <p:extLst>
      <p:ext uri="{BB962C8B-B14F-4D97-AF65-F5344CB8AC3E}">
        <p14:creationId xmlns:p14="http://schemas.microsoft.com/office/powerpoint/2010/main" val="1352586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12 Penerangan Klasifikasi">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D67C7AF3-D771-4165-8368-58B8C1A8CFF2}"/>
              </a:ext>
            </a:extLst>
          </p:cNvPr>
          <p:cNvGraphicFramePr>
            <a:graphicFrameLocks noGrp="1"/>
          </p:cNvGraphicFramePr>
          <p:nvPr userDrawn="1">
            <p:extLst>
              <p:ext uri="{D42A27DB-BD31-4B8C-83A1-F6EECF244321}">
                <p14:modId xmlns:p14="http://schemas.microsoft.com/office/powerpoint/2010/main" val="3843040963"/>
              </p:ext>
            </p:extLst>
          </p:nvPr>
        </p:nvGraphicFramePr>
        <p:xfrm>
          <a:off x="1" y="787239"/>
          <a:ext cx="12191999" cy="6065520"/>
        </p:xfrm>
        <a:graphic>
          <a:graphicData uri="http://schemas.openxmlformats.org/drawingml/2006/table">
            <a:tbl>
              <a:tblPr firstRow="1" bandRow="1">
                <a:tableStyleId>{5C22544A-7EE6-4342-B048-85BDC9FD1C3A}</a:tableStyleId>
              </a:tblPr>
              <a:tblGrid>
                <a:gridCol w="1541416">
                  <a:extLst>
                    <a:ext uri="{9D8B030D-6E8A-4147-A177-3AD203B41FA5}">
                      <a16:colId xmlns:a16="http://schemas.microsoft.com/office/drawing/2014/main" val="1552051441"/>
                    </a:ext>
                  </a:extLst>
                </a:gridCol>
                <a:gridCol w="1428206">
                  <a:extLst>
                    <a:ext uri="{9D8B030D-6E8A-4147-A177-3AD203B41FA5}">
                      <a16:colId xmlns:a16="http://schemas.microsoft.com/office/drawing/2014/main" val="1416969216"/>
                    </a:ext>
                  </a:extLst>
                </a:gridCol>
                <a:gridCol w="4293326">
                  <a:extLst>
                    <a:ext uri="{9D8B030D-6E8A-4147-A177-3AD203B41FA5}">
                      <a16:colId xmlns:a16="http://schemas.microsoft.com/office/drawing/2014/main" val="2446770105"/>
                    </a:ext>
                  </a:extLst>
                </a:gridCol>
                <a:gridCol w="4929051">
                  <a:extLst>
                    <a:ext uri="{9D8B030D-6E8A-4147-A177-3AD203B41FA5}">
                      <a16:colId xmlns:a16="http://schemas.microsoft.com/office/drawing/2014/main" val="691169990"/>
                    </a:ext>
                  </a:extLst>
                </a:gridCol>
              </a:tblGrid>
              <a:tr h="616962">
                <a:tc>
                  <a:txBody>
                    <a:bodyPr/>
                    <a:lstStyle/>
                    <a:p>
                      <a:pPr algn="ctr"/>
                      <a:r>
                        <a:rPr lang="en-MY" sz="1200" dirty="0">
                          <a:latin typeface="Arial" panose="020B0604020202020204" pitchFamily="34" charset="0"/>
                          <a:cs typeface="Arial" panose="020B0604020202020204" pitchFamily="34" charset="0"/>
                        </a:rPr>
                        <a:t>KLASIFIKASI MAKLUMAT</a:t>
                      </a:r>
                    </a:p>
                  </a:txBody>
                  <a:tcPr anchor="ctr"/>
                </a:tc>
                <a:tc>
                  <a:txBody>
                    <a:bodyPr/>
                    <a:lstStyle/>
                    <a:p>
                      <a:pPr algn="ctr"/>
                      <a:r>
                        <a:rPr lang="en-MY" sz="1200" dirty="0">
                          <a:latin typeface="Arial" panose="020B0604020202020204" pitchFamily="34" charset="0"/>
                          <a:cs typeface="Arial" panose="020B0604020202020204" pitchFamily="34" charset="0"/>
                        </a:rPr>
                        <a:t>PERINGKAT KESELAMATAN</a:t>
                      </a:r>
                    </a:p>
                  </a:txBody>
                  <a:tcPr anchor="ctr"/>
                </a:tc>
                <a:tc>
                  <a:txBody>
                    <a:bodyPr/>
                    <a:lstStyle/>
                    <a:p>
                      <a:pPr algn="ctr"/>
                      <a:r>
                        <a:rPr lang="en-MY" sz="1200" dirty="0">
                          <a:latin typeface="Arial" panose="020B0604020202020204" pitchFamily="34" charset="0"/>
                          <a:cs typeface="Arial" panose="020B0604020202020204" pitchFamily="34" charset="0"/>
                        </a:rPr>
                        <a:t>CATATAN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CONTOH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(Rujuk Lampiran B, Arahan Keselamatan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(Semakan dan Pindaan 2017)</a:t>
                      </a:r>
                    </a:p>
                  </a:txBody>
                  <a:tcPr anchor="ctr"/>
                </a:tc>
                <a:extLst>
                  <a:ext uri="{0D108BD9-81ED-4DB2-BD59-A6C34878D82A}">
                    <a16:rowId xmlns:a16="http://schemas.microsoft.com/office/drawing/2014/main" val="2217702609"/>
                  </a:ext>
                </a:extLst>
              </a:tr>
              <a:tr h="616962">
                <a:tc rowSpan="2">
                  <a:txBody>
                    <a:bodyPr/>
                    <a:lstStyle/>
                    <a:p>
                      <a:pPr>
                        <a:spcBef>
                          <a:spcPts val="0"/>
                        </a:spcBef>
                        <a:spcAft>
                          <a:spcPts val="300"/>
                        </a:spcAft>
                      </a:pPr>
                      <a:r>
                        <a:rPr lang="en-MY" sz="1200" dirty="0">
                          <a:latin typeface="Arial" panose="020B0604020202020204" pitchFamily="34" charset="0"/>
                          <a:cs typeface="Arial" panose="020B0604020202020204" pitchFamily="34" charset="0"/>
                        </a:rPr>
                        <a:t>Rasmi</a:t>
                      </a:r>
                    </a:p>
                    <a:p>
                      <a:pPr>
                        <a:spcBef>
                          <a:spcPts val="0"/>
                        </a:spcBef>
                        <a:spcAft>
                          <a:spcPts val="300"/>
                        </a:spcAft>
                      </a:pPr>
                      <a:r>
                        <a:rPr lang="en-MY" sz="1200" dirty="0">
                          <a:latin typeface="Arial" panose="020B0604020202020204" pitchFamily="34" charset="0"/>
                          <a:cs typeface="Arial" panose="020B0604020202020204" pitchFamily="34" charset="0"/>
                        </a:rPr>
                        <a:t>-berhubungan dengan perkhidmatan awam</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Data Terbuka</a:t>
                      </a:r>
                    </a:p>
                  </a:txBody>
                  <a:tcPr anchor="ct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en-MY" sz="1200" dirty="0">
                          <a:latin typeface="Arial" panose="020B0604020202020204" pitchFamily="34" charset="0"/>
                          <a:cs typeface="Arial" panose="020B0604020202020204" pitchFamily="34" charset="0"/>
                        </a:rPr>
                        <a:t>Data-data yang tidak diberi peringkat keselamatan. Data Terbuka mempunyai maksud seperti yang diperjelaskan di bawah Pekeliling Am Bilangan 1 Tahun 2015</a:t>
                      </a:r>
                    </a:p>
                  </a:txBody>
                  <a:tcP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51427683"/>
                  </a:ext>
                </a:extLst>
              </a:tr>
              <a:tr h="616962">
                <a:tc vMerge="1">
                  <a:txBody>
                    <a:bodyPr/>
                    <a:lstStyle/>
                    <a:p>
                      <a:r>
                        <a:rPr lang="en-MY" dirty="0"/>
                        <a:t>2.</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Data Terkawal</a:t>
                      </a:r>
                    </a:p>
                    <a:p>
                      <a:pPr algn="l">
                        <a:spcBef>
                          <a:spcPts val="0"/>
                        </a:spcBef>
                        <a:spcAft>
                          <a:spcPts val="300"/>
                        </a:spcAft>
                      </a:pPr>
                      <a:endParaRPr lang="en-MY" sz="1200" dirty="0">
                        <a:latin typeface="Arial" panose="020B0604020202020204" pitchFamily="34" charset="0"/>
                        <a:cs typeface="Arial" panose="020B0604020202020204" pitchFamily="34" charset="0"/>
                      </a:endParaRP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Data-data yang mempunyai </a:t>
                      </a:r>
                      <a:r>
                        <a:rPr lang="en-MY" sz="1200" b="1" dirty="0">
                          <a:latin typeface="Arial" panose="020B0604020202020204" pitchFamily="34" charset="0"/>
                          <a:cs typeface="Arial" panose="020B0604020202020204" pitchFamily="34" charset="0"/>
                        </a:rPr>
                        <a:t>kawalan tertentu </a:t>
                      </a:r>
                      <a:r>
                        <a:rPr lang="en-MY" sz="1200" dirty="0">
                          <a:latin typeface="Arial" panose="020B0604020202020204" pitchFamily="34" charset="0"/>
                          <a:cs typeface="Arial" panose="020B0604020202020204" pitchFamily="34" charset="0"/>
                        </a:rPr>
                        <a:t>di bawah Akta/Peraturan selain daripada Akta Rahsia Rasmi 1972</a:t>
                      </a:r>
                    </a:p>
                  </a:txBody>
                  <a:tcP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Kewangan, Perubatan, Kesihatan, Akademik, Percukaian, Perjanjian/Kontrak, Data Kajian, Pengenalan Peribadi (</a:t>
                      </a:r>
                      <a:r>
                        <a:rPr lang="en-MY" sz="1200" i="1" dirty="0">
                          <a:latin typeface="Arial" panose="020B0604020202020204" pitchFamily="34" charset="0"/>
                          <a:cs typeface="Arial" panose="020B0604020202020204" pitchFamily="34" charset="0"/>
                        </a:rPr>
                        <a:t>Personally Identifiable Information</a:t>
                      </a:r>
                      <a:r>
                        <a:rPr lang="en-MY" sz="12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2321158794"/>
                  </a:ext>
                </a:extLst>
              </a:tr>
              <a:tr h="866684">
                <a:tc rowSpan="4">
                  <a:txBody>
                    <a:bodyPr/>
                    <a:lstStyle/>
                    <a:p>
                      <a:pPr>
                        <a:spcBef>
                          <a:spcPts val="0"/>
                        </a:spcBef>
                        <a:spcAft>
                          <a:spcPts val="300"/>
                        </a:spcAft>
                      </a:pPr>
                      <a:r>
                        <a:rPr lang="en-MY" sz="1200" dirty="0">
                          <a:latin typeface="Arial" panose="020B0604020202020204" pitchFamily="34" charset="0"/>
                          <a:cs typeface="Arial" panose="020B0604020202020204" pitchFamily="34" charset="0"/>
                        </a:rPr>
                        <a:t>Rahsia Rasmi</a:t>
                      </a:r>
                    </a:p>
                    <a:p>
                      <a:pPr>
                        <a:spcBef>
                          <a:spcPts val="0"/>
                        </a:spcBef>
                        <a:spcAft>
                          <a:spcPts val="300"/>
                        </a:spcAft>
                      </a:pPr>
                      <a:r>
                        <a:rPr lang="en-MY" sz="1200" dirty="0">
                          <a:latin typeface="Arial" panose="020B0604020202020204" pitchFamily="34" charset="0"/>
                          <a:cs typeface="Arial" panose="020B0604020202020204" pitchFamily="34" charset="0"/>
                        </a:rPr>
                        <a:t>- apa-apa suratan yang dinyatakan dalam Jadual kepada Akta 88 dan apa-apa maklumat dan bahan berhubungan dengannya dan termasuklah apa-apa dokumen rasmi yang boleh dikelaskan sebagai Rahsia Besar/Rahsia/Sulit/Terhad</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Terhad</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selain daripada diperingkatkan sebagai Rahsia Besar/Rahsia/Sulit tetapi </a:t>
                      </a:r>
                      <a:r>
                        <a:rPr lang="en-MY" sz="1200" b="1" dirty="0">
                          <a:latin typeface="Arial" panose="020B0604020202020204" pitchFamily="34" charset="0"/>
                          <a:cs typeface="Arial" panose="020B0604020202020204" pitchFamily="34" charset="0"/>
                        </a:rPr>
                        <a:t>berkehendakkan</a:t>
                      </a:r>
                      <a:r>
                        <a:rPr lang="en-MY" sz="1200" dirty="0">
                          <a:latin typeface="Arial" panose="020B0604020202020204" pitchFamily="34" charset="0"/>
                          <a:cs typeface="Arial" panose="020B0604020202020204" pitchFamily="34" charset="0"/>
                        </a:rPr>
                        <a:t> diberi satu </a:t>
                      </a:r>
                      <a:r>
                        <a:rPr lang="en-MY" sz="1200" b="1" dirty="0">
                          <a:latin typeface="Arial" panose="020B0604020202020204" pitchFamily="34" charset="0"/>
                          <a:cs typeface="Arial" panose="020B0604020202020204" pitchFamily="34" charset="0"/>
                        </a:rPr>
                        <a:t>tahap perlindungan</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Buku-buku jabatan bagi maksud arahan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Perintah-perintah dan arahan biasa jabatan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Dokumen mengenai bekalan barang &amp; alat kelengkapan tentera atau polis</a:t>
                      </a:r>
                    </a:p>
                  </a:txBody>
                  <a:tcPr/>
                </a:tc>
                <a:extLst>
                  <a:ext uri="{0D108BD9-81ED-4DB2-BD59-A6C34878D82A}">
                    <a16:rowId xmlns:a16="http://schemas.microsoft.com/office/drawing/2014/main" val="2305753441"/>
                  </a:ext>
                </a:extLst>
              </a:tr>
              <a:tr h="1255958">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Sulit</a:t>
                      </a:r>
                    </a:p>
                  </a:txBody>
                  <a:tcPr anchor="ct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en-MY" sz="1200" dirty="0">
                          <a:latin typeface="Arial" panose="020B0604020202020204" pitchFamily="34" charset="0"/>
                          <a:cs typeface="Arial" panose="020B0604020202020204" pitchFamily="34" charset="0"/>
                        </a:rPr>
                        <a:t>Dokumen/maklumat/bahan rasmi jika didedahkan tanpa kebenaran walaupun tidak membahayakan keselamatan Negara tetapi </a:t>
                      </a:r>
                      <a:r>
                        <a:rPr lang="en-MY" sz="1200" b="1" dirty="0">
                          <a:latin typeface="Arial" panose="020B0604020202020204" pitchFamily="34" charset="0"/>
                          <a:cs typeface="Arial" panose="020B0604020202020204" pitchFamily="34" charset="0"/>
                        </a:rPr>
                        <a:t>memudaratkan kepentingan </a:t>
                      </a:r>
                      <a:r>
                        <a:rPr lang="en-MY" sz="1200" dirty="0">
                          <a:latin typeface="Arial" panose="020B0604020202020204" pitchFamily="34" charset="0"/>
                          <a:cs typeface="Arial" panose="020B0604020202020204" pitchFamily="34" charset="0"/>
                        </a:rPr>
                        <a:t>atau </a:t>
                      </a:r>
                      <a:r>
                        <a:rPr lang="en-MY" sz="1200" b="1" dirty="0">
                          <a:latin typeface="Arial" panose="020B0604020202020204" pitchFamily="34" charset="0"/>
                          <a:cs typeface="Arial" panose="020B0604020202020204" pitchFamily="34" charset="0"/>
                        </a:rPr>
                        <a:t>martabat Malaysia/Kerajaan/orang perseorangan</a:t>
                      </a:r>
                      <a:r>
                        <a:rPr lang="en-MY" sz="1200" dirty="0">
                          <a:latin typeface="Arial" panose="020B0604020202020204" pitchFamily="34" charset="0"/>
                          <a:cs typeface="Arial" panose="020B0604020202020204" pitchFamily="34" charset="0"/>
                        </a:rPr>
                        <a:t> atau akan menyebabkan keadaan </a:t>
                      </a:r>
                      <a:r>
                        <a:rPr lang="en-MY" sz="1200" b="1" dirty="0">
                          <a:latin typeface="Arial" panose="020B0604020202020204" pitchFamily="34" charset="0"/>
                          <a:cs typeface="Arial" panose="020B0604020202020204" pitchFamily="34" charset="0"/>
                        </a:rPr>
                        <a:t>memalukan/kesusahan </a:t>
                      </a:r>
                      <a:r>
                        <a:rPr lang="en-MY" sz="1200" dirty="0">
                          <a:latin typeface="Arial" panose="020B0604020202020204" pitchFamily="34" charset="0"/>
                          <a:cs typeface="Arial" panose="020B0604020202020204" pitchFamily="34" charset="0"/>
                        </a:rPr>
                        <a:t>kepada pentadbiran/menguntungkan kuasa asing</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Laporan perisikan biasa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teknik latihan tentera atau polis</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yang boleh menyebabkan keadaan memalukan atau kesusahan kepada pentadbiran dan Kerajaan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yang mungkin membolehkan faedah kewangan daripadanya jika terdedah sebelum masa</a:t>
                      </a:r>
                    </a:p>
                  </a:txBody>
                  <a:tcPr/>
                </a:tc>
                <a:extLst>
                  <a:ext uri="{0D108BD9-81ED-4DB2-BD59-A6C34878D82A}">
                    <a16:rowId xmlns:a16="http://schemas.microsoft.com/office/drawing/2014/main" val="2239167960"/>
                  </a:ext>
                </a:extLst>
              </a:tr>
              <a:tr h="969511">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Rahsia</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jika didedahkan tanpa kebenaran akan </a:t>
                      </a:r>
                      <a:r>
                        <a:rPr lang="en-MY" sz="1200" b="1" dirty="0">
                          <a:latin typeface="Arial" panose="020B0604020202020204" pitchFamily="34" charset="0"/>
                          <a:cs typeface="Arial" panose="020B0604020202020204" pitchFamily="34" charset="0"/>
                        </a:rPr>
                        <a:t>membahayakan keselamatan Negara</a:t>
                      </a:r>
                      <a:r>
                        <a:rPr lang="en-MY" sz="1200" dirty="0">
                          <a:latin typeface="Arial" panose="020B0604020202020204" pitchFamily="34" charset="0"/>
                          <a:cs typeface="Arial" panose="020B0604020202020204" pitchFamily="34" charset="0"/>
                        </a:rPr>
                        <a:t>, </a:t>
                      </a:r>
                      <a:r>
                        <a:rPr lang="en-MY" sz="1200" b="1" dirty="0">
                          <a:latin typeface="Arial" panose="020B0604020202020204" pitchFamily="34" charset="0"/>
                          <a:cs typeface="Arial" panose="020B0604020202020204" pitchFamily="34" charset="0"/>
                        </a:rPr>
                        <a:t>menyebabkan kerosakan besar kepada kepentingan </a:t>
                      </a:r>
                      <a:r>
                        <a:rPr lang="en-MY" sz="1200" dirty="0">
                          <a:latin typeface="Arial" panose="020B0604020202020204" pitchFamily="34" charset="0"/>
                          <a:cs typeface="Arial" panose="020B0604020202020204" pitchFamily="34" charset="0"/>
                        </a:rPr>
                        <a:t>&amp; </a:t>
                      </a:r>
                      <a:r>
                        <a:rPr lang="en-MY" sz="1200" b="1" dirty="0">
                          <a:latin typeface="Arial" panose="020B0604020202020204" pitchFamily="34" charset="0"/>
                          <a:cs typeface="Arial" panose="020B0604020202020204" pitchFamily="34" charset="0"/>
                        </a:rPr>
                        <a:t>martabat</a:t>
                      </a:r>
                      <a:r>
                        <a:rPr lang="en-MY" sz="1200" dirty="0">
                          <a:latin typeface="Arial" panose="020B0604020202020204" pitchFamily="34" charset="0"/>
                          <a:cs typeface="Arial" panose="020B0604020202020204" pitchFamily="34" charset="0"/>
                        </a:rPr>
                        <a:t> Malaysia atau </a:t>
                      </a:r>
                      <a:r>
                        <a:rPr lang="en-MY" sz="1200" b="1" dirty="0">
                          <a:latin typeface="Arial" panose="020B0604020202020204" pitchFamily="34" charset="0"/>
                          <a:cs typeface="Arial" panose="020B0604020202020204" pitchFamily="34" charset="0"/>
                        </a:rPr>
                        <a:t>memberi keuntungan besar </a:t>
                      </a:r>
                      <a:r>
                        <a:rPr lang="en-MY" sz="1200" dirty="0">
                          <a:latin typeface="Arial" panose="020B0604020202020204" pitchFamily="34" charset="0"/>
                          <a:cs typeface="Arial" panose="020B0604020202020204" pitchFamily="34" charset="0"/>
                        </a:rPr>
                        <a:t>kepada kuasa asing</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Arahan perwakilan dan perundangan Malaysia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pemasangan tentera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pertubuhan subversif &amp; kegiatan-kegiatannya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antara jabatan mengenai dasar-dasar penting</a:t>
                      </a:r>
                    </a:p>
                  </a:txBody>
                  <a:tcPr/>
                </a:tc>
                <a:extLst>
                  <a:ext uri="{0D108BD9-81ED-4DB2-BD59-A6C34878D82A}">
                    <a16:rowId xmlns:a16="http://schemas.microsoft.com/office/drawing/2014/main" val="3787511610"/>
                  </a:ext>
                </a:extLst>
              </a:tr>
              <a:tr h="903408">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Rahsia Besar</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jika didedahkan tanpa kebenaran akan menyebabkan </a:t>
                      </a:r>
                      <a:r>
                        <a:rPr lang="en-MY" sz="1200" b="1" dirty="0">
                          <a:latin typeface="Arial" panose="020B0604020202020204" pitchFamily="34" charset="0"/>
                          <a:cs typeface="Arial" panose="020B0604020202020204" pitchFamily="34" charset="0"/>
                        </a:rPr>
                        <a:t>kerosakan yang amat besar </a:t>
                      </a:r>
                      <a:r>
                        <a:rPr lang="en-MY" sz="1200" dirty="0">
                          <a:latin typeface="Arial" panose="020B0604020202020204" pitchFamily="34" charset="0"/>
                          <a:cs typeface="Arial" panose="020B0604020202020204" pitchFamily="34" charset="0"/>
                        </a:rPr>
                        <a:t>kepada Malaysia</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Kertas Jemaah Menteri</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perancangan dan penempatan barisan peperangan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pertahanan &amp; perdagangan antarabangsa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pertubuhan dan kaedah perisikan negara</a:t>
                      </a:r>
                    </a:p>
                  </a:txBody>
                  <a:tcPr/>
                </a:tc>
                <a:extLst>
                  <a:ext uri="{0D108BD9-81ED-4DB2-BD59-A6C34878D82A}">
                    <a16:rowId xmlns:a16="http://schemas.microsoft.com/office/drawing/2014/main" val="1118339200"/>
                  </a:ext>
                </a:extLst>
              </a:tr>
            </a:tbl>
          </a:graphicData>
        </a:graphic>
      </p:graphicFrame>
      <p:sp>
        <p:nvSpPr>
          <p:cNvPr id="6" name="Teardrop 5">
            <a:extLst>
              <a:ext uri="{FF2B5EF4-FFF2-40B4-BE49-F238E27FC236}">
                <a16:creationId xmlns:a16="http://schemas.microsoft.com/office/drawing/2014/main" id="{57964F56-4407-4097-8DD0-05DFFC8B8243}"/>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9" name="Slide Number Placeholder 3">
            <a:extLst>
              <a:ext uri="{FF2B5EF4-FFF2-40B4-BE49-F238E27FC236}">
                <a16:creationId xmlns:a16="http://schemas.microsoft.com/office/drawing/2014/main" id="{3EECEC5D-119B-46A6-BED9-3007EFDE72E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5FE3C1EB-5BF4-4898-A285-BE5E767E8E89}"/>
              </a:ext>
            </a:extLst>
          </p:cNvPr>
          <p:cNvSpPr txBox="1">
            <a:spLocks/>
          </p:cNvSpPr>
          <p:nvPr userDrawn="1"/>
        </p:nvSpPr>
        <p:spPr>
          <a:xfrm>
            <a:off x="0" y="-1"/>
            <a:ext cx="12192000" cy="872965"/>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sv-SE" sz="2500" b="1" i="0" dirty="0">
                <a:solidFill>
                  <a:srgbClr val="000000"/>
                </a:solidFill>
                <a:latin typeface="Arial"/>
                <a:cs typeface="Arial"/>
              </a:rPr>
              <a:t>10. PENERANGAN KLASIFIKASI DATA / DOKUMEN TERPERINGKAT </a:t>
            </a:r>
          </a:p>
          <a:p>
            <a:pPr algn="just">
              <a:lnSpc>
                <a:spcPct val="90000"/>
              </a:lnSpc>
            </a:pPr>
            <a:r>
              <a:rPr lang="sv-SE" sz="2500" b="1" i="0" dirty="0">
                <a:solidFill>
                  <a:srgbClr val="000000"/>
                </a:solidFill>
                <a:latin typeface="Arial"/>
                <a:cs typeface="Arial"/>
              </a:rPr>
              <a:t>UNTUK RUJUKAN AGENSI </a:t>
            </a:r>
          </a:p>
        </p:txBody>
      </p:sp>
    </p:spTree>
    <p:extLst>
      <p:ext uri="{BB962C8B-B14F-4D97-AF65-F5344CB8AC3E}">
        <p14:creationId xmlns:p14="http://schemas.microsoft.com/office/powerpoint/2010/main" val="8184190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 Arkitektur Sistem">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1675208-40D6-4399-8C76-08DDC2F11D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755" y="694522"/>
            <a:ext cx="10762488" cy="5939163"/>
          </a:xfrm>
          <a:prstGeom prst="rect">
            <a:avLst/>
          </a:prstGeom>
        </p:spPr>
      </p:pic>
      <p:pic>
        <p:nvPicPr>
          <p:cNvPr id="10" name="Picture 9">
            <a:extLst>
              <a:ext uri="{FF2B5EF4-FFF2-40B4-BE49-F238E27FC236}">
                <a16:creationId xmlns:a16="http://schemas.microsoft.com/office/drawing/2014/main" id="{9FE2BC0E-4776-486D-8FC2-9E9B7756B13C}"/>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6" name="Teardrop 5">
            <a:extLst>
              <a:ext uri="{FF2B5EF4-FFF2-40B4-BE49-F238E27FC236}">
                <a16:creationId xmlns:a16="http://schemas.microsoft.com/office/drawing/2014/main" id="{125CE12C-6059-40D5-ACD0-113FC4A1761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DA63AE0F-3923-489C-8BE9-0E42A11BB77A}"/>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D155D8B0-7832-4120-A2DC-240351705DE0}"/>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ARKITEKTUR SISTEM </a:t>
            </a:r>
          </a:p>
        </p:txBody>
      </p:sp>
    </p:spTree>
    <p:extLst>
      <p:ext uri="{BB962C8B-B14F-4D97-AF65-F5344CB8AC3E}">
        <p14:creationId xmlns:p14="http://schemas.microsoft.com/office/powerpoint/2010/main" val="3614391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 Contoh EA">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E04B1C4-F8B0-403B-8834-7E921CBF4FD4}"/>
              </a:ext>
            </a:extLst>
          </p:cNvPr>
          <p:cNvPicPr>
            <a:picLocks noChangeAspect="1"/>
          </p:cNvPicPr>
          <p:nvPr userDrawn="1"/>
        </p:nvPicPr>
        <p:blipFill>
          <a:blip r:embed="rId2"/>
          <a:stretch>
            <a:fillRect/>
          </a:stretch>
        </p:blipFill>
        <p:spPr>
          <a:xfrm>
            <a:off x="0" y="512065"/>
            <a:ext cx="12070079" cy="6345934"/>
          </a:xfrm>
          <a:prstGeom prst="rect">
            <a:avLst/>
          </a:prstGeom>
        </p:spPr>
      </p:pic>
      <p:sp>
        <p:nvSpPr>
          <p:cNvPr id="14" name="Title 1">
            <a:extLst>
              <a:ext uri="{FF2B5EF4-FFF2-40B4-BE49-F238E27FC236}">
                <a16:creationId xmlns:a16="http://schemas.microsoft.com/office/drawing/2014/main" id="{4CDDCBCD-3478-44FE-B65F-7B18ADD613A3}"/>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i="1" spc="-120" dirty="0">
                <a:solidFill>
                  <a:srgbClr val="000000"/>
                </a:solidFill>
                <a:latin typeface="Arial"/>
                <a:cs typeface="Arial"/>
              </a:rPr>
              <a:t>ENTERPRISE ARCHITECTURE </a:t>
            </a:r>
            <a:r>
              <a:rPr lang="en-MY" sz="2800" b="1" i="0" spc="-120" dirty="0">
                <a:solidFill>
                  <a:srgbClr val="000000"/>
                </a:solidFill>
                <a:latin typeface="Arial"/>
                <a:cs typeface="Arial"/>
              </a:rPr>
              <a:t>(EA)</a:t>
            </a:r>
            <a:r>
              <a:rPr lang="en-MY" sz="2800" b="1" spc="-120" dirty="0">
                <a:solidFill>
                  <a:srgbClr val="000000"/>
                </a:solidFill>
                <a:latin typeface="Arial"/>
                <a:cs typeface="Arial"/>
              </a:rPr>
              <a:t> AGENSI</a:t>
            </a:r>
          </a:p>
        </p:txBody>
      </p:sp>
      <p:pic>
        <p:nvPicPr>
          <p:cNvPr id="10" name="Picture 9">
            <a:extLst>
              <a:ext uri="{FF2B5EF4-FFF2-40B4-BE49-F238E27FC236}">
                <a16:creationId xmlns:a16="http://schemas.microsoft.com/office/drawing/2014/main" id="{7CD062FD-A899-4B7B-A9E8-DD6DD0430360}"/>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11" name="Teardrop 10">
            <a:extLst>
              <a:ext uri="{FF2B5EF4-FFF2-40B4-BE49-F238E27FC236}">
                <a16:creationId xmlns:a16="http://schemas.microsoft.com/office/drawing/2014/main" id="{B1745980-4E8A-42F6-8474-F34E6A69532C}"/>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2" name="Slide Number Placeholder 3">
            <a:extLst>
              <a:ext uri="{FF2B5EF4-FFF2-40B4-BE49-F238E27FC236}">
                <a16:creationId xmlns:a16="http://schemas.microsoft.com/office/drawing/2014/main" id="{DFEF40BB-33FA-48CC-B363-2888ECCD3441}"/>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2100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 Tadbir Urus">
    <p:spTree>
      <p:nvGrpSpPr>
        <p:cNvPr id="1" name=""/>
        <p:cNvGrpSpPr/>
        <p:nvPr/>
      </p:nvGrpSpPr>
      <p:grpSpPr>
        <a:xfrm>
          <a:off x="0" y="0"/>
          <a:ext cx="0" cy="0"/>
          <a:chOff x="0" y="0"/>
          <a:chExt cx="0" cy="0"/>
        </a:xfrm>
      </p:grpSpPr>
      <p:sp>
        <p:nvSpPr>
          <p:cNvPr id="8" name="Teardrop 7">
            <a:extLst>
              <a:ext uri="{FF2B5EF4-FFF2-40B4-BE49-F238E27FC236}">
                <a16:creationId xmlns:a16="http://schemas.microsoft.com/office/drawing/2014/main" id="{BB019F58-95AD-4553-ADB7-4E345186C207}"/>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9" name="Slide Number Placeholder 3">
            <a:extLst>
              <a:ext uri="{FF2B5EF4-FFF2-40B4-BE49-F238E27FC236}">
                <a16:creationId xmlns:a16="http://schemas.microsoft.com/office/drawing/2014/main" id="{31249ECF-A2B4-4A18-861D-7AFFF3B9AE20}"/>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0A126B4B-6F14-4D26-8732-CD30CFE40838}"/>
              </a:ext>
            </a:extLst>
          </p:cNvPr>
          <p:cNvSpPr txBox="1">
            <a:spLocks/>
          </p:cNvSpPr>
          <p:nvPr userDrawn="1"/>
        </p:nvSpPr>
        <p:spPr>
          <a:xfrm>
            <a:off x="0" y="1"/>
            <a:ext cx="12192000" cy="428750"/>
          </a:xfrm>
          <a:prstGeom prst="rect">
            <a:avLst/>
          </a:prstGeom>
          <a:solidFill>
            <a:srgbClr val="D34817">
              <a:lumMod val="40000"/>
              <a:lumOff val="6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800" b="0" i="0" u="none" strike="noStrike" kern="1200" cap="none" spc="0" normalizeH="0" baseline="0" noProof="0">
                <a:ln>
                  <a:noFill/>
                </a:ln>
                <a:solidFill>
                  <a:srgbClr val="000000"/>
                </a:solidFill>
                <a:effectLst/>
                <a:uLnTx/>
                <a:uFillTx/>
                <a:latin typeface="Arial"/>
                <a:ea typeface="Arial"/>
                <a:cs typeface="Arial"/>
                <a:sym typeface="Arial"/>
              </a:rPr>
              <a:t>TADBIR URUS PROJEK (CONTOH)</a:t>
            </a:r>
            <a:endParaRPr kumimoji="0" lang="en-US" sz="2400" b="0" i="0" u="none" strike="noStrike" kern="1200" cap="none" spc="0" normalizeH="0" baseline="0" noProof="0" dirty="0">
              <a:ln>
                <a:noFill/>
              </a:ln>
              <a:solidFill>
                <a:srgbClr val="000000"/>
              </a:solidFill>
              <a:effectLst/>
              <a:uLnTx/>
              <a:uFillTx/>
              <a:latin typeface="Calibri"/>
              <a:ea typeface="Calibri"/>
              <a:cs typeface="Calibri"/>
              <a:sym typeface="Calibri"/>
            </a:endParaRPr>
          </a:p>
        </p:txBody>
      </p:sp>
      <p:grpSp>
        <p:nvGrpSpPr>
          <p:cNvPr id="11" name="Group 10">
            <a:extLst>
              <a:ext uri="{FF2B5EF4-FFF2-40B4-BE49-F238E27FC236}">
                <a16:creationId xmlns:a16="http://schemas.microsoft.com/office/drawing/2014/main" id="{D52A636F-FD34-47D0-8ABD-A13F7C6D226D}"/>
              </a:ext>
            </a:extLst>
          </p:cNvPr>
          <p:cNvGrpSpPr/>
          <p:nvPr userDrawn="1"/>
        </p:nvGrpSpPr>
        <p:grpSpPr>
          <a:xfrm>
            <a:off x="186502" y="551637"/>
            <a:ext cx="11818997" cy="6054702"/>
            <a:chOff x="172416" y="761187"/>
            <a:chExt cx="11818997" cy="6054702"/>
          </a:xfrm>
        </p:grpSpPr>
        <p:cxnSp>
          <p:nvCxnSpPr>
            <p:cNvPr id="12" name="Google Shape;353;p17">
              <a:extLst>
                <a:ext uri="{FF2B5EF4-FFF2-40B4-BE49-F238E27FC236}">
                  <a16:creationId xmlns:a16="http://schemas.microsoft.com/office/drawing/2014/main" id="{954A2BBB-0AA5-49F1-92CE-2293AA6CF88A}"/>
                </a:ext>
              </a:extLst>
            </p:cNvPr>
            <p:cNvCxnSpPr/>
            <p:nvPr/>
          </p:nvCxnSpPr>
          <p:spPr>
            <a:xfrm>
              <a:off x="9203823" y="4142103"/>
              <a:ext cx="0" cy="1772176"/>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13" name="Google Shape;354;p17">
              <a:extLst>
                <a:ext uri="{FF2B5EF4-FFF2-40B4-BE49-F238E27FC236}">
                  <a16:creationId xmlns:a16="http://schemas.microsoft.com/office/drawing/2014/main" id="{E01E8AA8-A7BF-4307-9A98-F0367FFA953B}"/>
                </a:ext>
              </a:extLst>
            </p:cNvPr>
            <p:cNvCxnSpPr/>
            <p:nvPr/>
          </p:nvCxnSpPr>
          <p:spPr>
            <a:xfrm>
              <a:off x="5879976" y="1422441"/>
              <a:ext cx="0" cy="2471305"/>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14" name="Google Shape;355;p17">
              <a:extLst>
                <a:ext uri="{FF2B5EF4-FFF2-40B4-BE49-F238E27FC236}">
                  <a16:creationId xmlns:a16="http://schemas.microsoft.com/office/drawing/2014/main" id="{A533635C-454F-407A-A736-8C32E3D5125A}"/>
                </a:ext>
              </a:extLst>
            </p:cNvPr>
            <p:cNvCxnSpPr/>
            <p:nvPr/>
          </p:nvCxnSpPr>
          <p:spPr>
            <a:xfrm>
              <a:off x="3109671" y="3893746"/>
              <a:ext cx="5314058" cy="0"/>
            </a:xfrm>
            <a:prstGeom prst="straightConnector1">
              <a:avLst/>
            </a:prstGeom>
            <a:noFill/>
            <a:ln w="28575" cap="flat" cmpd="sng">
              <a:solidFill>
                <a:sysClr val="windowText" lastClr="000000"/>
              </a:solidFill>
              <a:prstDash val="solid"/>
              <a:miter lim="800000"/>
              <a:headEnd type="none" w="sm" len="sm"/>
              <a:tailEnd type="none" w="sm" len="sm"/>
            </a:ln>
          </p:spPr>
        </p:cxnSp>
        <p:sp>
          <p:nvSpPr>
            <p:cNvPr id="15" name="Google Shape;356;p17">
              <a:extLst>
                <a:ext uri="{FF2B5EF4-FFF2-40B4-BE49-F238E27FC236}">
                  <a16:creationId xmlns:a16="http://schemas.microsoft.com/office/drawing/2014/main" id="{9B5AAC82-8989-418A-AF98-D982D16D5B5D}"/>
                </a:ext>
              </a:extLst>
            </p:cNvPr>
            <p:cNvSpPr txBox="1"/>
            <p:nvPr/>
          </p:nvSpPr>
          <p:spPr>
            <a:xfrm>
              <a:off x="172416" y="3201890"/>
              <a:ext cx="1946688" cy="307777"/>
            </a:xfrm>
            <a:prstGeom prst="rect">
              <a:avLst/>
            </a:prstGeom>
            <a:noFill/>
            <a:ln>
              <a:noFill/>
            </a:ln>
          </p:spPr>
          <p:txBody>
            <a:bodyPr spcFirstLastPara="1" wrap="square" lIns="91425" tIns="45700" rIns="91425" bIns="45700" anchor="t" anchorCtr="0">
              <a:spAutoFit/>
            </a:bodyPr>
            <a:lstStyle/>
            <a:p>
              <a:pPr marL="0" marR="0" lvl="0" indent="0" defTabSz="91440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dirty="0">
                  <a:ln>
                    <a:noFill/>
                  </a:ln>
                  <a:solidFill>
                    <a:srgbClr val="000000"/>
                  </a:solidFill>
                  <a:effectLst/>
                  <a:uLnTx/>
                  <a:uFillTx/>
                  <a:latin typeface="Arial"/>
                  <a:ea typeface="Arial"/>
                  <a:cs typeface="Arial"/>
                  <a:sym typeface="Arial"/>
                </a:rPr>
                <a:t>PASUKAN PROJEK</a:t>
              </a:r>
              <a:endParaRPr kumimoji="0" sz="14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6" name="Google Shape;359;p17">
              <a:extLst>
                <a:ext uri="{FF2B5EF4-FFF2-40B4-BE49-F238E27FC236}">
                  <a16:creationId xmlns:a16="http://schemas.microsoft.com/office/drawing/2014/main" id="{6C02E719-4FAD-4DC0-AC18-BD0940E32A28}"/>
                </a:ext>
              </a:extLst>
            </p:cNvPr>
            <p:cNvSpPr/>
            <p:nvPr/>
          </p:nvSpPr>
          <p:spPr>
            <a:xfrm>
              <a:off x="4022105" y="2449282"/>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PENGARAH PROJEK</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Pengarah Bahagian XX (</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050"/>
                <a:buFont typeface="Calibri"/>
                <a:buNone/>
                <a:tabLst/>
                <a:defRPr/>
              </a:pPr>
              <a:endParaRPr kumimoji="0" sz="1050" b="0" i="0" u="none" strike="noStrike" kern="0" cap="none" spc="0" normalizeH="0" baseline="0" noProof="0" dirty="0">
                <a:ln>
                  <a:noFill/>
                </a:ln>
                <a:solidFill>
                  <a:srgbClr val="000000"/>
                </a:solidFill>
                <a:effectLst/>
                <a:uLnTx/>
                <a:uFillTx/>
                <a:ea typeface="Calibri"/>
                <a:cs typeface="Calibri"/>
                <a:sym typeface="Calibri"/>
              </a:endParaRPr>
            </a:p>
          </p:txBody>
        </p:sp>
        <p:sp>
          <p:nvSpPr>
            <p:cNvPr id="17" name="Google Shape;360;p17">
              <a:extLst>
                <a:ext uri="{FF2B5EF4-FFF2-40B4-BE49-F238E27FC236}">
                  <a16:creationId xmlns:a16="http://schemas.microsoft.com/office/drawing/2014/main" id="{5ADFEDB5-4117-4864-B3F6-5F88B4F33D4B}"/>
                </a:ext>
              </a:extLst>
            </p:cNvPr>
            <p:cNvSpPr/>
            <p:nvPr/>
          </p:nvSpPr>
          <p:spPr>
            <a:xfrm>
              <a:off x="4031723" y="1626690"/>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JAWATANKUASA TEKNIKAL PROJEK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Pengerusi: Timbalan Ketua Pengarah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lang="en-US" sz="1200" b="0" i="0" u="none" strike="noStrike" kern="0" cap="none" spc="0" normalizeH="0" baseline="0" noProof="0" dirty="0">
                <a:ln>
                  <a:noFill/>
                </a:ln>
                <a:solidFill>
                  <a:prstClr val="black"/>
                </a:solidFill>
                <a:effectLst/>
                <a:uLnTx/>
                <a:uFillTx/>
              </a:endParaRPr>
            </a:p>
          </p:txBody>
        </p:sp>
        <p:sp>
          <p:nvSpPr>
            <p:cNvPr id="18" name="Google Shape;361;p17">
              <a:extLst>
                <a:ext uri="{FF2B5EF4-FFF2-40B4-BE49-F238E27FC236}">
                  <a16:creationId xmlns:a16="http://schemas.microsoft.com/office/drawing/2014/main" id="{2A4AEC89-6E3B-4723-AE19-8E18337984EA}"/>
                </a:ext>
              </a:extLst>
            </p:cNvPr>
            <p:cNvSpPr/>
            <p:nvPr/>
          </p:nvSpPr>
          <p:spPr>
            <a:xfrm>
              <a:off x="4031723" y="761187"/>
              <a:ext cx="3744912" cy="6612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JAWATANKUASA PEMANDU PROJEK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Pengerusi: Ketua Pengarah</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sz="1800" b="0" i="0" u="none" strike="noStrike" kern="0" cap="none" spc="0" normalizeH="0" baseline="0" noProof="0" dirty="0">
                <a:ln>
                  <a:noFill/>
                </a:ln>
                <a:solidFill>
                  <a:prstClr val="black"/>
                </a:solidFill>
                <a:effectLst/>
                <a:uLnTx/>
                <a:uFillTx/>
              </a:endParaRPr>
            </a:p>
          </p:txBody>
        </p:sp>
        <p:sp>
          <p:nvSpPr>
            <p:cNvPr id="19" name="Google Shape;362;p17">
              <a:extLst>
                <a:ext uri="{FF2B5EF4-FFF2-40B4-BE49-F238E27FC236}">
                  <a16:creationId xmlns:a16="http://schemas.microsoft.com/office/drawing/2014/main" id="{21058564-94DA-42EB-B5C8-D23555279A55}"/>
                </a:ext>
              </a:extLst>
            </p:cNvPr>
            <p:cNvSpPr/>
            <p:nvPr/>
          </p:nvSpPr>
          <p:spPr>
            <a:xfrm>
              <a:off x="1679503" y="3522256"/>
              <a:ext cx="1959073" cy="73521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PENGURUS PROJEK </a:t>
              </a:r>
              <a:endParaRPr kumimoji="0" sz="1800" b="0" i="0" u="none" strike="noStrike" kern="0" cap="none" spc="0" normalizeH="0" baseline="0" noProof="0" dirty="0">
                <a:ln>
                  <a:noFill/>
                </a:ln>
                <a:solidFill>
                  <a:prstClr val="black"/>
                </a:solidFill>
                <a:effectLst/>
                <a:uLnTx/>
                <a:uFillTx/>
              </a:endParaRPr>
            </a:p>
            <a:p>
              <a:pPr marL="0" marR="508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Penolong Pengarah Kanan STM (F44)</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100"/>
                <a:buFont typeface="Calibri"/>
                <a:buNone/>
                <a:tabLst/>
                <a:defRPr/>
              </a:pP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0" name="Google Shape;363;p17">
              <a:extLst>
                <a:ext uri="{FF2B5EF4-FFF2-40B4-BE49-F238E27FC236}">
                  <a16:creationId xmlns:a16="http://schemas.microsoft.com/office/drawing/2014/main" id="{6733E804-F306-4A91-A55F-FEAF6760F157}"/>
                </a:ext>
              </a:extLst>
            </p:cNvPr>
            <p:cNvSpPr/>
            <p:nvPr/>
          </p:nvSpPr>
          <p:spPr>
            <a:xfrm>
              <a:off x="8224287" y="3520244"/>
              <a:ext cx="1959073" cy="713130"/>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PENGURUS PROJEK</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 KONTRAKTOR</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050"/>
                <a:buFont typeface="Calibri"/>
                <a:buNone/>
                <a:tabLst/>
                <a:defRPr/>
              </a:pPr>
              <a:endParaRPr kumimoji="0" sz="1050" b="0" i="0" u="none" strike="noStrike" kern="0" cap="none" spc="0" normalizeH="0" baseline="0" noProof="0" dirty="0">
                <a:ln>
                  <a:noFill/>
                </a:ln>
                <a:solidFill>
                  <a:srgbClr val="000000"/>
                </a:solidFill>
                <a:effectLst/>
                <a:uLnTx/>
                <a:uFillTx/>
                <a:ea typeface="Calibri"/>
                <a:cs typeface="Calibri"/>
                <a:sym typeface="Calibri"/>
              </a:endParaRPr>
            </a:p>
          </p:txBody>
        </p:sp>
        <p:sp>
          <p:nvSpPr>
            <p:cNvPr id="21" name="Google Shape;364;p17">
              <a:extLst>
                <a:ext uri="{FF2B5EF4-FFF2-40B4-BE49-F238E27FC236}">
                  <a16:creationId xmlns:a16="http://schemas.microsoft.com/office/drawing/2014/main" id="{C2A0191D-AD07-43B1-92B6-AE3BAE0216F7}"/>
                </a:ext>
              </a:extLst>
            </p:cNvPr>
            <p:cNvSpPr/>
            <p:nvPr/>
          </p:nvSpPr>
          <p:spPr>
            <a:xfrm>
              <a:off x="189416"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SME</a:t>
              </a:r>
            </a:p>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prstClr val="black"/>
                  </a:solidFill>
                  <a:effectLst/>
                  <a:uLnTx/>
                  <a:uFillTx/>
                </a:rPr>
                <a:t>BKPs</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2" name="Google Shape;365;p17">
              <a:extLst>
                <a:ext uri="{FF2B5EF4-FFF2-40B4-BE49-F238E27FC236}">
                  <a16:creationId xmlns:a16="http://schemas.microsoft.com/office/drawing/2014/main" id="{98609FA6-72EB-4D75-A32D-6F4B7A38EA57}"/>
                </a:ext>
              </a:extLst>
            </p:cNvPr>
            <p:cNvSpPr/>
            <p:nvPr/>
          </p:nvSpPr>
          <p:spPr>
            <a:xfrm>
              <a:off x="1215512"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Pembangunan Sistem</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3" name="Google Shape;366;p17">
              <a:extLst>
                <a:ext uri="{FF2B5EF4-FFF2-40B4-BE49-F238E27FC236}">
                  <a16:creationId xmlns:a16="http://schemas.microsoft.com/office/drawing/2014/main" id="{90369BDA-6D26-4588-BBA3-4980628C348F}"/>
                </a:ext>
              </a:extLst>
            </p:cNvPr>
            <p:cNvSpPr/>
            <p:nvPr/>
          </p:nvSpPr>
          <p:spPr>
            <a:xfrm>
              <a:off x="2231431"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Infrastruktur ICT, Keselamatan dan Sokongan Teknikal</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4" name="Google Shape;368;p17">
              <a:extLst>
                <a:ext uri="{FF2B5EF4-FFF2-40B4-BE49-F238E27FC236}">
                  <a16:creationId xmlns:a16="http://schemas.microsoft.com/office/drawing/2014/main" id="{7CF11AF7-C314-4D2E-81CE-F939C5E0C364}"/>
                </a:ext>
              </a:extLst>
            </p:cNvPr>
            <p:cNvSpPr/>
            <p:nvPr/>
          </p:nvSpPr>
          <p:spPr>
            <a:xfrm>
              <a:off x="4258831" y="5953244"/>
              <a:ext cx="113025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Integrasi dan Migrasi Data</a:t>
              </a:r>
              <a:endParaRPr kumimoji="0" sz="1800" b="0" i="0" u="none" strike="noStrike" kern="0" cap="none" spc="0" normalizeH="0" baseline="0" noProof="0" dirty="0">
                <a:ln>
                  <a:noFill/>
                </a:ln>
                <a:solidFill>
                  <a:prstClr val="black"/>
                </a:solidFill>
                <a:effectLst/>
                <a:uLnTx/>
                <a:uFillTx/>
              </a:endParaRPr>
            </a:p>
          </p:txBody>
        </p:sp>
        <p:sp>
          <p:nvSpPr>
            <p:cNvPr id="25" name="Google Shape;369;p17">
              <a:extLst>
                <a:ext uri="{FF2B5EF4-FFF2-40B4-BE49-F238E27FC236}">
                  <a16:creationId xmlns:a16="http://schemas.microsoft.com/office/drawing/2014/main" id="{D20CBD75-6AB3-44D9-871A-DA9F5CC698A1}"/>
                </a:ext>
              </a:extLst>
            </p:cNvPr>
            <p:cNvSpPr/>
            <p:nvPr/>
          </p:nvSpPr>
          <p:spPr>
            <a:xfrm>
              <a:off x="6688217"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SME</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6" name="Google Shape;370;p17">
              <a:extLst>
                <a:ext uri="{FF2B5EF4-FFF2-40B4-BE49-F238E27FC236}">
                  <a16:creationId xmlns:a16="http://schemas.microsoft.com/office/drawing/2014/main" id="{04C55AF4-AB18-4956-8D4E-0D905B92D205}"/>
                </a:ext>
              </a:extLst>
            </p:cNvPr>
            <p:cNvSpPr/>
            <p:nvPr/>
          </p:nvSpPr>
          <p:spPr>
            <a:xfrm>
              <a:off x="7714313"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Pembangunan Sistem</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7" name="Google Shape;371;p17">
              <a:extLst>
                <a:ext uri="{FF2B5EF4-FFF2-40B4-BE49-F238E27FC236}">
                  <a16:creationId xmlns:a16="http://schemas.microsoft.com/office/drawing/2014/main" id="{4BBBBC11-47EB-4E2D-ACF7-B02CCB5A5DDE}"/>
                </a:ext>
              </a:extLst>
            </p:cNvPr>
            <p:cNvSpPr/>
            <p:nvPr/>
          </p:nvSpPr>
          <p:spPr>
            <a:xfrm>
              <a:off x="8730232"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Infrastruktur ICT dan Sokongan Teknikal </a:t>
              </a:r>
              <a:endParaRPr kumimoji="0" sz="1800" b="0" i="0" u="none" strike="noStrike" kern="0" cap="none" spc="0" normalizeH="0" baseline="0" noProof="0" dirty="0">
                <a:ln>
                  <a:noFill/>
                </a:ln>
                <a:solidFill>
                  <a:prstClr val="black"/>
                </a:solidFill>
                <a:effectLst/>
                <a:uLnTx/>
                <a:uFillTx/>
              </a:endParaRPr>
            </a:p>
          </p:txBody>
        </p:sp>
        <p:sp>
          <p:nvSpPr>
            <p:cNvPr id="28" name="Google Shape;373;p17">
              <a:extLst>
                <a:ext uri="{FF2B5EF4-FFF2-40B4-BE49-F238E27FC236}">
                  <a16:creationId xmlns:a16="http://schemas.microsoft.com/office/drawing/2014/main" id="{F04C25A5-F20D-4B0A-AA47-D304F01F54CF}"/>
                </a:ext>
              </a:extLst>
            </p:cNvPr>
            <p:cNvSpPr/>
            <p:nvPr/>
          </p:nvSpPr>
          <p:spPr>
            <a:xfrm>
              <a:off x="10757632" y="5914279"/>
              <a:ext cx="1150198"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Integrasi dan Migrasi Data</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cxnSp>
          <p:nvCxnSpPr>
            <p:cNvPr id="29" name="Google Shape;374;p17">
              <a:extLst>
                <a:ext uri="{FF2B5EF4-FFF2-40B4-BE49-F238E27FC236}">
                  <a16:creationId xmlns:a16="http://schemas.microsoft.com/office/drawing/2014/main" id="{7DBE7917-0813-45EF-B155-5FC77312C3D3}"/>
                </a:ext>
              </a:extLst>
            </p:cNvPr>
            <p:cNvCxnSpPr/>
            <p:nvPr/>
          </p:nvCxnSpPr>
          <p:spPr>
            <a:xfrm>
              <a:off x="663008" y="5650614"/>
              <a:ext cx="4170187" cy="15309"/>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0" name="Google Shape;375;p17">
              <a:extLst>
                <a:ext uri="{FF2B5EF4-FFF2-40B4-BE49-F238E27FC236}">
                  <a16:creationId xmlns:a16="http://schemas.microsoft.com/office/drawing/2014/main" id="{E1534280-D647-4F35-A8F0-930E81FCF142}"/>
                </a:ext>
              </a:extLst>
            </p:cNvPr>
            <p:cNvCxnSpPr/>
            <p:nvPr/>
          </p:nvCxnSpPr>
          <p:spPr>
            <a:xfrm>
              <a:off x="2639616" y="4257474"/>
              <a:ext cx="0" cy="169577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1" name="Google Shape;376;p17">
              <a:extLst>
                <a:ext uri="{FF2B5EF4-FFF2-40B4-BE49-F238E27FC236}">
                  <a16:creationId xmlns:a16="http://schemas.microsoft.com/office/drawing/2014/main" id="{21D68D53-39CA-4F7D-9EDA-6543F20A16EB}"/>
                </a:ext>
              </a:extLst>
            </p:cNvPr>
            <p:cNvCxnSpPr/>
            <p:nvPr/>
          </p:nvCxnSpPr>
          <p:spPr>
            <a:xfrm>
              <a:off x="4833195"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2" name="Google Shape;377;p17">
              <a:extLst>
                <a:ext uri="{FF2B5EF4-FFF2-40B4-BE49-F238E27FC236}">
                  <a16:creationId xmlns:a16="http://schemas.microsoft.com/office/drawing/2014/main" id="{0FAB5C84-972E-47C4-8041-B0D19DDB7C45}"/>
                </a:ext>
              </a:extLst>
            </p:cNvPr>
            <p:cNvCxnSpPr/>
            <p:nvPr/>
          </p:nvCxnSpPr>
          <p:spPr>
            <a:xfrm>
              <a:off x="3722288"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3" name="Google Shape;378;p17">
              <a:extLst>
                <a:ext uri="{FF2B5EF4-FFF2-40B4-BE49-F238E27FC236}">
                  <a16:creationId xmlns:a16="http://schemas.microsoft.com/office/drawing/2014/main" id="{192A07B0-7D7E-49CD-A77E-C58B220CC966}"/>
                </a:ext>
              </a:extLst>
            </p:cNvPr>
            <p:cNvCxnSpPr/>
            <p:nvPr/>
          </p:nvCxnSpPr>
          <p:spPr>
            <a:xfrm>
              <a:off x="1689104"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4" name="Google Shape;379;p17">
              <a:extLst>
                <a:ext uri="{FF2B5EF4-FFF2-40B4-BE49-F238E27FC236}">
                  <a16:creationId xmlns:a16="http://schemas.microsoft.com/office/drawing/2014/main" id="{956E7C57-16F5-47D2-B86B-357CA70AD6F5}"/>
                </a:ext>
              </a:extLst>
            </p:cNvPr>
            <p:cNvCxnSpPr/>
            <p:nvPr/>
          </p:nvCxnSpPr>
          <p:spPr>
            <a:xfrm>
              <a:off x="663008"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5" name="Google Shape;380;p17">
              <a:extLst>
                <a:ext uri="{FF2B5EF4-FFF2-40B4-BE49-F238E27FC236}">
                  <a16:creationId xmlns:a16="http://schemas.microsoft.com/office/drawing/2014/main" id="{5F457F13-84F2-45AC-B8B3-40EF9A71A6EF}"/>
                </a:ext>
              </a:extLst>
            </p:cNvPr>
            <p:cNvCxnSpPr/>
            <p:nvPr/>
          </p:nvCxnSpPr>
          <p:spPr>
            <a:xfrm>
              <a:off x="7183613" y="5618415"/>
              <a:ext cx="4170187" cy="15309"/>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6" name="Google Shape;381;p17">
              <a:extLst>
                <a:ext uri="{FF2B5EF4-FFF2-40B4-BE49-F238E27FC236}">
                  <a16:creationId xmlns:a16="http://schemas.microsoft.com/office/drawing/2014/main" id="{8CFA9FD5-A7AE-411A-B06E-AB4EC8BCF350}"/>
                </a:ext>
              </a:extLst>
            </p:cNvPr>
            <p:cNvCxnSpPr/>
            <p:nvPr/>
          </p:nvCxnSpPr>
          <p:spPr>
            <a:xfrm>
              <a:off x="11353800"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7" name="Google Shape;382;p17">
              <a:extLst>
                <a:ext uri="{FF2B5EF4-FFF2-40B4-BE49-F238E27FC236}">
                  <a16:creationId xmlns:a16="http://schemas.microsoft.com/office/drawing/2014/main" id="{EF635E6C-8DF0-403F-AF50-59E6EB66CA5D}"/>
                </a:ext>
              </a:extLst>
            </p:cNvPr>
            <p:cNvCxnSpPr/>
            <p:nvPr/>
          </p:nvCxnSpPr>
          <p:spPr>
            <a:xfrm>
              <a:off x="10242893"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8" name="Google Shape;383;p17">
              <a:extLst>
                <a:ext uri="{FF2B5EF4-FFF2-40B4-BE49-F238E27FC236}">
                  <a16:creationId xmlns:a16="http://schemas.microsoft.com/office/drawing/2014/main" id="{796AE948-67AF-4907-84F4-64EBB55FE403}"/>
                </a:ext>
              </a:extLst>
            </p:cNvPr>
            <p:cNvCxnSpPr/>
            <p:nvPr/>
          </p:nvCxnSpPr>
          <p:spPr>
            <a:xfrm>
              <a:off x="8209709"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9" name="Google Shape;384;p17">
              <a:extLst>
                <a:ext uri="{FF2B5EF4-FFF2-40B4-BE49-F238E27FC236}">
                  <a16:creationId xmlns:a16="http://schemas.microsoft.com/office/drawing/2014/main" id="{43828B3D-B7D8-4BCB-852D-74F15BA7065E}"/>
                </a:ext>
              </a:extLst>
            </p:cNvPr>
            <p:cNvCxnSpPr/>
            <p:nvPr/>
          </p:nvCxnSpPr>
          <p:spPr>
            <a:xfrm>
              <a:off x="7183613"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sp>
          <p:nvSpPr>
            <p:cNvPr id="40" name="Google Shape;364;p17">
              <a:extLst>
                <a:ext uri="{FF2B5EF4-FFF2-40B4-BE49-F238E27FC236}">
                  <a16:creationId xmlns:a16="http://schemas.microsoft.com/office/drawing/2014/main" id="{795C012E-BA40-48B9-A681-DDD95A80EDD2}"/>
                </a:ext>
              </a:extLst>
            </p:cNvPr>
            <p:cNvSpPr/>
            <p:nvPr/>
          </p:nvSpPr>
          <p:spPr>
            <a:xfrm>
              <a:off x="3248695" y="5953243"/>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rPr>
                <a:t>Latihan</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41" name="Google Shape;369;p17">
              <a:extLst>
                <a:ext uri="{FF2B5EF4-FFF2-40B4-BE49-F238E27FC236}">
                  <a16:creationId xmlns:a16="http://schemas.microsoft.com/office/drawing/2014/main" id="{1ADCA87C-9977-4C6F-9294-073B6B2BBFB3}"/>
                </a:ext>
              </a:extLst>
            </p:cNvPr>
            <p:cNvSpPr/>
            <p:nvPr/>
          </p:nvSpPr>
          <p:spPr>
            <a:xfrm>
              <a:off x="9746149" y="5898387"/>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Latihan</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42" name="Freeform 146">
              <a:extLst>
                <a:ext uri="{FF2B5EF4-FFF2-40B4-BE49-F238E27FC236}">
                  <a16:creationId xmlns:a16="http://schemas.microsoft.com/office/drawing/2014/main" id="{1EE4594D-241F-477A-AFC4-D8A09F3B4A46}"/>
                </a:ext>
              </a:extLst>
            </p:cNvPr>
            <p:cNvSpPr/>
            <p:nvPr/>
          </p:nvSpPr>
          <p:spPr>
            <a:xfrm>
              <a:off x="3047802" y="4451018"/>
              <a:ext cx="2596159"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rgbClr val="956251">
                <a:lumMod val="60000"/>
                <a:lumOff val="40000"/>
              </a:srgbClr>
            </a:solidFill>
            <a:ln w="15875" cap="flat" cmpd="sng" algn="ctr">
              <a:solidFill>
                <a:sysClr val="windowText" lastClr="000000"/>
              </a:solidFill>
              <a:prstDash val="solid"/>
              <a:miter lim="800000"/>
            </a:ln>
            <a:effectLst/>
          </p:spPr>
          <p:txBody>
            <a:bodyPr lIns="11430" tIns="11430" rIns="11430" bIns="11430" spcCol="1270" anchor="ctr"/>
            <a:lstStyle/>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MY" sz="1200" b="1" i="0" u="none" strike="noStrike" kern="0" cap="none" spc="-15" normalizeH="0" baseline="0" noProof="0" dirty="0">
                  <a:ln>
                    <a:noFill/>
                  </a:ln>
                  <a:solidFill>
                    <a:prstClr val="black"/>
                  </a:solidFill>
                  <a:effectLst/>
                  <a:uLnTx/>
                  <a:uFillTx/>
                  <a:latin typeface="Calibri" panose="020F0502020204030204"/>
                  <a:ea typeface="+mn-ea"/>
                  <a:cs typeface="Calibri"/>
                </a:rPr>
                <a:t>Project Management Office (PMO)</a:t>
              </a:r>
              <a:endParaRPr kumimoji="0" lang="en-MY"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5080" lvl="0" indent="0" algn="ctr"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5" normalizeH="0" baseline="0" noProof="0" dirty="0">
                <a:ln>
                  <a:noFill/>
                </a:ln>
                <a:solidFill>
                  <a:srgbClr val="FF0000"/>
                </a:solidFill>
                <a:effectLst/>
                <a:uLnTx/>
                <a:uFillTx/>
                <a:latin typeface="Calibri" panose="020F0502020204030204"/>
                <a:ea typeface="+mn-ea"/>
                <a:cs typeface="Calibri"/>
              </a:endParaRPr>
            </a:p>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en-AU" sz="10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43" name="Straight Connector 42">
              <a:extLst>
                <a:ext uri="{FF2B5EF4-FFF2-40B4-BE49-F238E27FC236}">
                  <a16:creationId xmlns:a16="http://schemas.microsoft.com/office/drawing/2014/main" id="{7D769F41-8089-4EEC-A2E8-098CD36A7499}"/>
                </a:ext>
              </a:extLst>
            </p:cNvPr>
            <p:cNvCxnSpPr/>
            <p:nvPr/>
          </p:nvCxnSpPr>
          <p:spPr>
            <a:xfrm flipH="1">
              <a:off x="2639616" y="4859379"/>
              <a:ext cx="408186" cy="0"/>
            </a:xfrm>
            <a:prstGeom prst="line">
              <a:avLst/>
            </a:prstGeom>
            <a:noFill/>
            <a:ln w="12700" cap="flat" cmpd="sng" algn="ctr">
              <a:solidFill>
                <a:sysClr val="windowText" lastClr="000000"/>
              </a:solidFill>
              <a:prstDash val="solid"/>
              <a:miter lim="800000"/>
            </a:ln>
            <a:effectLst/>
          </p:spPr>
        </p:cxnSp>
        <p:sp>
          <p:nvSpPr>
            <p:cNvPr id="44" name="Freeform 146">
              <a:extLst>
                <a:ext uri="{FF2B5EF4-FFF2-40B4-BE49-F238E27FC236}">
                  <a16:creationId xmlns:a16="http://schemas.microsoft.com/office/drawing/2014/main" id="{604E2696-C578-47F8-8549-A41F68AA11E8}"/>
                </a:ext>
              </a:extLst>
            </p:cNvPr>
            <p:cNvSpPr/>
            <p:nvPr/>
          </p:nvSpPr>
          <p:spPr>
            <a:xfrm>
              <a:off x="9746149" y="4412475"/>
              <a:ext cx="2245264"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rgbClr val="9B2D1F">
                <a:lumMod val="20000"/>
                <a:lumOff val="80000"/>
              </a:srgbClr>
            </a:solidFill>
            <a:ln w="15875" cap="flat" cmpd="sng" algn="ctr">
              <a:solidFill>
                <a:sysClr val="windowText" lastClr="000000"/>
              </a:solidFill>
              <a:prstDash val="solid"/>
              <a:miter lim="800000"/>
            </a:ln>
            <a:effectLst/>
          </p:spPr>
          <p:txBody>
            <a:bodyPr lIns="11430" tIns="11430" rIns="11430" bIns="11430" spcCol="1270" anchor="ctr"/>
            <a:lstStyle/>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MY" sz="1200" b="1" i="0" u="none" strike="noStrike" kern="0" cap="none" spc="-15" normalizeH="0" baseline="0" noProof="0" dirty="0">
                  <a:ln>
                    <a:noFill/>
                  </a:ln>
                  <a:solidFill>
                    <a:prstClr val="black"/>
                  </a:solidFill>
                  <a:effectLst/>
                  <a:uLnTx/>
                  <a:uFillTx/>
                  <a:latin typeface="Calibri" panose="020F0502020204030204"/>
                  <a:ea typeface="+mn-ea"/>
                  <a:cs typeface="Calibri"/>
                </a:rPr>
                <a:t>Project Management Office (PMO)</a:t>
              </a:r>
              <a:endParaRPr kumimoji="0" lang="en-MY"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5080" lvl="0" indent="0" algn="ctr"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5" normalizeH="0" baseline="0" noProof="0" dirty="0">
                <a:ln>
                  <a:noFill/>
                </a:ln>
                <a:solidFill>
                  <a:srgbClr val="FF0000"/>
                </a:solidFill>
                <a:effectLst/>
                <a:uLnTx/>
                <a:uFillTx/>
                <a:latin typeface="Calibri" panose="020F0502020204030204"/>
                <a:ea typeface="+mn-ea"/>
                <a:cs typeface="Calibri"/>
              </a:endParaRPr>
            </a:p>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en-AU" sz="10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45" name="Straight Connector 44">
              <a:extLst>
                <a:ext uri="{FF2B5EF4-FFF2-40B4-BE49-F238E27FC236}">
                  <a16:creationId xmlns:a16="http://schemas.microsoft.com/office/drawing/2014/main" id="{D48DB223-0B04-46CA-8AAD-325B5C185A20}"/>
                </a:ext>
              </a:extLst>
            </p:cNvPr>
            <p:cNvCxnSpPr/>
            <p:nvPr/>
          </p:nvCxnSpPr>
          <p:spPr>
            <a:xfrm flipH="1">
              <a:off x="9203823" y="4859379"/>
              <a:ext cx="542326" cy="0"/>
            </a:xfrm>
            <a:prstGeom prst="line">
              <a:avLst/>
            </a:prstGeom>
            <a:noFill/>
            <a:ln w="12700" cap="flat" cmpd="sng" algn="ctr">
              <a:solidFill>
                <a:sysClr val="windowText" lastClr="000000"/>
              </a:solidFill>
              <a:prstDash val="solid"/>
              <a:miter lim="800000"/>
            </a:ln>
            <a:effectLst/>
          </p:spPr>
        </p:cxnSp>
      </p:grpSp>
      <p:sp>
        <p:nvSpPr>
          <p:cNvPr id="46" name="Title 1">
            <a:extLst>
              <a:ext uri="{FF2B5EF4-FFF2-40B4-BE49-F238E27FC236}">
                <a16:creationId xmlns:a16="http://schemas.microsoft.com/office/drawing/2014/main" id="{06924377-40D7-4BCE-ABEA-2EA695C01D73}"/>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TADBIR URUS PROJEK</a:t>
            </a:r>
          </a:p>
        </p:txBody>
      </p:sp>
      <p:pic>
        <p:nvPicPr>
          <p:cNvPr id="7" name="Picture 6">
            <a:extLst>
              <a:ext uri="{FF2B5EF4-FFF2-40B4-BE49-F238E27FC236}">
                <a16:creationId xmlns:a16="http://schemas.microsoft.com/office/drawing/2014/main" id="{72077C6D-3859-4E85-B5CA-A51C4C597DB5}"/>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29201135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K. Contoh Klausa">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EA2A5BF-75A7-4135-8AFA-9138B7F7D085}"/>
              </a:ext>
            </a:extLst>
          </p:cNvPr>
          <p:cNvGrpSpPr/>
          <p:nvPr userDrawn="1"/>
        </p:nvGrpSpPr>
        <p:grpSpPr>
          <a:xfrm>
            <a:off x="0" y="1"/>
            <a:ext cx="12192000" cy="6867035"/>
            <a:chOff x="0" y="1"/>
            <a:chExt cx="12192000" cy="6867035"/>
          </a:xfrm>
        </p:grpSpPr>
        <p:sp>
          <p:nvSpPr>
            <p:cNvPr id="16" name="Google Shape;223;p7">
              <a:extLst>
                <a:ext uri="{FF2B5EF4-FFF2-40B4-BE49-F238E27FC236}">
                  <a16:creationId xmlns:a16="http://schemas.microsoft.com/office/drawing/2014/main" id="{6B964992-5C81-4FC3-AAC0-2434D4BAAC5E}"/>
                </a:ext>
              </a:extLst>
            </p:cNvPr>
            <p:cNvSpPr txBox="1"/>
            <p:nvPr/>
          </p:nvSpPr>
          <p:spPr>
            <a:xfrm>
              <a:off x="160421" y="560982"/>
              <a:ext cx="5759117" cy="5983357"/>
            </a:xfrm>
            <a:prstGeom prst="rect">
              <a:avLst/>
            </a:prstGeom>
            <a:noFill/>
            <a:ln>
              <a:noFill/>
            </a:ln>
          </p:spPr>
          <p:txBody>
            <a:bodyPr spcFirstLastPara="1" wrap="square" lIns="91425" tIns="45700" rIns="91425" bIns="45700" anchor="t" anchorCtr="0">
              <a:noAutofit/>
            </a:bodyPr>
            <a:lstStyle/>
            <a:p>
              <a:pPr algn="ctr">
                <a:buClr>
                  <a:prstClr val="black"/>
                </a:buClr>
                <a:buSzPts val="1600"/>
              </a:pPr>
              <a:r>
                <a:rPr lang="en-US" sz="1600" b="1" u="sng" dirty="0">
                  <a:solidFill>
                    <a:prstClr val="black"/>
                  </a:solidFill>
                  <a:latin typeface="Arial"/>
                  <a:cs typeface="Arial"/>
                  <a:sym typeface="Arial"/>
                </a:rPr>
                <a:t>Akta Rahsia Rasmi 1972 [Akta 88]</a:t>
              </a: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algn="ctr">
                <a:buClr>
                  <a:prstClr val="black"/>
                </a:buClr>
                <a:buSzPts val="1600"/>
              </a:pPr>
              <a:r>
                <a:rPr lang="en-US" sz="1400" b="1" u="sng" dirty="0">
                  <a:solidFill>
                    <a:prstClr val="black"/>
                  </a:solidFill>
                  <a:latin typeface="Arial"/>
                  <a:cs typeface="Arial"/>
                  <a:sym typeface="Arial"/>
                </a:rPr>
                <a:t>Arahan Keselamatan (Semakan dan Pindaan 2017)</a:t>
              </a:r>
              <a:r>
                <a:rPr lang="ms-MY" sz="1600" b="1" u="sng" dirty="0">
                  <a:solidFill>
                    <a:srgbClr val="222222"/>
                  </a:solidFill>
                  <a:latin typeface="Arial" panose="020B0604020202020204" pitchFamily="34" charset="0"/>
                  <a:ea typeface="Calibri" panose="020F0502020204030204" pitchFamily="34" charset="0"/>
                  <a:cs typeface="Times New Roman" panose="02020603050405020304" pitchFamily="18" charset="0"/>
                </a:rPr>
                <a:t> para 60</a:t>
              </a:r>
              <a:endParaRPr lang="en-MY" sz="1600" b="1" u="sng" dirty="0">
                <a:solidFill>
                  <a:prstClr val="black"/>
                </a:solidFill>
                <a:ea typeface="Calibri" panose="020F0502020204030204" pitchFamily="34" charset="0"/>
                <a:cs typeface="Times New Roman" panose="02020603050405020304" pitchFamily="18" charset="0"/>
              </a:endParaRPr>
            </a:p>
            <a:p>
              <a:pPr algn="just">
                <a:lnSpc>
                  <a:spcPts val="1650"/>
                </a:lnSpc>
                <a:spcAft>
                  <a:spcPts val="800"/>
                </a:spcAft>
              </a:pPr>
              <a:endParaRPr lang="ms-MY" sz="1400" i="1" dirty="0">
                <a:solidFill>
                  <a:srgbClr val="222222"/>
                </a:solidFill>
                <a:latin typeface="Arial" panose="020B0604020202020204" pitchFamily="34" charset="0"/>
                <a:ea typeface="Calibri" panose="020F0502020204030204" pitchFamily="34" charset="0"/>
                <a:cs typeface="Times New Roman" panose="02020603050405020304" pitchFamily="18" charset="0"/>
              </a:endParaRPr>
            </a:p>
            <a:p>
              <a:pPr algn="just">
                <a:lnSpc>
                  <a:spcPts val="1650"/>
                </a:lnSpc>
                <a:spcAft>
                  <a:spcPts val="800"/>
                </a:spcAft>
              </a:pPr>
              <a:r>
                <a:rPr lang="ms-MY" sz="1400" i="1" dirty="0">
                  <a:solidFill>
                    <a:srgbClr val="222222"/>
                  </a:solidFill>
                  <a:latin typeface="Arial" panose="020B0604020202020204" pitchFamily="34" charset="0"/>
                  <a:ea typeface="Calibri" panose="020F0502020204030204" pitchFamily="34" charset="0"/>
                  <a:cs typeface="Times New Roman" panose="02020603050405020304" pitchFamily="18" charset="0"/>
                </a:rPr>
                <a:t>“Pelaksanaan sistem berhubung dengan kelengkapan, bahan serta maklumat rasmi yang mempunyai ciri-ciri keselamatan menggunakan aplikasi berteknologi tinggi dan terkini termasuk sistem ICT hendaklah terlebih dahulu dirujuk dan mendapatkan pandangan daripada Ketua Pengarah Keselamatan Kerajaan bagi tujuan penilaian risiko keselamatan. Pembekal perkhidmatan yang membangunkan sistem-sistem tertentu bagi pihak Kerajaan hendaklah menyerahkan segala maklumat, bahan yang berkaitan serta kod sumber (source code) dan seumpamanya menjadi milik Kerajaan sepenuhnya. Bagi meningkatkan tahap keselamatan ICT, peranti, perkakasan, perisian, aplikasi, sistem ICT dan sebagainya yang telah mendapat pensijilan keselamatan ICT dan diiktiraf oleh Kerajaan boleh dipertimbangkan”.</a:t>
              </a:r>
              <a:endParaRPr lang="en-MY" sz="1400" dirty="0">
                <a:solidFill>
                  <a:prstClr val="black"/>
                </a:solidFill>
                <a:ea typeface="Calibri" panose="020F0502020204030204" pitchFamily="34" charset="0"/>
                <a:cs typeface="Times New Roman" panose="02020603050405020304" pitchFamily="18" charset="0"/>
              </a:endParaRPr>
            </a:p>
            <a:p>
              <a:pPr algn="ctr">
                <a:buClr>
                  <a:prstClr val="black"/>
                </a:buClr>
                <a:buSzPts val="1600"/>
              </a:pPr>
              <a:endParaRPr lang="en-US" sz="1600" dirty="0">
                <a:solidFill>
                  <a:prstClr val="black"/>
                </a:solidFill>
                <a:latin typeface="Arial"/>
                <a:cs typeface="Arial"/>
              </a:endParaRPr>
            </a:p>
            <a:p>
              <a:pPr algn="ctr">
                <a:buClr>
                  <a:prstClr val="black"/>
                </a:buClr>
                <a:buSzPts val="1600"/>
              </a:pPr>
              <a:endParaRPr lang="en-US" sz="1600" dirty="0">
                <a:solidFill>
                  <a:prstClr val="black"/>
                </a:solidFill>
                <a:latin typeface="Arial"/>
                <a:cs typeface="Arial"/>
              </a:endParaRPr>
            </a:p>
            <a:p>
              <a:pPr marL="800100" lvl="2" indent="-342900" algn="ctr">
                <a:spcBef>
                  <a:spcPts val="320"/>
                </a:spcBef>
                <a:buClr>
                  <a:prstClr val="black"/>
                </a:buClr>
                <a:buSzPts val="1600"/>
                <a:buFont typeface="+mj-lt"/>
                <a:buAutoNum type="alphaLcPeriod"/>
              </a:pPr>
              <a:endParaRPr lang="sv-SE" sz="1600" dirty="0">
                <a:solidFill>
                  <a:prstClr val="black"/>
                </a:solidFill>
                <a:latin typeface="Arial"/>
                <a:cs typeface="Arial"/>
              </a:endParaRPr>
            </a:p>
            <a:p>
              <a:pPr marL="800100" lvl="1" indent="-342900" algn="ctr">
                <a:spcBef>
                  <a:spcPts val="320"/>
                </a:spcBef>
                <a:buClr>
                  <a:prstClr val="black"/>
                </a:buClr>
                <a:buSzPts val="1600"/>
                <a:buFont typeface="+mj-lt"/>
                <a:buAutoNum type="alphaLcPeriod"/>
              </a:pPr>
              <a:endParaRPr lang="en-US" sz="1600" dirty="0">
                <a:solidFill>
                  <a:prstClr val="black"/>
                </a:solidFill>
                <a:latin typeface="Arial"/>
                <a:cs typeface="Arial"/>
                <a:sym typeface="Arial"/>
              </a:endParaRPr>
            </a:p>
          </p:txBody>
        </p:sp>
        <p:pic>
          <p:nvPicPr>
            <p:cNvPr id="17" name="Picture 16">
              <a:extLst>
                <a:ext uri="{FF2B5EF4-FFF2-40B4-BE49-F238E27FC236}">
                  <a16:creationId xmlns:a16="http://schemas.microsoft.com/office/drawing/2014/main" id="{170A10C1-D8AC-4EE5-BF0F-58C4F98820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136" y="864006"/>
              <a:ext cx="4124148" cy="2062074"/>
            </a:xfrm>
            <a:prstGeom prst="rect">
              <a:avLst/>
            </a:prstGeom>
          </p:spPr>
        </p:pic>
        <p:sp>
          <p:nvSpPr>
            <p:cNvPr id="18" name="Title 1">
              <a:extLst>
                <a:ext uri="{FF2B5EF4-FFF2-40B4-BE49-F238E27FC236}">
                  <a16:creationId xmlns:a16="http://schemas.microsoft.com/office/drawing/2014/main" id="{0186CA3E-896B-4278-8940-9419D4B88F95}"/>
                </a:ext>
              </a:extLst>
            </p:cNvPr>
            <p:cNvSpPr txBox="1">
              <a:spLocks/>
            </p:cNvSpPr>
            <p:nvPr/>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KLAUSA PERUNDANGAN / AKTA / PERATURAN (JIKA BERKAITAN)</a:t>
              </a:r>
            </a:p>
          </p:txBody>
        </p:sp>
        <p:sp>
          <p:nvSpPr>
            <p:cNvPr id="19" name="Google Shape;223;p7">
              <a:extLst>
                <a:ext uri="{FF2B5EF4-FFF2-40B4-BE49-F238E27FC236}">
                  <a16:creationId xmlns:a16="http://schemas.microsoft.com/office/drawing/2014/main" id="{67092F19-B8EA-4824-AB88-B34B743A2190}"/>
                </a:ext>
              </a:extLst>
            </p:cNvPr>
            <p:cNvSpPr txBox="1"/>
            <p:nvPr/>
          </p:nvSpPr>
          <p:spPr>
            <a:xfrm>
              <a:off x="5919538" y="541184"/>
              <a:ext cx="6112041" cy="5983357"/>
            </a:xfrm>
            <a:prstGeom prst="rect">
              <a:avLst/>
            </a:prstGeom>
            <a:noFill/>
            <a:ln>
              <a:noFill/>
            </a:ln>
          </p:spPr>
          <p:txBody>
            <a:bodyPr spcFirstLastPara="1" wrap="square" lIns="91425" tIns="45700" rIns="91425" bIns="45700" anchor="t" anchorCtr="0">
              <a:noAutofit/>
            </a:bodyPr>
            <a:lstStyle/>
            <a:p>
              <a:pPr algn="ctr">
                <a:buClr>
                  <a:prstClr val="black"/>
                </a:buClr>
                <a:buSzPts val="1600"/>
              </a:pPr>
              <a:r>
                <a:rPr lang="en-US" sz="1600" b="1" u="sng" dirty="0">
                  <a:solidFill>
                    <a:prstClr val="black"/>
                  </a:solidFill>
                  <a:latin typeface="Arial"/>
                  <a:cs typeface="Arial"/>
                  <a:sym typeface="Arial"/>
                </a:rPr>
                <a:t>Akta Perlindungan Data Peribadi 2010 [Akta 709]</a:t>
              </a: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algn="ctr">
                <a:lnSpc>
                  <a:spcPts val="1650"/>
                </a:lnSpc>
                <a:spcAft>
                  <a:spcPts val="800"/>
                </a:spcAft>
              </a:pPr>
              <a:r>
                <a:rPr lang="ms-MY"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endParaRPr lang="en-MY" dirty="0">
                <a:solidFill>
                  <a:prstClr val="black"/>
                </a:solidFill>
                <a:ea typeface="Calibri" panose="020F0502020204030204" pitchFamily="34" charset="0"/>
                <a:cs typeface="Times New Roman" panose="02020603050405020304" pitchFamily="18" charset="0"/>
              </a:endParaRPr>
            </a:p>
            <a:p>
              <a:pPr algn="ctr">
                <a:buClr>
                  <a:prstClr val="black"/>
                </a:buClr>
                <a:buSzPts val="1600"/>
              </a:pPr>
              <a:endParaRPr lang="en-US" sz="1600" dirty="0">
                <a:solidFill>
                  <a:prstClr val="black"/>
                </a:solidFill>
                <a:latin typeface="Arial"/>
                <a:cs typeface="Arial"/>
              </a:endParaRPr>
            </a:p>
            <a:p>
              <a:pPr algn="ctr">
                <a:buClr>
                  <a:prstClr val="black"/>
                </a:buClr>
                <a:buSzPts val="1600"/>
              </a:pPr>
              <a:endParaRPr lang="en-US" sz="1600" dirty="0">
                <a:solidFill>
                  <a:prstClr val="black"/>
                </a:solidFill>
                <a:latin typeface="Arial"/>
                <a:cs typeface="Arial"/>
              </a:endParaRPr>
            </a:p>
            <a:p>
              <a:pPr marL="800100" lvl="2" indent="-342900" algn="ctr">
                <a:spcBef>
                  <a:spcPts val="320"/>
                </a:spcBef>
                <a:buClr>
                  <a:prstClr val="black"/>
                </a:buClr>
                <a:buSzPts val="1600"/>
                <a:buFont typeface="+mj-lt"/>
                <a:buAutoNum type="alphaLcPeriod"/>
              </a:pPr>
              <a:endParaRPr lang="sv-SE" sz="1600" dirty="0">
                <a:solidFill>
                  <a:prstClr val="black"/>
                </a:solidFill>
                <a:latin typeface="Arial"/>
                <a:cs typeface="Arial"/>
              </a:endParaRPr>
            </a:p>
            <a:p>
              <a:pPr marL="800100" lvl="1" indent="-342900" algn="ctr">
                <a:spcBef>
                  <a:spcPts val="320"/>
                </a:spcBef>
                <a:buClr>
                  <a:prstClr val="black"/>
                </a:buClr>
                <a:buSzPts val="1600"/>
                <a:buFont typeface="+mj-lt"/>
                <a:buAutoNum type="alphaLcPeriod"/>
              </a:pPr>
              <a:endParaRPr lang="en-US" sz="1600" dirty="0">
                <a:solidFill>
                  <a:prstClr val="black"/>
                </a:solidFill>
                <a:latin typeface="Arial"/>
                <a:cs typeface="Arial"/>
                <a:sym typeface="Arial"/>
              </a:endParaRPr>
            </a:p>
          </p:txBody>
        </p:sp>
        <p:pic>
          <p:nvPicPr>
            <p:cNvPr id="20" name="Picture 19">
              <a:extLst>
                <a:ext uri="{FF2B5EF4-FFF2-40B4-BE49-F238E27FC236}">
                  <a16:creationId xmlns:a16="http://schemas.microsoft.com/office/drawing/2014/main" id="{4ADBF5B3-B403-4988-86DA-A77C8F960007}"/>
                </a:ext>
              </a:extLst>
            </p:cNvPr>
            <p:cNvPicPr>
              <a:picLocks noChangeAspect="1"/>
            </p:cNvPicPr>
            <p:nvPr/>
          </p:nvPicPr>
          <p:blipFill>
            <a:blip r:embed="rId3"/>
            <a:stretch>
              <a:fillRect/>
            </a:stretch>
          </p:blipFill>
          <p:spPr>
            <a:xfrm>
              <a:off x="6496136" y="910113"/>
              <a:ext cx="5182519" cy="2747489"/>
            </a:xfrm>
            <a:prstGeom prst="rect">
              <a:avLst/>
            </a:prstGeom>
          </p:spPr>
        </p:pic>
        <p:pic>
          <p:nvPicPr>
            <p:cNvPr id="21" name="Picture 20">
              <a:extLst>
                <a:ext uri="{FF2B5EF4-FFF2-40B4-BE49-F238E27FC236}">
                  <a16:creationId xmlns:a16="http://schemas.microsoft.com/office/drawing/2014/main" id="{E93903CB-1036-4697-B783-06EFE633F070}"/>
                </a:ext>
              </a:extLst>
            </p:cNvPr>
            <p:cNvPicPr>
              <a:picLocks noChangeAspect="1"/>
            </p:cNvPicPr>
            <p:nvPr/>
          </p:nvPicPr>
          <p:blipFill>
            <a:blip r:embed="rId4"/>
            <a:stretch>
              <a:fillRect/>
            </a:stretch>
          </p:blipFill>
          <p:spPr>
            <a:xfrm>
              <a:off x="6336669" y="3591102"/>
              <a:ext cx="5358611" cy="3275934"/>
            </a:xfrm>
            <a:prstGeom prst="rect">
              <a:avLst/>
            </a:prstGeom>
          </p:spPr>
        </p:pic>
      </p:grpSp>
      <p:pic>
        <p:nvPicPr>
          <p:cNvPr id="22" name="Picture 21">
            <a:extLst>
              <a:ext uri="{FF2B5EF4-FFF2-40B4-BE49-F238E27FC236}">
                <a16:creationId xmlns:a16="http://schemas.microsoft.com/office/drawing/2014/main" id="{9292E4D7-E019-41B8-A0B2-207CD87EDC65}"/>
              </a:ext>
            </a:extLst>
          </p:cNvPr>
          <p:cNvPicPr>
            <a:picLocks noChangeAspect="1"/>
          </p:cNvPicPr>
          <p:nvPr userDrawn="1"/>
        </p:nvPicPr>
        <p:blipFill>
          <a:blip r:embed="rId5">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38178821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F268-953D-4043-9498-335FEE415EA9}"/>
              </a:ext>
            </a:extLst>
          </p:cNvPr>
          <p:cNvSpPr>
            <a:spLocks noGrp="1"/>
          </p:cNvSpPr>
          <p:nvPr>
            <p:ph type="title"/>
          </p:nvPr>
        </p:nvSpPr>
        <p:spPr>
          <a:xfrm>
            <a:off x="0" y="1"/>
            <a:ext cx="12192000" cy="502920"/>
          </a:xfrm>
          <a:prstGeom prst="rect">
            <a:avLst/>
          </a:prstGeom>
          <a:solidFill>
            <a:schemeClr val="accent1">
              <a:lumMod val="40000"/>
              <a:lumOff val="60000"/>
            </a:schemeClr>
          </a:solidFill>
        </p:spPr>
        <p:txBody>
          <a:bodyPr>
            <a:normAutofit/>
          </a:bodyPr>
          <a:lstStyle>
            <a:lvl1pPr>
              <a:defRPr kumimoji="0" lang="en-MY" sz="2800" b="1" i="0" u="none" strike="noStrike" kern="1200" cap="none" spc="-120" normalizeH="0" baseline="0" dirty="0">
                <a:ln>
                  <a:noFill/>
                </a:ln>
                <a:solidFill>
                  <a:srgbClr val="000000"/>
                </a:solidFill>
                <a:effectLst/>
                <a:uLnTx/>
                <a:uFillTx/>
                <a:latin typeface="Arial"/>
                <a:ea typeface="+mj-ea"/>
                <a:cs typeface="Arial"/>
              </a:defRPr>
            </a:lvl1pPr>
          </a:lstStyle>
          <a:p>
            <a:r>
              <a:rPr lang="en-US" sz="2800" b="1" dirty="0">
                <a:solidFill>
                  <a:srgbClr val="000000"/>
                </a:solidFill>
                <a:latin typeface="Arial"/>
                <a:cs typeface="Arial"/>
              </a:rPr>
              <a:t>A</a:t>
            </a:r>
            <a:r>
              <a:rPr lang="en-MY" sz="2800" b="1" dirty="0">
                <a:solidFill>
                  <a:srgbClr val="000000"/>
                </a:solidFill>
                <a:latin typeface="Arial"/>
                <a:cs typeface="Arial"/>
              </a:rPr>
              <a:t>RAHAN PENGISIAN TEMPLET PENILAIAN RISIKO</a:t>
            </a:r>
          </a:p>
        </p:txBody>
      </p:sp>
      <p:sp>
        <p:nvSpPr>
          <p:cNvPr id="3" name="TextBox 2">
            <a:extLst>
              <a:ext uri="{FF2B5EF4-FFF2-40B4-BE49-F238E27FC236}">
                <a16:creationId xmlns:a16="http://schemas.microsoft.com/office/drawing/2014/main" id="{CB471B52-86CE-4026-B8EF-A695402E0E06}"/>
              </a:ext>
            </a:extLst>
          </p:cNvPr>
          <p:cNvSpPr txBox="1"/>
          <p:nvPr userDrawn="1"/>
        </p:nvSpPr>
        <p:spPr>
          <a:xfrm>
            <a:off x="132521" y="502921"/>
            <a:ext cx="11926957" cy="6513578"/>
          </a:xfrm>
          <a:prstGeom prst="rect">
            <a:avLst/>
          </a:prstGeom>
          <a:noFill/>
        </p:spPr>
        <p:txBody>
          <a:bodyPr wrap="square" rtlCol="0">
            <a:spAutoFit/>
          </a:bodyPr>
          <a:lstStyle/>
          <a:p>
            <a:pPr marL="457200" indent="-457200" algn="just">
              <a:buAutoNum type="arabicPeriod"/>
            </a:pPr>
            <a:r>
              <a:rPr lang="en-US" sz="1300" dirty="0">
                <a:latin typeface="Arial" panose="020B0604020202020204" pitchFamily="34" charset="0"/>
                <a:cs typeface="Arial" panose="020B0604020202020204" pitchFamily="34" charset="0"/>
              </a:rPr>
              <a:t>Templet ini wajib diisi oleh Agensi sebelum mesyuarat penilaian risiko dilaksanakan bersama CGSO.</a:t>
            </a:r>
          </a:p>
          <a:p>
            <a:pPr marL="457200" indent="-457200" algn="just">
              <a:buAutoNum type="arabicPeriod"/>
            </a:pPr>
            <a:r>
              <a:rPr lang="en-MY" sz="1300" dirty="0">
                <a:latin typeface="Arial" panose="020B0604020202020204" pitchFamily="34" charset="0"/>
                <a:cs typeface="Arial" panose="020B0604020202020204" pitchFamily="34" charset="0"/>
              </a:rPr>
              <a:t>Pastikan semua maklumat adalah lengkap bagi membolehkan penilaian keselamatan dapat dilaksanakan secara optimum. </a:t>
            </a:r>
          </a:p>
          <a:p>
            <a:pPr marL="457200" indent="-457200" algn="just">
              <a:buAutoNum type="arabicPeriod"/>
            </a:pPr>
            <a:r>
              <a:rPr lang="en-MY" sz="1300" dirty="0">
                <a:latin typeface="Arial" panose="020B0604020202020204" pitchFamily="34" charset="0"/>
                <a:cs typeface="Arial" panose="020B0604020202020204" pitchFamily="34" charset="0"/>
              </a:rPr>
              <a:t>Kandungan yang ditunjukkan adalah sebagai contoh sahaja. Sila ubah mengikut skop projek yang dikemukakan.</a:t>
            </a:r>
          </a:p>
          <a:p>
            <a:pPr marL="457200" indent="-457200" algn="just">
              <a:buAutoNum type="arabicPeriod"/>
            </a:pPr>
            <a:r>
              <a:rPr lang="en-MY" sz="1300" dirty="0">
                <a:latin typeface="Arial" panose="020B0604020202020204" pitchFamily="34" charset="0"/>
                <a:cs typeface="Arial" panose="020B0604020202020204" pitchFamily="34" charset="0"/>
              </a:rPr>
              <a:t>Slaid Contoh dan Untuk Rujukan Agensi boleh digunakan sebagai panduan untuk mengisi templet sahaja. Agensi boleh menyediakan maklumat </a:t>
            </a:r>
            <a:r>
              <a:rPr lang="ms-MY" sz="1300" dirty="0">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di slaid kosong yang disediakan atau menambah slaid baharu (mengikut keperluan).</a:t>
            </a:r>
          </a:p>
          <a:p>
            <a:pPr marL="457200" indent="-457200" algn="just">
              <a:buAutoNum type="arabicPeriod"/>
            </a:pPr>
            <a:r>
              <a:rPr lang="en-MY" sz="1300" dirty="0">
                <a:latin typeface="Arial" panose="020B0604020202020204" pitchFamily="34" charset="0"/>
                <a:cs typeface="Arial" panose="020B0604020202020204" pitchFamily="34" charset="0"/>
              </a:rPr>
              <a:t>Bagi mengelakkan kekeliruan, Agensi tidak digalakkan delete mana-mana slide sebaliknya sila tambah slide baharu untuk sebarang penambahan maklumat</a:t>
            </a:r>
          </a:p>
          <a:p>
            <a:pPr marL="457200" indent="-457200" algn="just">
              <a:buAutoNum type="arabicPeriod"/>
            </a:pPr>
            <a:r>
              <a:rPr lang="en-MY" sz="1300" dirty="0">
                <a:latin typeface="Arial" panose="020B0604020202020204" pitchFamily="34" charset="0"/>
                <a:cs typeface="Arial" panose="020B0604020202020204" pitchFamily="34" charset="0"/>
              </a:rPr>
              <a:t>Agensi digalakkan merujuk kepada Arahan-arahan keselamatan yang berkuatkuasa dalam memastikan maklumat-maklumat yang dibekalkan adalah selaras dengan dasar Kerajaan.</a:t>
            </a:r>
          </a:p>
          <a:p>
            <a:pPr marL="457200" indent="-457200" algn="just">
              <a:buAutoNum type="arabicPeriod"/>
            </a:pPr>
            <a:r>
              <a:rPr lang="en-MY" sz="1300" dirty="0">
                <a:latin typeface="Arial" panose="020B0604020202020204" pitchFamily="34" charset="0"/>
                <a:cs typeface="Arial" panose="020B0604020202020204" pitchFamily="34" charset="0"/>
              </a:rPr>
              <a:t>Pastikan pembentangan untuk penilaian sistem adalah berdasarkan </a:t>
            </a:r>
            <a:r>
              <a:rPr lang="en-MY" sz="1300" b="1" dirty="0">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untuk dinilai keselamatannya. Contohnya: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hanya melibatkan Modul Kewangan sahaja maka slaid perlu menerangkan perincian dan keselamatan berkaitan Modul Kewangan sahaja.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melibatkan keseluruhan sistem maka slaid perlu menerangkan boratian perincian dan keselamatan sistem secara menyeluruh</a:t>
            </a:r>
          </a:p>
          <a:p>
            <a:pPr marL="457200" indent="-457200" algn="just">
              <a:buAutoNum type="arabicPeriod"/>
            </a:pPr>
            <a:r>
              <a:rPr lang="en-MY" sz="1300" dirty="0">
                <a:latin typeface="Arial" panose="020B0604020202020204" pitchFamily="34" charset="0"/>
                <a:cs typeface="Arial" panose="020B0604020202020204" pitchFamily="34" charset="0"/>
              </a:rPr>
              <a:t>Untuk permohonan yang melibatkan Cloud Computing, Agensi digalakkan merujuk kepada Jabatan Digital Negara(MAMPU) bagi mengenalpasti perkhidmatan cloud computing sebenar(SaaS/PaaS/IaaS) yang boleh digunakan untuk projek yang ingin dilaksanakan.</a:t>
            </a:r>
          </a:p>
          <a:p>
            <a:pPr marL="457200" indent="-457200" algn="just">
              <a:buFont typeface="+mj-lt"/>
              <a:buAutoNum type="arabicPeriod" startAt="9"/>
            </a:pPr>
            <a:r>
              <a:rPr lang="en-MY" sz="1300" dirty="0">
                <a:latin typeface="Arial" panose="020B0604020202020204" pitchFamily="34" charset="0"/>
                <a:cs typeface="Arial" panose="020B0604020202020204" pitchFamily="34" charset="0"/>
              </a:rPr>
              <a:t>Akta/Arahan/Pekeliling/Garis Panduan untuk rujukan :</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 Rahsia Rasmi 1972</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Arahan Keselamatan (Semakan dan Pindaan 2017) bagi mendapatkan maklumat berkenaan Pengelasan Data dan Contoh-Contoh Peringkat Keselamatan.</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Garis Panduan Pengelasan &amp; Pengelasan Semula Mengikut Akta Rahsia Rasmi 1972 Dan Surat Pekeliling Am Bil. 2 Tahun 1987</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2 Tahun 2021 Garis Panduan Pengurusan Keselamatan Maklumat Melalui Pengkomputeran Awan (Cloud Computing) Dalam Perkhidmatan Awam. </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4 Tahun 2022 Garis Panduan Sanitasi Media Elektronik Dalam Perkhidmatan Awam</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 Kemajuan Pentadbiran Awam (PKPA) Bil. 1/2021 – Dasar Perkhidmatan Pengkomputeran Sektor Awam - MAMPU</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spcAft>
                <a:spcPts val="8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PK2.6 Perolehan Perkhidmatan Pengkomputeran Awan (Cloud) Sektor Awam – MOF</a:t>
            </a:r>
          </a:p>
          <a:p>
            <a:pPr marL="800100" lvl="1" indent="-342900">
              <a:spcAft>
                <a:spcPts val="800"/>
              </a:spcAft>
              <a:buFont typeface="+mj-lt"/>
              <a:buAutoNum type="alphaLcParenR"/>
            </a:pP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Garis Panduan </a:t>
            </a:r>
            <a:r>
              <a:rPr lang="en-US" sz="1300" i="1" dirty="0">
                <a:solidFill>
                  <a:srgbClr val="222222"/>
                </a:solidFill>
                <a:effectLst/>
                <a:latin typeface="Arial" panose="020B0604020202020204" pitchFamily="34" charset="0"/>
                <a:ea typeface="Calibri" panose="020F0502020204030204" pitchFamily="34" charset="0"/>
                <a:cs typeface="Arial" panose="020B0604020202020204" pitchFamily="34" charset="0"/>
              </a:rPr>
              <a:t>Open Web Application Security Project (OWASP)</a:t>
            </a: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p>
          <a:p>
            <a:pPr marL="800100" lvl="1" indent="-342900">
              <a:spcAft>
                <a:spcPts val="800"/>
              </a:spcAft>
              <a:buFont typeface="+mj-lt"/>
              <a:buAutoNum type="alphaLcParenR"/>
            </a:pP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Akta-akta lain yang berkaitan – tertakhluk kepada Agensi</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457200" indent="-457200" algn="just">
              <a:buFont typeface="+mj-lt"/>
              <a:buAutoNum type="arabicPeriod" startAt="10"/>
            </a:pPr>
            <a:r>
              <a:rPr lang="en-MY" sz="1300" dirty="0">
                <a:latin typeface="Arial" panose="020B0604020202020204" pitchFamily="34" charset="0"/>
                <a:cs typeface="Arial" panose="020B0604020202020204" pitchFamily="34" charset="0"/>
              </a:rPr>
              <a:t>Sila pastikan agensi menghantar slaid terkini sebelum pembentangan. Agensi boleh merujuk terlebih dahulu kepada Puan Noraida cara-cara pengisian slaid. Pembentangan slaid adalah </a:t>
            </a:r>
            <a:r>
              <a:rPr lang="en-MY" sz="1300" dirty="0" err="1">
                <a:latin typeface="Arial" panose="020B0604020202020204" pitchFamily="34" charset="0"/>
                <a:cs typeface="Arial" panose="020B0604020202020204" pitchFamily="34" charset="0"/>
              </a:rPr>
              <a:t>wajib</a:t>
            </a:r>
            <a:r>
              <a:rPr lang="en-MY" sz="1300" dirty="0">
                <a:latin typeface="Arial" panose="020B0604020202020204" pitchFamily="34" charset="0"/>
                <a:cs typeface="Arial" panose="020B0604020202020204" pitchFamily="34" charset="0"/>
              </a:rPr>
              <a:t> dihadiri oleh semua pihak yang terlibat untuk projek ini (seperti IT, Business Owner, Pihak Kewangan, Pegawai Pengelas, dan lain-lain)</a:t>
            </a:r>
          </a:p>
        </p:txBody>
      </p:sp>
    </p:spTree>
    <p:extLst>
      <p:ext uri="{BB962C8B-B14F-4D97-AF65-F5344CB8AC3E}">
        <p14:creationId xmlns:p14="http://schemas.microsoft.com/office/powerpoint/2010/main" val="34145188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Y. Contoh Arkitektur Rangkatan DC">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66FCA0B-96BE-4CAE-AFA3-F9F292B5F5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295" y="824780"/>
            <a:ext cx="11323407" cy="5626342"/>
          </a:xfrm>
          <a:prstGeom prst="rect">
            <a:avLst/>
          </a:prstGeom>
        </p:spPr>
      </p:pic>
      <p:pic>
        <p:nvPicPr>
          <p:cNvPr id="3" name="Picture 2">
            <a:extLst>
              <a:ext uri="{FF2B5EF4-FFF2-40B4-BE49-F238E27FC236}">
                <a16:creationId xmlns:a16="http://schemas.microsoft.com/office/drawing/2014/main" id="{CFA63801-85E5-43D6-A653-4C9E370AD67B}"/>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12" name="Teardrop 11">
            <a:extLst>
              <a:ext uri="{FF2B5EF4-FFF2-40B4-BE49-F238E27FC236}">
                <a16:creationId xmlns:a16="http://schemas.microsoft.com/office/drawing/2014/main" id="{20E02948-6D93-469C-8515-AF960F4127A4}"/>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3" name="Slide Number Placeholder 3">
            <a:extLst>
              <a:ext uri="{FF2B5EF4-FFF2-40B4-BE49-F238E27FC236}">
                <a16:creationId xmlns:a16="http://schemas.microsoft.com/office/drawing/2014/main" id="{2DFC3C58-6EC7-4BA8-B9B3-BD2C5613AF9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4" name="Title 1">
            <a:extLst>
              <a:ext uri="{FF2B5EF4-FFF2-40B4-BE49-F238E27FC236}">
                <a16:creationId xmlns:a16="http://schemas.microsoft.com/office/drawing/2014/main" id="{854091D2-E65A-4F11-8A9A-F8D86B0EAB02}"/>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RANGKAIAN, PUSAT DATA &amp; DRC </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1614426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 Arahan Pengisian">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02C81F0-D073-4371-8493-F5386719F3BE}"/>
              </a:ext>
            </a:extLst>
          </p:cNvPr>
          <p:cNvSpPr txBox="1"/>
          <p:nvPr userDrawn="1"/>
        </p:nvSpPr>
        <p:spPr>
          <a:xfrm>
            <a:off x="132522" y="502921"/>
            <a:ext cx="11926957" cy="6318653"/>
          </a:xfrm>
          <a:prstGeom prst="rect">
            <a:avLst/>
          </a:prstGeom>
          <a:noFill/>
        </p:spPr>
        <p:txBody>
          <a:bodyPr wrap="square" rtlCol="0">
            <a:spAutoFit/>
          </a:bodyPr>
          <a:lstStyle/>
          <a:p>
            <a:pPr marL="457200" indent="-457200" algn="just">
              <a:spcBef>
                <a:spcPts val="0"/>
              </a:spcBef>
              <a:spcAft>
                <a:spcPts val="200"/>
              </a:spcAft>
              <a:buAutoNum type="arabicPeriod"/>
            </a:pPr>
            <a:r>
              <a:rPr lang="en-US" sz="1300" dirty="0">
                <a:latin typeface="Arial" panose="020B0604020202020204" pitchFamily="34" charset="0"/>
                <a:cs typeface="Arial" panose="020B0604020202020204" pitchFamily="34" charset="0"/>
              </a:rPr>
              <a:t>Templet ini wajib diisi oleh Agensi sebelum mesyuarat penilaian risiko dilaksanakan bersama CGSO.</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Pastikan semua maklumat adalah lengkap bagi membolehkan penilaian keselamatan dapat dilaksanakan secara optimum. </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Kandungan yang ditunjukkan adalah sebagai contoh sahaja. Sila ubah mengikut skop projek yang dikemukakan.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Slaid contoh dan untuk rujukan agensi boleh digunakan sebagai panduan untuk mengisi templet sahaja. Agensi boleh menyediakan maklumat </a:t>
            </a:r>
            <a:r>
              <a:rPr lang="ms-MY" sz="1300" dirty="0">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di slaid kosong yang disediakan atau menambah slaid baharu (mengikut keperluan).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Bagi mengelakkan kekeliruan, Agensi tidak dibenarkan memadam mana-mana slide. Sila tambah slide baharu untuk sebarang penambahan maklumat</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Agensi digalakkan merujuk kepada arahan-arahan keselamatan yang sedang berkuatkuasa dalam memastikan maklumat-maklumat yang dibekalkan adalah selaras dengan dasar-dasar Kerajaan.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Pastikan pembentangan untuk penilaian sistem adalah berdasarkan </a:t>
            </a:r>
            <a:r>
              <a:rPr lang="en-MY" sz="1300" b="1" dirty="0">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untuk dinilai keselamatannya. Contohnya: </a:t>
            </a:r>
          </a:p>
          <a:p>
            <a:pPr marL="800100" lvl="1" indent="-342900" algn="just">
              <a:spcBef>
                <a:spcPts val="0"/>
              </a:spcBef>
              <a:spcAft>
                <a:spcPts val="200"/>
              </a:spcAft>
              <a:buFont typeface="Arial" panose="020B0604020202020204" pitchFamily="34" charset="0"/>
              <a:buChar char="•"/>
            </a:pPr>
            <a:r>
              <a:rPr lang="en-MY" sz="1300" dirty="0">
                <a:latin typeface="Arial" panose="020B0604020202020204" pitchFamily="34" charset="0"/>
                <a:cs typeface="Arial" panose="020B0604020202020204" pitchFamily="34" charset="0"/>
              </a:rPr>
              <a:t>Jika hanya melibatkan Modul Kewangan sahaja maka slaid perlu menerangkan perincian dan keselamatan berkaitan Modul Kewangan sahaja. </a:t>
            </a:r>
          </a:p>
          <a:p>
            <a:pPr marL="800100" lvl="1" indent="-342900" algn="just">
              <a:spcBef>
                <a:spcPts val="0"/>
              </a:spcBef>
              <a:spcAft>
                <a:spcPts val="200"/>
              </a:spcAft>
              <a:buFont typeface="Arial" panose="020B0604020202020204" pitchFamily="34" charset="0"/>
              <a:buChar char="•"/>
            </a:pPr>
            <a:r>
              <a:rPr lang="en-MY" sz="1300" dirty="0">
                <a:latin typeface="Arial" panose="020B0604020202020204" pitchFamily="34" charset="0"/>
                <a:cs typeface="Arial" panose="020B0604020202020204" pitchFamily="34" charset="0"/>
              </a:rPr>
              <a:t>Jika melibatkan keseluruhan sistem maka slaid perlu menerangkan perincian dan keselamatan sistem </a:t>
            </a:r>
            <a:r>
              <a:rPr lang="en-MY" sz="1300" dirty="0" err="1">
                <a:latin typeface="Arial" panose="020B0604020202020204" pitchFamily="34" charset="0"/>
                <a:cs typeface="Arial" panose="020B0604020202020204" pitchFamily="34" charset="0"/>
              </a:rPr>
              <a:t>secara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menyeluruh</a:t>
            </a:r>
            <a:r>
              <a:rPr lang="en-MY" sz="1300" dirty="0">
                <a:latin typeface="Arial" panose="020B0604020202020204" pitchFamily="34" charset="0"/>
                <a:cs typeface="Arial" panose="020B0604020202020204" pitchFamily="34" charset="0"/>
              </a:rPr>
              <a:t>.</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Untuk permohonan yang melibatkan teknologi </a:t>
            </a:r>
            <a:r>
              <a:rPr lang="en-MY" sz="1300" i="1" dirty="0">
                <a:latin typeface="Arial" panose="020B0604020202020204" pitchFamily="34" charset="0"/>
                <a:cs typeface="Arial" panose="020B0604020202020204" pitchFamily="34" charset="0"/>
              </a:rPr>
              <a:t>Cloud Computing</a:t>
            </a:r>
            <a:r>
              <a:rPr lang="en-MY" sz="1300" dirty="0">
                <a:latin typeface="Arial" panose="020B0604020202020204" pitchFamily="34" charset="0"/>
                <a:cs typeface="Arial" panose="020B0604020202020204" pitchFamily="34" charset="0"/>
              </a:rPr>
              <a:t>, Agensi digalakkan merujuk kepada Jabatan Digital Negara (MAMPU) bagi mengenalpasti perkhidmatan </a:t>
            </a:r>
            <a:r>
              <a:rPr lang="en-MY" sz="1300" i="1" dirty="0">
                <a:latin typeface="Arial" panose="020B0604020202020204" pitchFamily="34" charset="0"/>
                <a:cs typeface="Arial" panose="020B0604020202020204" pitchFamily="34" charset="0"/>
              </a:rPr>
              <a:t>cloud computing </a:t>
            </a:r>
            <a:r>
              <a:rPr lang="en-MY" sz="1300" dirty="0">
                <a:latin typeface="Arial" panose="020B0604020202020204" pitchFamily="34" charset="0"/>
                <a:cs typeface="Arial" panose="020B0604020202020204" pitchFamily="34" charset="0"/>
              </a:rPr>
              <a:t>sebenar (SaaS/PaaS/IaaS) yang boleh digunakan untuk projek yang ingin dilaksanakan.</a:t>
            </a:r>
          </a:p>
          <a:p>
            <a:pPr marL="457200" indent="-457200" algn="just">
              <a:spcBef>
                <a:spcPts val="0"/>
              </a:spcBef>
              <a:spcAft>
                <a:spcPts val="200"/>
              </a:spcAft>
              <a:buFont typeface="+mj-lt"/>
              <a:buAutoNum type="arabicPeriod" startAt="9"/>
            </a:pPr>
            <a:r>
              <a:rPr lang="en-MY" sz="1300" dirty="0">
                <a:latin typeface="Arial" panose="020B0604020202020204" pitchFamily="34" charset="0"/>
                <a:cs typeface="Arial" panose="020B0604020202020204" pitchFamily="34" charset="0"/>
              </a:rPr>
              <a:t>Akta / Arahan / Pekeliling / Garis Panduan untuk rujukan :</a:t>
            </a:r>
          </a:p>
          <a:p>
            <a:pPr marL="800100" lvl="1" indent="-342900">
              <a:lnSpc>
                <a:spcPct val="107000"/>
              </a:lnSpc>
              <a:spcBef>
                <a:spcPts val="0"/>
              </a:spcBef>
              <a:spcAft>
                <a:spcPts val="2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 Rahsia Rasmi 1972</a:t>
            </a:r>
          </a:p>
          <a:p>
            <a:pPr marL="800100" lvl="1" indent="-342900">
              <a:lnSpc>
                <a:spcPct val="107000"/>
              </a:lnSpc>
              <a:spcBef>
                <a:spcPts val="0"/>
              </a:spcBef>
              <a:spcAft>
                <a:spcPts val="2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Arahan Keselamatan (Semakan dan Pindaan 2017) bagi mendapatkan maklumat berkenaan </a:t>
            </a:r>
            <a:r>
              <a:rPr lang="en-MY" sz="13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pengelasan data </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dan </a:t>
            </a:r>
            <a:r>
              <a:rPr lang="en-MY" sz="13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contoh-contoh peringkat keselamatan.</a:t>
            </a:r>
            <a:endParaRPr lang="en-MY" sz="1300" b="1"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Garis Panduan Pengelasan &amp; Pengelasan Semula Mengikut Akta Rahsia Rasmi 1972 Dan Surat Pekeliling Am Bil. 2 Tahun 1987</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2 Tahun 2021 Garis Panduan Pengurusan Keselamatan Maklumat Melalui Pengkomputeran Awan (Cloud Computing) Dalam Perkhidmatan Awam. </a:t>
            </a: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4 Tahun 2022 Garis Panduan Sanitasi Media Elektronik Dalam Perkhidmatan Awam</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 Kemajuan Pentadbiran Awam (PKPA) Bil. 1/2021 – Dasar Perkhidmatan Pengkomputeran Sektor Awam - MAMPU</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PK2.6 Perolehan Perkhidmatan Pengkomputeran Awan (Cloud) Sektor Awam – MOF</a:t>
            </a:r>
          </a:p>
          <a:p>
            <a:pPr marL="800100" lvl="1" indent="-342900">
              <a:spcBef>
                <a:spcPts val="0"/>
              </a:spcBef>
              <a:spcAft>
                <a:spcPts val="200"/>
              </a:spcAft>
              <a:buFont typeface="+mj-lt"/>
              <a:buAutoNum type="alphaLcParenR"/>
            </a:pPr>
            <a:r>
              <a:rPr lang="en-US"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rPr>
              <a:t>Garis Panduan Open Web Application Security Project (OWASP) </a:t>
            </a:r>
          </a:p>
          <a:p>
            <a:pPr marL="800100" lvl="1" indent="-342900">
              <a:spcBef>
                <a:spcPts val="0"/>
              </a:spcBef>
              <a:spcAft>
                <a:spcPts val="200"/>
              </a:spcAft>
              <a:buFont typeface="+mj-lt"/>
              <a:buAutoNum type="alphaLcParenR"/>
            </a:pPr>
            <a:r>
              <a:rPr lang="en-US"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rPr>
              <a:t>Akta-akta lain yang berkaitan – tertakhluk kepada Agensi</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457200" indent="-457200" algn="just">
              <a:spcBef>
                <a:spcPts val="0"/>
              </a:spcBef>
              <a:spcAft>
                <a:spcPts val="200"/>
              </a:spcAft>
              <a:buFont typeface="+mj-lt"/>
              <a:buAutoNum type="arabicPeriod" startAt="10"/>
            </a:pPr>
            <a:r>
              <a:rPr lang="en-MY" sz="1300" b="1" dirty="0">
                <a:solidFill>
                  <a:srgbClr val="FF0000"/>
                </a:solidFill>
                <a:latin typeface="Arial" panose="020B0604020202020204" pitchFamily="34" charset="0"/>
                <a:cs typeface="Arial" panose="020B0604020202020204" pitchFamily="34" charset="0"/>
              </a:rPr>
              <a:t>Sila pastikan agensi menghantar slaid terkini sebelum pembentangan. </a:t>
            </a:r>
            <a:r>
              <a:rPr lang="en-MY" sz="1300" dirty="0">
                <a:latin typeface="Arial" panose="020B0604020202020204" pitchFamily="34" charset="0"/>
                <a:cs typeface="Arial" panose="020B0604020202020204" pitchFamily="34" charset="0"/>
              </a:rPr>
              <a:t>Agensi boleh merujuk terlebih dahulu kepada Puan Noraida binti Md Nor berkaitan tatacara pengisian slaid. Pembentangan slaid adalah </a:t>
            </a:r>
            <a:r>
              <a:rPr lang="en-MY" sz="1300" b="1" dirty="0" err="1">
                <a:solidFill>
                  <a:srgbClr val="FF0000"/>
                </a:solidFill>
                <a:latin typeface="Arial" panose="020B0604020202020204" pitchFamily="34" charset="0"/>
                <a:cs typeface="Arial" panose="020B0604020202020204" pitchFamily="34" charset="0"/>
              </a:rPr>
              <a:t>wajib</a:t>
            </a:r>
            <a:r>
              <a:rPr lang="en-MY" sz="1300" b="1" dirty="0">
                <a:solidFill>
                  <a:srgbClr val="FF0000"/>
                </a:solidFill>
                <a:latin typeface="Arial" panose="020B0604020202020204" pitchFamily="34" charset="0"/>
                <a:cs typeface="Arial" panose="020B0604020202020204" pitchFamily="34" charset="0"/>
              </a:rPr>
              <a:t> dihadiri oleh semua pihak yang terlibat untuk projek ini </a:t>
            </a:r>
            <a:r>
              <a:rPr lang="en-MY" sz="1300" dirty="0">
                <a:latin typeface="Arial" panose="020B0604020202020204" pitchFamily="34" charset="0"/>
                <a:cs typeface="Arial" panose="020B0604020202020204" pitchFamily="34" charset="0"/>
              </a:rPr>
              <a:t>(contoh IT, Business Owner, Pihak Kewangan, Pegawai Pengelas dan lain-lain).</a:t>
            </a:r>
          </a:p>
        </p:txBody>
      </p:sp>
      <p:sp>
        <p:nvSpPr>
          <p:cNvPr id="16" name="Title 1">
            <a:extLst>
              <a:ext uri="{FF2B5EF4-FFF2-40B4-BE49-F238E27FC236}">
                <a16:creationId xmlns:a16="http://schemas.microsoft.com/office/drawing/2014/main" id="{D4DEF647-6DF1-4F0C-9787-C3DEA46EC66E}"/>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a:ea typeface="+mj-ea"/>
                <a:cs typeface="Arial"/>
              </a:rPr>
              <a:t>2. A</a:t>
            </a:r>
            <a:r>
              <a:rPr kumimoji="0" lang="en-MY" sz="2800" b="1" i="0" u="none" strike="noStrike" kern="1200" cap="none" spc="0" normalizeH="0" baseline="0" noProof="0" dirty="0">
                <a:ln>
                  <a:noFill/>
                </a:ln>
                <a:solidFill>
                  <a:srgbClr val="000000"/>
                </a:solidFill>
                <a:effectLst/>
                <a:uLnTx/>
                <a:uFillTx/>
                <a:latin typeface="Arial"/>
                <a:ea typeface="+mj-ea"/>
                <a:cs typeface="Arial"/>
              </a:rPr>
              <a:t>RAHAN PENGISIAN TEMPLET PENILAIAN RISIKO</a:t>
            </a:r>
            <a:endParaRPr kumimoji="0" lang="en-MY" sz="2800" b="1" i="0" u="none" strike="noStrike" kern="1200" cap="none" spc="-120" normalizeH="0" baseline="0" noProof="0" dirty="0">
              <a:ln>
                <a:noFill/>
              </a:ln>
              <a:solidFill>
                <a:srgbClr val="000000"/>
              </a:solidFill>
              <a:effectLst/>
              <a:uLnTx/>
              <a:uFillTx/>
              <a:latin typeface="Arial"/>
              <a:ea typeface="+mj-ea"/>
              <a:cs typeface="Arial"/>
            </a:endParaRPr>
          </a:p>
        </p:txBody>
      </p:sp>
    </p:spTree>
    <p:extLst>
      <p:ext uri="{BB962C8B-B14F-4D97-AF65-F5344CB8AC3E}">
        <p14:creationId xmlns:p14="http://schemas.microsoft.com/office/powerpoint/2010/main" val="15013753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U. Contoh Pengelasan Modul">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02B86573-6F5C-48A4-BAA5-FB5E968196B8}"/>
              </a:ext>
            </a:extLst>
          </p:cNvPr>
          <p:cNvGraphicFramePr>
            <a:graphicFrameLocks noGrp="1"/>
          </p:cNvGraphicFramePr>
          <p:nvPr userDrawn="1">
            <p:extLst>
              <p:ext uri="{D42A27DB-BD31-4B8C-83A1-F6EECF244321}">
                <p14:modId xmlns:p14="http://schemas.microsoft.com/office/powerpoint/2010/main" val="3488122061"/>
              </p:ext>
            </p:extLst>
          </p:nvPr>
        </p:nvGraphicFramePr>
        <p:xfrm>
          <a:off x="335612" y="716279"/>
          <a:ext cx="11296609" cy="5596432"/>
        </p:xfrm>
        <a:graphic>
          <a:graphicData uri="http://schemas.openxmlformats.org/drawingml/2006/table">
            <a:tbl>
              <a:tblPr firstRow="1" bandRow="1"/>
              <a:tblGrid>
                <a:gridCol w="674481">
                  <a:extLst>
                    <a:ext uri="{9D8B030D-6E8A-4147-A177-3AD203B41FA5}">
                      <a16:colId xmlns:a16="http://schemas.microsoft.com/office/drawing/2014/main" val="1552051441"/>
                    </a:ext>
                  </a:extLst>
                </a:gridCol>
                <a:gridCol w="2268612">
                  <a:extLst>
                    <a:ext uri="{9D8B030D-6E8A-4147-A177-3AD203B41FA5}">
                      <a16:colId xmlns:a16="http://schemas.microsoft.com/office/drawing/2014/main" val="1782840276"/>
                    </a:ext>
                  </a:extLst>
                </a:gridCol>
                <a:gridCol w="2445827">
                  <a:extLst>
                    <a:ext uri="{9D8B030D-6E8A-4147-A177-3AD203B41FA5}">
                      <a16:colId xmlns:a16="http://schemas.microsoft.com/office/drawing/2014/main" val="2311732310"/>
                    </a:ext>
                  </a:extLst>
                </a:gridCol>
                <a:gridCol w="2445827">
                  <a:extLst>
                    <a:ext uri="{9D8B030D-6E8A-4147-A177-3AD203B41FA5}">
                      <a16:colId xmlns:a16="http://schemas.microsoft.com/office/drawing/2014/main" val="3177269086"/>
                    </a:ext>
                  </a:extLst>
                </a:gridCol>
                <a:gridCol w="1766913">
                  <a:extLst>
                    <a:ext uri="{9D8B030D-6E8A-4147-A177-3AD203B41FA5}">
                      <a16:colId xmlns:a16="http://schemas.microsoft.com/office/drawing/2014/main" val="1695492068"/>
                    </a:ext>
                  </a:extLst>
                </a:gridCol>
                <a:gridCol w="1694949">
                  <a:extLst>
                    <a:ext uri="{9D8B030D-6E8A-4147-A177-3AD203B41FA5}">
                      <a16:colId xmlns:a16="http://schemas.microsoft.com/office/drawing/2014/main" val="4278225158"/>
                    </a:ext>
                  </a:extLst>
                </a:gridCol>
              </a:tblGrid>
              <a:tr h="97453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BIL</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NAMA/JENIS DOKUMEN YANG TERLIBAT</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p>
                      <a:pPr algn="ctr"/>
                      <a:r>
                        <a:rPr lang="en-MY" sz="1600" b="1" dirty="0">
                          <a:solidFill>
                            <a:schemeClr val="bg1"/>
                          </a:solidFill>
                          <a:latin typeface="Arial" panose="020B0604020202020204" pitchFamily="34" charset="0"/>
                          <a:cs typeface="Arial" panose="020B0604020202020204" pitchFamily="34" charset="0"/>
                        </a:rPr>
                        <a:t>PERALATAN</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p>
                      <a:pPr algn="ctr"/>
                      <a:r>
                        <a:rPr lang="en-MY" sz="1600" b="1" dirty="0">
                          <a:solidFill>
                            <a:schemeClr val="bg1"/>
                          </a:solidFill>
                          <a:latin typeface="Arial" panose="020B0604020202020204" pitchFamily="34" charset="0"/>
                          <a:cs typeface="Arial" panose="020B0604020202020204" pitchFamily="34" charset="0"/>
                        </a:rPr>
                        <a:t>KEGUNAAN</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STAKEHOLDER/ PENGGUNA</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KLASIFIKASI DATA</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extLst>
                  <a:ext uri="{0D108BD9-81ED-4DB2-BD59-A6C34878D82A}">
                    <a16:rowId xmlns:a16="http://schemas.microsoft.com/office/drawing/2014/main" val="2217702609"/>
                  </a:ext>
                </a:extLst>
              </a:tr>
              <a:tr h="120899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1.</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Borang Permohonan Kelulusan Projek</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p>
                      <a:r>
                        <a:rPr lang="en-MY" sz="1600" b="0" dirty="0">
                          <a:solidFill>
                            <a:schemeClr val="tx1"/>
                          </a:solidFill>
                          <a:latin typeface="Arial" panose="020B0604020202020204" pitchFamily="34" charset="0"/>
                          <a:cs typeface="Arial" panose="020B0604020202020204" pitchFamily="34" charset="0"/>
                        </a:rPr>
                        <a:t>PC, Laptop, Kiosk</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p>
                      <a:r>
                        <a:rPr lang="en-MY" sz="1600" b="0" dirty="0" err="1">
                          <a:solidFill>
                            <a:schemeClr val="tx1"/>
                          </a:solidFill>
                          <a:latin typeface="Arial" panose="020B0604020202020204" pitchFamily="34" charset="0"/>
                          <a:cs typeface="Arial" panose="020B0604020202020204" pitchFamily="34" charset="0"/>
                        </a:rPr>
                        <a:t>Memproses</a:t>
                      </a:r>
                      <a:r>
                        <a:rPr lang="en-MY" sz="1600" b="0" dirty="0">
                          <a:solidFill>
                            <a:schemeClr val="tx1"/>
                          </a:solidFill>
                          <a:latin typeface="Arial" panose="020B0604020202020204" pitchFamily="34" charset="0"/>
                          <a:cs typeface="Arial" panose="020B0604020202020204" pitchFamily="34" charset="0"/>
                        </a:rPr>
                        <a:t> </a:t>
                      </a:r>
                      <a:r>
                        <a:rPr lang="en-MY" sz="1600" b="0" dirty="0" err="1">
                          <a:solidFill>
                            <a:schemeClr val="tx1"/>
                          </a:solidFill>
                          <a:latin typeface="Arial" panose="020B0604020202020204" pitchFamily="34" charset="0"/>
                          <a:cs typeface="Arial" panose="020B0604020202020204" pitchFamily="34" charset="0"/>
                        </a:rPr>
                        <a:t>kelulusan</a:t>
                      </a:r>
                      <a:r>
                        <a:rPr lang="en-MY" sz="1600" b="0" dirty="0">
                          <a:solidFill>
                            <a:schemeClr val="tx1"/>
                          </a:solidFill>
                          <a:latin typeface="Arial" panose="020B0604020202020204" pitchFamily="34" charset="0"/>
                          <a:cs typeface="Arial" panose="020B0604020202020204" pitchFamily="34" charset="0"/>
                        </a:rPr>
                        <a:t> </a:t>
                      </a:r>
                      <a:r>
                        <a:rPr lang="en-MY" sz="1600" b="0" dirty="0" err="1">
                          <a:solidFill>
                            <a:schemeClr val="tx1"/>
                          </a:solidFill>
                          <a:latin typeface="Arial" panose="020B0604020202020204" pitchFamily="34" charset="0"/>
                          <a:cs typeface="Arial" panose="020B0604020202020204" pitchFamily="34" charset="0"/>
                        </a:rPr>
                        <a:t>projek</a:t>
                      </a:r>
                      <a:endParaRPr lang="en-MY" sz="16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Penjawat Awam (Agensi)</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2305753441"/>
                  </a:ext>
                </a:extLst>
              </a:tr>
              <a:tr h="97453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2.</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Minit Mesyuarat JK Pemandu Projek</a:t>
                      </a:r>
                    </a:p>
                    <a:p>
                      <a:r>
                        <a:rPr lang="en-MY" sz="1600" dirty="0">
                          <a:latin typeface="Arial" panose="020B0604020202020204" pitchFamily="34" charset="0"/>
                          <a:cs typeface="Arial" panose="020B0604020202020204" pitchFamily="34" charset="0"/>
                        </a:rPr>
                        <a:t>Kertas Keputusan Projek</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p>
                      <a:r>
                        <a:rPr lang="en-MY" sz="1600" dirty="0">
                          <a:latin typeface="Arial" panose="020B0604020202020204" pitchFamily="34" charset="0"/>
                          <a:cs typeface="Arial" panose="020B0604020202020204" pitchFamily="34" charset="0"/>
                        </a:rPr>
                        <a:t>Laptop, External hard disc</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p>
                      <a:r>
                        <a:rPr lang="en-MY" sz="1600" dirty="0" err="1">
                          <a:latin typeface="Arial" panose="020B0604020202020204" pitchFamily="34" charset="0"/>
                          <a:cs typeface="Arial" panose="020B0604020202020204" pitchFamily="34" charset="0"/>
                        </a:rPr>
                        <a:t>Diedarkan</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kepada</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ahli</a:t>
                      </a:r>
                      <a:r>
                        <a:rPr lang="en-MY" sz="1600" dirty="0">
                          <a:latin typeface="Arial" panose="020B0604020202020204" pitchFamily="34" charset="0"/>
                          <a:cs typeface="Arial" panose="020B0604020202020204" pitchFamily="34" charset="0"/>
                        </a:rPr>
                        <a:t> JK </a:t>
                      </a:r>
                      <a:r>
                        <a:rPr lang="en-MY" sz="1600" dirty="0" err="1">
                          <a:latin typeface="Arial" panose="020B0604020202020204" pitchFamily="34" charset="0"/>
                          <a:cs typeface="Arial" panose="020B0604020202020204" pitchFamily="34" charset="0"/>
                        </a:rPr>
                        <a:t>Pemandu</a:t>
                      </a:r>
                      <a:endParaRPr lang="en-MY" sz="1600" dirty="0">
                        <a:latin typeface="Arial" panose="020B0604020202020204"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Penjawat Awam (JPM)</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3840010752"/>
                  </a:ext>
                </a:extLst>
              </a:tr>
              <a:tr h="68578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3.</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Laporan siasatan</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PC, Server</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err="1">
                          <a:latin typeface="Arial" panose="020B0604020202020204" pitchFamily="34" charset="0"/>
                          <a:cs typeface="Arial" panose="020B0604020202020204" pitchFamily="34" charset="0"/>
                        </a:rPr>
                        <a:t>Membantu</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siasatan</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kes</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jenayah</a:t>
                      </a:r>
                      <a:endParaRPr lang="en-MY" sz="1600" dirty="0">
                        <a:latin typeface="Arial" panose="020B0604020202020204"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Pegawai Siasatan</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2239167960"/>
                  </a:ext>
                </a:extLst>
              </a:tr>
              <a:tr h="97453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4.</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Laporan Status Pelaksanaan Projek</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Power BI</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p>
                      <a:r>
                        <a:rPr lang="en-MY" sz="1600" dirty="0" err="1">
                          <a:latin typeface="Arial" panose="020B0604020202020204" pitchFamily="34" charset="0"/>
                          <a:cs typeface="Arial" panose="020B0604020202020204" pitchFamily="34" charset="0"/>
                        </a:rPr>
                        <a:t>Pelaporan</a:t>
                      </a:r>
                      <a:r>
                        <a:rPr lang="en-MY" sz="1600" dirty="0">
                          <a:latin typeface="Arial" panose="020B0604020202020204" pitchFamily="34" charset="0"/>
                          <a:cs typeface="Arial" panose="020B0604020202020204" pitchFamily="34" charset="0"/>
                        </a:rPr>
                        <a:t> status </a:t>
                      </a:r>
                      <a:r>
                        <a:rPr lang="en-MY" sz="1600" dirty="0" err="1">
                          <a:latin typeface="Arial" panose="020B0604020202020204" pitchFamily="34" charset="0"/>
                          <a:cs typeface="Arial" panose="020B0604020202020204" pitchFamily="34" charset="0"/>
                        </a:rPr>
                        <a:t>untuk</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pemantauan</a:t>
                      </a:r>
                      <a:endParaRPr lang="en-MY" sz="1600" dirty="0">
                        <a:latin typeface="Arial" panose="020B0604020202020204"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Pengurusan Atasan</a:t>
                      </a:r>
                    </a:p>
                    <a:p>
                      <a:r>
                        <a:rPr lang="en-MY" sz="1600" dirty="0">
                          <a:latin typeface="Arial" panose="020B0604020202020204" pitchFamily="34" charset="0"/>
                          <a:cs typeface="Arial" panose="020B0604020202020204" pitchFamily="34" charset="0"/>
                        </a:rPr>
                        <a:t>Urusetia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Terhad</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562203282"/>
                  </a:ext>
                </a:extLst>
              </a:tr>
              <a:tr h="68578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5.</a:t>
                      </a:r>
                    </a:p>
                    <a:p>
                      <a:pPr algn="ctr"/>
                      <a:endParaRPr lang="en-MY" sz="1600" dirty="0">
                        <a:latin typeface="Arial" panose="020B0604020202020204"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Statistik Projek Kerajaan</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p>
                      <a:r>
                        <a:rPr lang="en-MY" sz="1600" dirty="0">
                          <a:latin typeface="Arial" panose="020B0604020202020204" pitchFamily="34" charset="0"/>
                          <a:cs typeface="Arial" panose="020B0604020202020204" pitchFamily="34" charset="0"/>
                        </a:rPr>
                        <a:t>Power BI</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err="1">
                          <a:latin typeface="Arial" panose="020B0604020202020204" pitchFamily="34" charset="0"/>
                          <a:cs typeface="Arial" panose="020B0604020202020204" pitchFamily="34" charset="0"/>
                        </a:rPr>
                        <a:t>Pelaporan</a:t>
                      </a:r>
                      <a:r>
                        <a:rPr lang="en-MY" sz="1600" dirty="0">
                          <a:latin typeface="Arial" panose="020B0604020202020204" pitchFamily="34" charset="0"/>
                          <a:cs typeface="Arial" panose="020B0604020202020204" pitchFamily="34" charset="0"/>
                        </a:rPr>
                        <a:t> status </a:t>
                      </a:r>
                      <a:r>
                        <a:rPr lang="en-MY" sz="1600" dirty="0" err="1">
                          <a:latin typeface="Arial" panose="020B0604020202020204" pitchFamily="34" charset="0"/>
                          <a:cs typeface="Arial" panose="020B0604020202020204" pitchFamily="34" charset="0"/>
                        </a:rPr>
                        <a:t>untuk</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pemantauan</a:t>
                      </a:r>
                      <a:endParaRPr lang="en-MY" sz="1600" dirty="0">
                        <a:latin typeface="Arial" panose="020B0604020202020204"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Penjawat </a:t>
                      </a:r>
                      <a:r>
                        <a:rPr lang="en-MY" sz="1600" dirty="0" err="1">
                          <a:latin typeface="Arial" panose="020B0604020202020204" pitchFamily="34" charset="0"/>
                          <a:cs typeface="Arial" panose="020B0604020202020204" pitchFamily="34" charset="0"/>
                        </a:rPr>
                        <a:t>Awam</a:t>
                      </a:r>
                      <a:r>
                        <a:rPr lang="en-MY" sz="1600" dirty="0">
                          <a:latin typeface="Arial" panose="020B0604020202020204" pitchFamily="34" charset="0"/>
                          <a:cs typeface="Arial" panose="020B0604020202020204" pitchFamily="34" charset="0"/>
                        </a:rPr>
                        <a:t> </a:t>
                      </a:r>
                      <a:r>
                        <a:rPr lang="en-MY" sz="1600" dirty="0" err="1">
                          <a:latin typeface="Arial" panose="020B0604020202020204" pitchFamily="34" charset="0"/>
                          <a:cs typeface="Arial" panose="020B0604020202020204" pitchFamily="34" charset="0"/>
                        </a:rPr>
                        <a:t>Statistik</a:t>
                      </a:r>
                      <a:endParaRPr lang="en-MY" sz="1600" dirty="0">
                        <a:latin typeface="Arial" panose="020B0604020202020204"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Terbuka</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405570516"/>
                  </a:ext>
                </a:extLst>
              </a:tr>
            </a:tbl>
          </a:graphicData>
        </a:graphic>
      </p:graphicFrame>
      <p:sp>
        <p:nvSpPr>
          <p:cNvPr id="13" name="Teardrop 12">
            <a:extLst>
              <a:ext uri="{FF2B5EF4-FFF2-40B4-BE49-F238E27FC236}">
                <a16:creationId xmlns:a16="http://schemas.microsoft.com/office/drawing/2014/main" id="{E5BAF5B2-3D61-49E4-8D4B-3AB3E92F19C7}"/>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4" name="Slide Number Placeholder 3">
            <a:extLst>
              <a:ext uri="{FF2B5EF4-FFF2-40B4-BE49-F238E27FC236}">
                <a16:creationId xmlns:a16="http://schemas.microsoft.com/office/drawing/2014/main" id="{FD0604BF-25F2-4827-B585-B36188E61A10}"/>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5" name="Title 1">
            <a:extLst>
              <a:ext uri="{FF2B5EF4-FFF2-40B4-BE49-F238E27FC236}">
                <a16:creationId xmlns:a16="http://schemas.microsoft.com/office/drawing/2014/main" id="{CE8BA629-075C-4104-B8AD-63928AB241E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90000"/>
              </a:lnSpc>
              <a:spcBef>
                <a:spcPct val="0"/>
              </a:spcBef>
              <a:spcAft>
                <a:spcPts val="0"/>
              </a:spcAft>
              <a:buClrTx/>
              <a:buSzTx/>
              <a:buFontTx/>
              <a:buNone/>
              <a:tabLst/>
              <a:defRPr/>
            </a:pPr>
            <a:r>
              <a:rPr lang="sv-SE" sz="2400" b="1" spc="-120" dirty="0">
                <a:solidFill>
                  <a:srgbClr val="000000"/>
                </a:solidFill>
                <a:latin typeface="Arial"/>
                <a:cs typeface="Arial"/>
              </a:rPr>
              <a:t>PENERANGAN </a:t>
            </a:r>
            <a:r>
              <a:rPr lang="sv-SE" sz="2400" b="1" dirty="0">
                <a:solidFill>
                  <a:srgbClr val="000000"/>
                </a:solidFill>
                <a:latin typeface="Arial"/>
                <a:cs typeface="Arial"/>
              </a:rPr>
              <a:t>PENGELASAN DATA YANG DISIMPAN DALAM PEROLEHAN ICT</a:t>
            </a:r>
          </a:p>
        </p:txBody>
      </p:sp>
      <p:pic>
        <p:nvPicPr>
          <p:cNvPr id="7" name="Picture 6">
            <a:extLst>
              <a:ext uri="{FF2B5EF4-FFF2-40B4-BE49-F238E27FC236}">
                <a16:creationId xmlns:a16="http://schemas.microsoft.com/office/drawing/2014/main" id="{62212407-33BA-4BC6-8021-B466F940339D}"/>
              </a:ext>
            </a:extLst>
          </p:cNvPr>
          <p:cNvPicPr>
            <a:picLocks noChangeAspect="1"/>
          </p:cNvPicPr>
          <p:nvPr userDrawn="1"/>
        </p:nvPicPr>
        <p:blipFill>
          <a:blip r:embed="rId2">
            <a:alphaModFix amt="48000"/>
          </a:blip>
          <a:stretch>
            <a:fillRect/>
          </a:stretch>
        </p:blipFill>
        <p:spPr>
          <a:xfrm>
            <a:off x="1282277" y="426154"/>
            <a:ext cx="9403277" cy="6858000"/>
          </a:xfrm>
          <a:prstGeom prst="rect">
            <a:avLst/>
          </a:prstGeom>
        </p:spPr>
      </p:pic>
    </p:spTree>
    <p:extLst>
      <p:ext uri="{BB962C8B-B14F-4D97-AF65-F5344CB8AC3E}">
        <p14:creationId xmlns:p14="http://schemas.microsoft.com/office/powerpoint/2010/main" val="34637869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ZU. 33. Maklumat Pegawai ">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74ABBD-EBE0-4D4A-9345-B43368603C57}"/>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30. MAKLUMAT PEGAWAI UNTUK DIHUBUNGI</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3741027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ZU. 32. Syor">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3F8D7F-489C-4690-9B6A-6F9B545DE99A}"/>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29. SYOR</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7620728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ZT. 31. Keselamatan Fizikal DC DRC">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BD8B9D6-14C2-4328-AF26-CEA5BC4F012C}"/>
              </a:ext>
            </a:extLst>
          </p:cNvPr>
          <p:cNvSpPr/>
          <p:nvPr userDrawn="1"/>
        </p:nvSpPr>
        <p:spPr>
          <a:xfrm>
            <a:off x="0" y="833066"/>
            <a:ext cx="12192000" cy="307777"/>
          </a:xfrm>
          <a:prstGeom prst="rect">
            <a:avLst/>
          </a:prstGeom>
        </p:spPr>
        <p:txBody>
          <a:bodyPr wrap="square">
            <a:spAutoFit/>
          </a:bodyPr>
          <a:lstStyle/>
          <a:p>
            <a:r>
              <a:rPr lang="en-MY" sz="1400" dirty="0">
                <a:solidFill>
                  <a:srgbClr val="FF0000"/>
                </a:solidFill>
                <a:latin typeface="Arial" panose="020B0604020202020204" pitchFamily="34" charset="0"/>
                <a:cs typeface="Arial" panose="020B0604020202020204" pitchFamily="34" charset="0"/>
              </a:rPr>
              <a:t>** Sila perincikan secara bertulis dan gambar menunujukkan Kawalan Keselamatan fizikal/persekitaran/DC,DRC</a:t>
            </a:r>
          </a:p>
        </p:txBody>
      </p:sp>
      <p:sp>
        <p:nvSpPr>
          <p:cNvPr id="7" name="Title 1">
            <a:extLst>
              <a:ext uri="{FF2B5EF4-FFF2-40B4-BE49-F238E27FC236}">
                <a16:creationId xmlns:a16="http://schemas.microsoft.com/office/drawing/2014/main" id="{5D0B9F8A-FFC3-47D3-8F96-7327B912B294}"/>
              </a:ext>
            </a:extLst>
          </p:cNvPr>
          <p:cNvSpPr txBox="1">
            <a:spLocks/>
          </p:cNvSpPr>
          <p:nvPr userDrawn="1"/>
        </p:nvSpPr>
        <p:spPr>
          <a:xfrm>
            <a:off x="0" y="-1"/>
            <a:ext cx="12192000" cy="833067"/>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fi-FI" sz="2500" b="1" dirty="0">
                <a:solidFill>
                  <a:srgbClr val="000000"/>
                </a:solidFill>
                <a:latin typeface="Arial"/>
                <a:cs typeface="Arial"/>
              </a:rPr>
              <a:t>28. ARKITEKTUR/CIRI-CIRI KESELAMATAN FIZIKAL/PERSEKITARAN PUSAT DATA (DC) DAN PUSAT PEMULIHAN BENCANA (DRC)</a:t>
            </a:r>
          </a:p>
        </p:txBody>
      </p:sp>
    </p:spTree>
    <p:extLst>
      <p:ext uri="{BB962C8B-B14F-4D97-AF65-F5344CB8AC3E}">
        <p14:creationId xmlns:p14="http://schemas.microsoft.com/office/powerpoint/2010/main" val="18062168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ZR. 30. Keselamatan Kontra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399B81E-E307-4D76-9E58-1125EF81C35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27. ARKITEKTUR / CIRI-CIRI KESELAMATAN KONTRAK</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9365911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ZP. 29. Arkitektur Keselamatan Integrasi">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2FB083-CE55-425C-A794-1F63CF9128B0}"/>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27. ARKITEKTUR / CIRI-CIRI KESELAMATAN INTEGRASI (JIKA ADA)</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4052970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ZO. 28 Arkitektur Keselamatan Personel">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2D1C39C-547F-44BE-8EB1-33C20B4C4B2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26. ARKITEKTUR / CIRI-CIRI KESELAMATAN PERSONEL</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8282748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ZN. 27. Arkitektur Keselamatan Rangkai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AC185A0-8829-4FC3-BA9B-951B4E30E029}"/>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25. ARKITEKTUR / CIRI-CIRI KESELAMATAN RANGKAIAN</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9930123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ZJ. 25. Arkitektur/Keselamatan Mobile App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5E921D7-5846-4BE4-BDE2-74A0FAE90B3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25. ARKITEKTUR / CIRI-CIRI KESELAMATAN SISTEM / MOBILE APPS</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6887290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ZI. 24. Jenis Kawalan Keselamat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FEEA932-7B34-4737-A19E-FF6CD6696FA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23. JENIS KAWALAN KESELAMATAN</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3205821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 3. Jenis Permohonan">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AE5A75DB-7B13-43B2-BEA2-A4E098929739}"/>
              </a:ext>
            </a:extLst>
          </p:cNvPr>
          <p:cNvGrpSpPr/>
          <p:nvPr userDrawn="1"/>
        </p:nvGrpSpPr>
        <p:grpSpPr>
          <a:xfrm>
            <a:off x="-1" y="0"/>
            <a:ext cx="12192000" cy="884182"/>
            <a:chOff x="-1" y="0"/>
            <a:chExt cx="12192000" cy="884182"/>
          </a:xfrm>
        </p:grpSpPr>
        <p:sp>
          <p:nvSpPr>
            <p:cNvPr id="7" name="TextBox 6">
              <a:extLst>
                <a:ext uri="{FF2B5EF4-FFF2-40B4-BE49-F238E27FC236}">
                  <a16:creationId xmlns:a16="http://schemas.microsoft.com/office/drawing/2014/main" id="{C1468A22-5451-498A-BDDA-BA94C1E0EE98}"/>
                </a:ext>
              </a:extLst>
            </p:cNvPr>
            <p:cNvSpPr txBox="1"/>
            <p:nvPr/>
          </p:nvSpPr>
          <p:spPr>
            <a:xfrm>
              <a:off x="-1" y="514850"/>
              <a:ext cx="12191999" cy="369332"/>
            </a:xfrm>
            <a:prstGeom prst="rect">
              <a:avLst/>
            </a:prstGeom>
            <a:noFill/>
          </p:spPr>
          <p:txBody>
            <a:bodyPr wrap="square">
              <a:spAutoFit/>
            </a:bodyPr>
            <a:lstStyle/>
            <a:p>
              <a:r>
                <a:rPr lang="en-MY" sz="1800" dirty="0">
                  <a:latin typeface="Arial" panose="020B0604020202020204" pitchFamily="34" charset="0"/>
                  <a:cs typeface="Arial" panose="020B0604020202020204" pitchFamily="34" charset="0"/>
                </a:rPr>
                <a:t>Sila tandakan (√) </a:t>
              </a:r>
              <a:endParaRPr lang="en-MY" sz="1800" dirty="0"/>
            </a:p>
          </p:txBody>
        </p:sp>
        <p:sp>
          <p:nvSpPr>
            <p:cNvPr id="8" name="Title 1">
              <a:extLst>
                <a:ext uri="{FF2B5EF4-FFF2-40B4-BE49-F238E27FC236}">
                  <a16:creationId xmlns:a16="http://schemas.microsoft.com/office/drawing/2014/main" id="{61CFC3EA-712A-4120-9B71-950F9755E864}"/>
                </a:ext>
              </a:extLst>
            </p:cNvPr>
            <p:cNvSpPr txBox="1">
              <a:spLocks/>
            </p:cNvSpPr>
            <p:nvPr/>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spc="0" dirty="0">
                  <a:solidFill>
                    <a:srgbClr val="000000"/>
                  </a:solidFill>
                  <a:latin typeface="Arial"/>
                  <a:cs typeface="Arial"/>
                </a:rPr>
                <a:t>3. JENIS PERMOHONAN</a:t>
              </a:r>
              <a:endParaRPr lang="en-MY" sz="2800" b="1" dirty="0">
                <a:solidFill>
                  <a:srgbClr val="000000"/>
                </a:solidFill>
                <a:latin typeface="Arial"/>
                <a:cs typeface="Arial"/>
              </a:endParaRPr>
            </a:p>
          </p:txBody>
        </p:sp>
      </p:grpSp>
    </p:spTree>
    <p:extLst>
      <p:ext uri="{BB962C8B-B14F-4D97-AF65-F5344CB8AC3E}">
        <p14:creationId xmlns:p14="http://schemas.microsoft.com/office/powerpoint/2010/main" val="7343594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ZH. 23. Ciri-ciri Keselamatan">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026F1DE-5157-4F23-838D-015B086763C2}"/>
              </a:ext>
            </a:extLst>
          </p:cNvPr>
          <p:cNvSpPr txBox="1"/>
          <p:nvPr userDrawn="1"/>
        </p:nvSpPr>
        <p:spPr>
          <a:xfrm>
            <a:off x="-1" y="495300"/>
            <a:ext cx="8587211" cy="307777"/>
          </a:xfrm>
          <a:prstGeom prst="rect">
            <a:avLst/>
          </a:prstGeom>
          <a:noFill/>
        </p:spPr>
        <p:txBody>
          <a:bodyPr wrap="square">
            <a:spAutoFit/>
          </a:bodyPr>
          <a:lstStyle/>
          <a:p>
            <a:r>
              <a:rPr lang="en-US" sz="1400" dirty="0">
                <a:solidFill>
                  <a:srgbClr val="FF0000"/>
                </a:solidFill>
                <a:latin typeface="Arial" panose="020B0604020202020204" pitchFamily="34" charset="0"/>
                <a:cs typeface="Arial" panose="020B0604020202020204" pitchFamily="34" charset="0"/>
              </a:rPr>
              <a:t>**Wajib diisi samada ciri-ciri keselamatan telahpun ada ataupun baru dicadangkan</a:t>
            </a:r>
            <a:endParaRPr lang="en-MY" sz="1400" dirty="0"/>
          </a:p>
        </p:txBody>
      </p:sp>
      <p:sp>
        <p:nvSpPr>
          <p:cNvPr id="7" name="Title 1">
            <a:extLst>
              <a:ext uri="{FF2B5EF4-FFF2-40B4-BE49-F238E27FC236}">
                <a16:creationId xmlns:a16="http://schemas.microsoft.com/office/drawing/2014/main" id="{B5E16FE7-18CB-45D7-A244-D1F46BB53B55}"/>
              </a:ext>
            </a:extLst>
          </p:cNvPr>
          <p:cNvSpPr txBox="1">
            <a:spLocks/>
          </p:cNvSpPr>
          <p:nvPr userDrawn="1"/>
        </p:nvSpPr>
        <p:spPr>
          <a:xfrm>
            <a:off x="0" y="-1"/>
            <a:ext cx="12192000" cy="495301"/>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fi-FI" sz="2800" b="1" dirty="0">
                <a:solidFill>
                  <a:srgbClr val="000000"/>
                </a:solidFill>
                <a:latin typeface="Arial"/>
                <a:cs typeface="Arial"/>
              </a:rPr>
              <a:t>21. CIRI-CIRI KESELAMATAN</a:t>
            </a:r>
          </a:p>
        </p:txBody>
      </p:sp>
    </p:spTree>
    <p:extLst>
      <p:ext uri="{BB962C8B-B14F-4D97-AF65-F5344CB8AC3E}">
        <p14:creationId xmlns:p14="http://schemas.microsoft.com/office/powerpoint/2010/main" val="7897554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B. 18. Penilaian Due Deligenc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B28184A-7CCC-43A3-AA15-B10855F4F78D}"/>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nn-NO" sz="2500" b="1" dirty="0">
                <a:solidFill>
                  <a:srgbClr val="000000"/>
                </a:solidFill>
                <a:latin typeface="Arial"/>
                <a:cs typeface="Arial"/>
              </a:rPr>
              <a:t>16. PENILAIAN (DUE DILIGENCE) KEPERLUAN MENGGUNAKAN </a:t>
            </a:r>
          </a:p>
          <a:p>
            <a:pPr algn="just">
              <a:lnSpc>
                <a:spcPct val="90000"/>
              </a:lnSpc>
            </a:pPr>
            <a:r>
              <a:rPr lang="nn-NO" sz="2500" b="1" dirty="0">
                <a:solidFill>
                  <a:srgbClr val="000000"/>
                </a:solidFill>
                <a:latin typeface="Arial"/>
                <a:cs typeface="Arial"/>
              </a:rPr>
              <a:t>PENGKOMPUTERAN AWAN</a:t>
            </a:r>
            <a:endParaRPr lang="sv-SE" sz="2500" b="1" dirty="0">
              <a:solidFill>
                <a:srgbClr val="000000"/>
              </a:solidFill>
              <a:latin typeface="Arial"/>
              <a:cs typeface="Arial"/>
            </a:endParaRPr>
          </a:p>
        </p:txBody>
      </p:sp>
    </p:spTree>
    <p:extLst>
      <p:ext uri="{BB962C8B-B14F-4D97-AF65-F5344CB8AC3E}">
        <p14:creationId xmlns:p14="http://schemas.microsoft.com/office/powerpoint/2010/main" val="1663618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Z. 17. Arkitektur Rangkaian DC DRC">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B5DA5B6-4C78-422E-8048-7A97164FB7B0}"/>
              </a:ext>
            </a:extLst>
          </p:cNvPr>
          <p:cNvSpPr txBox="1">
            <a:spLocks/>
          </p:cNvSpPr>
          <p:nvPr userDrawn="1"/>
        </p:nvSpPr>
        <p:spPr>
          <a:xfrm>
            <a:off x="0" y="-1"/>
            <a:ext cx="12192000" cy="731521"/>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nn-NO" sz="2500" b="1" dirty="0">
                <a:solidFill>
                  <a:srgbClr val="000000"/>
                </a:solidFill>
                <a:latin typeface="Arial"/>
                <a:cs typeface="Arial"/>
              </a:rPr>
              <a:t>15. ARKITEKTUR RANGKAIAN, PUSAT DATA (DC) DAN PUSAT PEMULIHAN </a:t>
            </a:r>
          </a:p>
          <a:p>
            <a:pPr>
              <a:lnSpc>
                <a:spcPct val="90000"/>
              </a:lnSpc>
            </a:pPr>
            <a:r>
              <a:rPr lang="nn-NO" sz="2500" b="1" dirty="0">
                <a:solidFill>
                  <a:srgbClr val="000000"/>
                </a:solidFill>
                <a:latin typeface="Arial"/>
                <a:cs typeface="Arial"/>
              </a:rPr>
              <a:t>BENCANA (DRC)</a:t>
            </a:r>
            <a:endParaRPr lang="sv-SE" sz="2500" b="1" dirty="0">
              <a:solidFill>
                <a:srgbClr val="000000"/>
              </a:solidFill>
              <a:latin typeface="Arial"/>
              <a:cs typeface="Arial"/>
            </a:endParaRPr>
          </a:p>
        </p:txBody>
      </p:sp>
      <p:sp>
        <p:nvSpPr>
          <p:cNvPr id="8" name="TextBox 7">
            <a:extLst>
              <a:ext uri="{FF2B5EF4-FFF2-40B4-BE49-F238E27FC236}">
                <a16:creationId xmlns:a16="http://schemas.microsoft.com/office/drawing/2014/main" id="{F03C4468-9102-4176-A7B6-24F89FFDC0ED}"/>
              </a:ext>
            </a:extLst>
          </p:cNvPr>
          <p:cNvSpPr txBox="1"/>
          <p:nvPr userDrawn="1"/>
        </p:nvSpPr>
        <p:spPr>
          <a:xfrm>
            <a:off x="0" y="738060"/>
            <a:ext cx="121920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solidFill>
                  <a:srgbClr val="FF0000"/>
                </a:solidFill>
                <a:latin typeface="Arial" panose="020B0604020202020204" pitchFamily="34" charset="0"/>
                <a:cs typeface="Arial" panose="020B0604020202020204" pitchFamily="34" charset="0"/>
              </a:rPr>
              <a:t>** Nyatakan alamat DC dan DRC dalam gambarajah arkitektur </a:t>
            </a:r>
          </a:p>
        </p:txBody>
      </p:sp>
    </p:spTree>
    <p:extLst>
      <p:ext uri="{BB962C8B-B14F-4D97-AF65-F5344CB8AC3E}">
        <p14:creationId xmlns:p14="http://schemas.microsoft.com/office/powerpoint/2010/main" val="15668200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X. 16. Pegawai Pengelas">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9430A6C-9677-4F28-8001-D58CFAC95427}"/>
              </a:ext>
            </a:extLst>
          </p:cNvPr>
          <p:cNvSpPr txBox="1"/>
          <p:nvPr userDrawn="1"/>
        </p:nvSpPr>
        <p:spPr>
          <a:xfrm>
            <a:off x="1" y="500550"/>
            <a:ext cx="12191999" cy="523220"/>
          </a:xfrm>
          <a:prstGeom prst="rect">
            <a:avLst/>
          </a:prstGeom>
          <a:noFill/>
        </p:spPr>
        <p:txBody>
          <a:bodyPr wrap="square">
            <a:spAutoFit/>
          </a:bodyPr>
          <a:lstStyle/>
          <a:p>
            <a:r>
              <a:rPr lang="en-MY" sz="1400" dirty="0">
                <a:solidFill>
                  <a:srgbClr val="FF0000"/>
                </a:solidFill>
                <a:latin typeface="Abadi" panose="020B0604020104020204" pitchFamily="34" charset="0"/>
              </a:rPr>
              <a:t>** Maklumat ini hanya perlu diisi sekiranya data/dokumen rahsmi telah diklasifikasikan sebagai Rahsia Rasmi (Terhad/Sulit/Rahsia/Rahsia Besar). Jika tiada, sila nyatakan TIDAK BERKAITAN.</a:t>
            </a:r>
          </a:p>
        </p:txBody>
      </p:sp>
      <p:sp>
        <p:nvSpPr>
          <p:cNvPr id="7" name="Title 1">
            <a:extLst>
              <a:ext uri="{FF2B5EF4-FFF2-40B4-BE49-F238E27FC236}">
                <a16:creationId xmlns:a16="http://schemas.microsoft.com/office/drawing/2014/main" id="{0D032878-07E9-47C0-8AC0-3C23DB70546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14. PEGAWAI PENGELAS AGENSI</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3050048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V. 14. Pengelasan Modul Sistem">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911A5ED-0EE7-4E36-B197-E9E8323284F7}"/>
              </a:ext>
            </a:extLst>
          </p:cNvPr>
          <p:cNvGrpSpPr/>
          <p:nvPr userDrawn="1"/>
        </p:nvGrpSpPr>
        <p:grpSpPr>
          <a:xfrm>
            <a:off x="0" y="0"/>
            <a:ext cx="12192000" cy="1069647"/>
            <a:chOff x="0" y="0"/>
            <a:chExt cx="12192000" cy="1069647"/>
          </a:xfrm>
        </p:grpSpPr>
        <p:sp>
          <p:nvSpPr>
            <p:cNvPr id="7" name="TextBox 6">
              <a:extLst>
                <a:ext uri="{FF2B5EF4-FFF2-40B4-BE49-F238E27FC236}">
                  <a16:creationId xmlns:a16="http://schemas.microsoft.com/office/drawing/2014/main" id="{58D73868-3576-4F88-89BB-CE9B996FC572}"/>
                </a:ext>
              </a:extLst>
            </p:cNvPr>
            <p:cNvSpPr txBox="1"/>
            <p:nvPr/>
          </p:nvSpPr>
          <p:spPr>
            <a:xfrm>
              <a:off x="0" y="546427"/>
              <a:ext cx="12192000" cy="523220"/>
            </a:xfrm>
            <a:prstGeom prst="rect">
              <a:avLst/>
            </a:prstGeom>
            <a:noFill/>
          </p:spPr>
          <p:txBody>
            <a:bodyPr wrap="square">
              <a:spAutoFit/>
            </a:bodyPr>
            <a:lstStyle/>
            <a:p>
              <a:r>
                <a:rPr lang="en-MY" sz="1400" dirty="0">
                  <a:solidFill>
                    <a:srgbClr val="FF0000"/>
                  </a:solidFill>
                  <a:latin typeface="Arial" panose="020B0604020202020204" pitchFamily="34" charset="0"/>
                  <a:cs typeface="Arial" panose="020B0604020202020204" pitchFamily="34" charset="0"/>
                </a:rPr>
                <a:t>** Slaid ini </a:t>
              </a:r>
              <a:r>
                <a:rPr lang="en-MY" sz="1400" b="1" dirty="0">
                  <a:solidFill>
                    <a:srgbClr val="FF0000"/>
                  </a:solidFill>
                  <a:latin typeface="Arial" panose="020B0604020202020204" pitchFamily="34" charset="0"/>
                  <a:cs typeface="Arial" panose="020B0604020202020204" pitchFamily="34" charset="0"/>
                </a:rPr>
                <a:t>WAJIB</a:t>
              </a:r>
              <a:r>
                <a:rPr lang="en-MY" sz="1400" dirty="0">
                  <a:solidFill>
                    <a:srgbClr val="FF0000"/>
                  </a:solidFill>
                  <a:latin typeface="Arial" panose="020B0604020202020204" pitchFamily="34" charset="0"/>
                  <a:cs typeface="Arial" panose="020B0604020202020204" pitchFamily="34" charset="0"/>
                </a:rPr>
                <a:t> diisi jika melibatkan permohonan penilaian keselamatan sistem/dokumen yang dimasukkan dalam sistem. Rujuk slaid klasifikasi data untuk panduan.</a:t>
              </a:r>
            </a:p>
          </p:txBody>
        </p:sp>
        <p:sp>
          <p:nvSpPr>
            <p:cNvPr id="8" name="Title 1">
              <a:extLst>
                <a:ext uri="{FF2B5EF4-FFF2-40B4-BE49-F238E27FC236}">
                  <a16:creationId xmlns:a16="http://schemas.microsoft.com/office/drawing/2014/main" id="{BF580A75-368F-4D66-8B32-919D29588ED4}"/>
                </a:ext>
              </a:extLst>
            </p:cNvPr>
            <p:cNvSpPr txBox="1">
              <a:spLocks/>
            </p:cNvSpPr>
            <p:nvPr/>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12. PENGELASAN DATA YANG DISIMPAN DALAM PEROLEHAN ICT INI</a:t>
              </a:r>
            </a:p>
          </p:txBody>
        </p:sp>
      </p:grpSp>
    </p:spTree>
    <p:extLst>
      <p:ext uri="{BB962C8B-B14F-4D97-AF65-F5344CB8AC3E}">
        <p14:creationId xmlns:p14="http://schemas.microsoft.com/office/powerpoint/2010/main" val="2753812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 10. EA">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63F5083-AB53-4E5A-8CF9-1D408BF1464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9. </a:t>
            </a:r>
            <a:r>
              <a:rPr lang="sv-SE" sz="2800" b="1" i="1" dirty="0">
                <a:solidFill>
                  <a:srgbClr val="000000"/>
                </a:solidFill>
                <a:latin typeface="Arial"/>
                <a:cs typeface="Arial"/>
              </a:rPr>
              <a:t>ENTERPRISE ARCHITECTURE </a:t>
            </a:r>
            <a:r>
              <a:rPr lang="sv-SE" sz="2800" b="1" dirty="0">
                <a:solidFill>
                  <a:srgbClr val="000000"/>
                </a:solidFill>
                <a:latin typeface="Arial"/>
                <a:cs typeface="Arial"/>
              </a:rPr>
              <a:t>(EA)</a:t>
            </a:r>
            <a:r>
              <a:rPr lang="sv-SE" sz="2800" b="1" i="1" dirty="0">
                <a:solidFill>
                  <a:srgbClr val="000000"/>
                </a:solidFill>
                <a:latin typeface="Arial"/>
                <a:cs typeface="Arial"/>
              </a:rPr>
              <a:t> </a:t>
            </a:r>
            <a:r>
              <a:rPr lang="sv-SE" sz="2800" b="1" dirty="0">
                <a:solidFill>
                  <a:srgbClr val="000000"/>
                </a:solidFill>
                <a:latin typeface="Arial"/>
                <a:cs typeface="Arial"/>
              </a:rPr>
              <a:t>AGENSI</a:t>
            </a:r>
          </a:p>
        </p:txBody>
      </p:sp>
    </p:spTree>
    <p:extLst>
      <p:ext uri="{BB962C8B-B14F-4D97-AF65-F5344CB8AC3E}">
        <p14:creationId xmlns:p14="http://schemas.microsoft.com/office/powerpoint/2010/main" val="2522841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 9. Tadbir Urus Proje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D9BFE7E-5E1F-4DE2-91BA-A7AA8D32655C}"/>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8. TADBIR URUS PROJEK</a:t>
            </a:r>
            <a:endParaRPr lang="en-MY" sz="2800" b="1" dirty="0">
              <a:solidFill>
                <a:srgbClr val="000000"/>
              </a:solidFill>
              <a:latin typeface="Arial"/>
              <a:cs typeface="Arial"/>
            </a:endParaRPr>
          </a:p>
        </p:txBody>
      </p:sp>
    </p:spTree>
    <p:extLst>
      <p:ext uri="{BB962C8B-B14F-4D97-AF65-F5344CB8AC3E}">
        <p14:creationId xmlns:p14="http://schemas.microsoft.com/office/powerpoint/2010/main" val="38798216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 Perincian Sistem">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AC1BA038-9D02-484C-A27B-D2FD9ADA3498}"/>
              </a:ext>
            </a:extLst>
          </p:cNvPr>
          <p:cNvSpPr>
            <a:spLocks noGrp="1"/>
          </p:cNvSpPr>
          <p:nvPr>
            <p:ph idx="4294967295"/>
          </p:nvPr>
        </p:nvSpPr>
        <p:spPr>
          <a:xfrm>
            <a:off x="0" y="530225"/>
            <a:ext cx="10753725" cy="365125"/>
          </a:xfrm>
          <a:prstGeom prst="rect">
            <a:avLst/>
          </a:prstGeom>
        </p:spPr>
        <p:txBody>
          <a:bodyPr>
            <a:normAutofit/>
          </a:bodyPr>
          <a:lstStyle/>
          <a:p>
            <a:r>
              <a:rPr lang="en-MY" sz="1400" dirty="0">
                <a:solidFill>
                  <a:srgbClr val="FF0000"/>
                </a:solidFill>
                <a:latin typeface="Arial" panose="020B0604020202020204" pitchFamily="34" charset="0"/>
                <a:cs typeface="Arial" panose="020B0604020202020204" pitchFamily="34" charset="0"/>
              </a:rPr>
              <a:t>** Nyatakan perincian sistem (jika berkaitan)</a:t>
            </a:r>
          </a:p>
        </p:txBody>
      </p:sp>
      <p:sp>
        <p:nvSpPr>
          <p:cNvPr id="7" name="Title 1">
            <a:extLst>
              <a:ext uri="{FF2B5EF4-FFF2-40B4-BE49-F238E27FC236}">
                <a16:creationId xmlns:a16="http://schemas.microsoft.com/office/drawing/2014/main" id="{2374AE16-31B9-48EA-B994-850810DFD1B9}"/>
              </a:ext>
            </a:extLst>
          </p:cNvPr>
          <p:cNvSpPr txBox="1">
            <a:spLocks/>
          </p:cNvSpPr>
          <p:nvPr userDrawn="1"/>
        </p:nvSpPr>
        <p:spPr>
          <a:xfrm>
            <a:off x="0" y="221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dirty="0">
                <a:solidFill>
                  <a:srgbClr val="000000"/>
                </a:solidFill>
                <a:latin typeface="Arial"/>
                <a:cs typeface="Arial"/>
              </a:rPr>
              <a:t>7. PERINCIAN SISTEM</a:t>
            </a:r>
          </a:p>
        </p:txBody>
      </p:sp>
    </p:spTree>
    <p:extLst>
      <p:ext uri="{BB962C8B-B14F-4D97-AF65-F5344CB8AC3E}">
        <p14:creationId xmlns:p14="http://schemas.microsoft.com/office/powerpoint/2010/main" val="27510113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 6. Perincian Skop Perkakasan Perisian">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3C201CF-55DE-4248-ACD9-8825CB68072D}"/>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fi-FI" sz="2800" b="1" spc="0" dirty="0">
                <a:solidFill>
                  <a:srgbClr val="000000"/>
                </a:solidFill>
                <a:latin typeface="Arial"/>
                <a:cs typeface="Arial"/>
              </a:rPr>
              <a:t>6. PERINCIAN PERKAKASAN / PERISIAN / PERKHIDMATAN</a:t>
            </a:r>
            <a:endParaRPr lang="en-MY" sz="2800" b="1" dirty="0">
              <a:solidFill>
                <a:srgbClr val="000000"/>
              </a:solidFill>
              <a:latin typeface="Arial"/>
              <a:cs typeface="Arial"/>
            </a:endParaRPr>
          </a:p>
        </p:txBody>
      </p:sp>
      <p:sp>
        <p:nvSpPr>
          <p:cNvPr id="9" name="TextBox 8">
            <a:extLst>
              <a:ext uri="{FF2B5EF4-FFF2-40B4-BE49-F238E27FC236}">
                <a16:creationId xmlns:a16="http://schemas.microsoft.com/office/drawing/2014/main" id="{07CD2717-249B-4ECE-BB61-3059185FD11D}"/>
              </a:ext>
            </a:extLst>
          </p:cNvPr>
          <p:cNvSpPr txBox="1"/>
          <p:nvPr userDrawn="1"/>
        </p:nvSpPr>
        <p:spPr>
          <a:xfrm>
            <a:off x="0" y="525780"/>
            <a:ext cx="121920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rgbClr val="FF0000"/>
                </a:solidFill>
                <a:latin typeface="Arial" panose="020B0604020202020204" pitchFamily="34" charset="0"/>
                <a:cs typeface="Arial" panose="020B0604020202020204" pitchFamily="34" charset="0"/>
              </a:rPr>
              <a:t>** Nyatakan perincian skop/perkakasan/perisian/perkhidmatan yang terilbat untuk projek ini (jika berkaitan)</a:t>
            </a:r>
          </a:p>
        </p:txBody>
      </p:sp>
      <p:sp>
        <p:nvSpPr>
          <p:cNvPr id="10" name="Content Placeholder 2">
            <a:extLst>
              <a:ext uri="{FF2B5EF4-FFF2-40B4-BE49-F238E27FC236}">
                <a16:creationId xmlns:a16="http://schemas.microsoft.com/office/drawing/2014/main" id="{CBFFB0ED-8503-45B3-92A0-D21C52B021BC}"/>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15450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H. 5. Ringkasan Proje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E5A4FEA-EEE7-456F-B2DA-289D14BFCC30}"/>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spc="0" dirty="0">
                <a:solidFill>
                  <a:srgbClr val="000000"/>
                </a:solidFill>
                <a:latin typeface="Arial"/>
                <a:cs typeface="Arial"/>
              </a:rPr>
              <a:t>5. RINGKASAN PROJEK</a:t>
            </a:r>
            <a:endParaRPr lang="en-MY" sz="2800" b="1" dirty="0">
              <a:solidFill>
                <a:srgbClr val="000000"/>
              </a:solidFill>
              <a:latin typeface="Arial"/>
              <a:cs typeface="Arial"/>
            </a:endParaRPr>
          </a:p>
        </p:txBody>
      </p:sp>
      <p:sp>
        <p:nvSpPr>
          <p:cNvPr id="7" name="Content Placeholder 2">
            <a:extLst>
              <a:ext uri="{FF2B5EF4-FFF2-40B4-BE49-F238E27FC236}">
                <a16:creationId xmlns:a16="http://schemas.microsoft.com/office/drawing/2014/main" id="{439923C1-8D73-4DFE-9812-4BF1C2C98E64}"/>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89940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 Contoh Profile">
    <p:spTree>
      <p:nvGrpSpPr>
        <p:cNvPr id="1" name=""/>
        <p:cNvGrpSpPr/>
        <p:nvPr/>
      </p:nvGrpSpPr>
      <p:grpSpPr>
        <a:xfrm>
          <a:off x="0" y="0"/>
          <a:ext cx="0" cy="0"/>
          <a:chOff x="0" y="0"/>
          <a:chExt cx="0" cy="0"/>
        </a:xfrm>
      </p:grpSpPr>
      <p:graphicFrame>
        <p:nvGraphicFramePr>
          <p:cNvPr id="24" name="Google Shape;207;p5">
            <a:extLst>
              <a:ext uri="{FF2B5EF4-FFF2-40B4-BE49-F238E27FC236}">
                <a16:creationId xmlns:a16="http://schemas.microsoft.com/office/drawing/2014/main" id="{4BFA73E6-205D-4000-9B07-DEC4BA24D702}"/>
              </a:ext>
            </a:extLst>
          </p:cNvPr>
          <p:cNvGraphicFramePr/>
          <p:nvPr userDrawn="1">
            <p:extLst>
              <p:ext uri="{D42A27DB-BD31-4B8C-83A1-F6EECF244321}">
                <p14:modId xmlns:p14="http://schemas.microsoft.com/office/powerpoint/2010/main" val="3559872542"/>
              </p:ext>
            </p:extLst>
          </p:nvPr>
        </p:nvGraphicFramePr>
        <p:xfrm>
          <a:off x="211153" y="628443"/>
          <a:ext cx="11769694" cy="6093038"/>
        </p:xfrm>
        <a:graphic>
          <a:graphicData uri="http://schemas.openxmlformats.org/drawingml/2006/table">
            <a:tbl>
              <a:tblPr firstCol="1" bandRow="1"/>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endParaRPr lang="en-MY"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0"/>
                  </a:ext>
                </a:extLst>
              </a:tr>
              <a:tr h="31530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Tarikh kelulusan JPICT Kementerian / Agensi : Tarikh Bulan Tahun </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(Contoh: JPICT JPM Bil.1 Tahun 2021)</a:t>
                      </a: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1"/>
                  </a:ext>
                </a:extLst>
              </a:tr>
              <a:tr h="34705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 Projek terkandung di dalam Pelan Strategik Jabatan 2020 – 2022</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Teras Strategik 3: Pemerkasaan Keselamatan Perlindungan Dalam Persekitaran ICT (Membangunkan Sistem dan Aplikasi Keselamatan Perlindungan)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2"/>
                  </a:ext>
                </a:extLst>
              </a:tr>
              <a:tr h="9872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bulan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mula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  </a:t>
                      </a:r>
                      <a:r>
                        <a:rPr lang="en-US"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rPr>
                        <a:t>	</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akhir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3"/>
                  </a:ext>
                </a:extLst>
              </a:tr>
              <a:tr h="596433">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RM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.00 termasuk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4"/>
                  </a:ext>
                </a:extLst>
              </a:tr>
              <a:tr h="34075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Baharu/Naik Taraf/Lain-Lain(Sila Nyatakan):</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5"/>
                  </a:ext>
                </a:extLst>
              </a:tr>
              <a:tr h="46102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Terbuka/Sebut harga/Tender Terhad</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6"/>
                  </a:ext>
                </a:extLst>
              </a:tr>
              <a:tr h="4156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7"/>
                  </a:ext>
                </a:extLst>
              </a:tr>
              <a:tr h="4156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MyGovCloud@PDSA</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MyGov*Net</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Government Public Key Infrastructure (GPKI) </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MyIDENTITY</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93989299"/>
                  </a:ext>
                </a:extLst>
              </a:tr>
            </a:tbl>
          </a:graphicData>
        </a:graphic>
      </p:graphicFrame>
      <p:pic>
        <p:nvPicPr>
          <p:cNvPr id="11" name="Picture 10">
            <a:extLst>
              <a:ext uri="{FF2B5EF4-FFF2-40B4-BE49-F238E27FC236}">
                <a16:creationId xmlns:a16="http://schemas.microsoft.com/office/drawing/2014/main" id="{770FBE5E-BB81-4BA5-B436-D1EFEC88EDA6}"/>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18" name="Teardrop 17">
            <a:extLst>
              <a:ext uri="{FF2B5EF4-FFF2-40B4-BE49-F238E27FC236}">
                <a16:creationId xmlns:a16="http://schemas.microsoft.com/office/drawing/2014/main" id="{2076A167-E8F1-479D-9299-25E43166593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9" name="Slide Number Placeholder 3">
            <a:extLst>
              <a:ext uri="{FF2B5EF4-FFF2-40B4-BE49-F238E27FC236}">
                <a16:creationId xmlns:a16="http://schemas.microsoft.com/office/drawing/2014/main" id="{096E1703-4CFF-4878-9862-DADF3C234B33}"/>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23" name="Title 1">
            <a:extLst>
              <a:ext uri="{FF2B5EF4-FFF2-40B4-BE49-F238E27FC236}">
                <a16:creationId xmlns:a16="http://schemas.microsoft.com/office/drawing/2014/main" id="{2CE9038D-2536-46D2-BF88-E1AFC01457A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PROFIL PROJEK</a:t>
            </a:r>
          </a:p>
        </p:txBody>
      </p:sp>
    </p:spTree>
    <p:extLst>
      <p:ext uri="{BB962C8B-B14F-4D97-AF65-F5344CB8AC3E}">
        <p14:creationId xmlns:p14="http://schemas.microsoft.com/office/powerpoint/2010/main" val="1603135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 8. Klausa Perundangan Akta Peratur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E81638C-F8AD-4086-9322-4BCA7CD75110}"/>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7. KLAUSA PERUNDANGAN / AKTA / PERATURAN (JIKA BERKAITAN)</a:t>
            </a:r>
            <a:endParaRPr lang="en-MY" sz="2800" b="1" dirty="0">
              <a:solidFill>
                <a:srgbClr val="000000"/>
              </a:solidFill>
              <a:latin typeface="Arial"/>
              <a:cs typeface="Arial"/>
            </a:endParaRPr>
          </a:p>
        </p:txBody>
      </p:sp>
    </p:spTree>
    <p:extLst>
      <p:ext uri="{BB962C8B-B14F-4D97-AF65-F5344CB8AC3E}">
        <p14:creationId xmlns:p14="http://schemas.microsoft.com/office/powerpoint/2010/main" val="17584964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W. 15. Pembuktian Buku AM492">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1900247-F01B-4010-8B50-CB0806A05C0D}"/>
              </a:ext>
            </a:extLst>
          </p:cNvPr>
          <p:cNvSpPr txBox="1"/>
          <p:nvPr userDrawn="1"/>
        </p:nvSpPr>
        <p:spPr>
          <a:xfrm>
            <a:off x="118872" y="578865"/>
            <a:ext cx="12006072" cy="738664"/>
          </a:xfrm>
          <a:prstGeom prst="rect">
            <a:avLst/>
          </a:prstGeom>
          <a:noFill/>
        </p:spPr>
        <p:txBody>
          <a:bodyPr wrap="square">
            <a:spAutoFit/>
          </a:bodyPr>
          <a:lstStyle/>
          <a:p>
            <a:r>
              <a:rPr lang="en-MY" sz="1400" dirty="0">
                <a:solidFill>
                  <a:srgbClr val="FF0000"/>
                </a:solidFill>
                <a:latin typeface="Abadi" panose="020B0604020104020204" pitchFamily="34" charset="0"/>
              </a:rPr>
              <a:t>** Maklumat ini hanya perlu diisi sekiranya data/dokumen rahsmi telah diklasifikasikan sebagai Rahsia Rasmi (Terhad/Sulit/Rahsia/Rahsia Besar).</a:t>
            </a:r>
          </a:p>
          <a:p>
            <a:r>
              <a:rPr lang="en-MY" sz="1400" dirty="0">
                <a:solidFill>
                  <a:srgbClr val="FF0000"/>
                </a:solidFill>
                <a:latin typeface="Abadi" panose="020B0604020104020204" pitchFamily="34" charset="0"/>
              </a:rPr>
              <a:t>Sila screenshot jika maklumat/dokumen rahsia rasmi berkaitan telah didaftarkan dalam Buku AM492/492A </a:t>
            </a:r>
          </a:p>
          <a:p>
            <a:r>
              <a:rPr lang="en-MY" sz="1400" dirty="0">
                <a:solidFill>
                  <a:srgbClr val="FF0000"/>
                </a:solidFill>
                <a:latin typeface="Abadi" panose="020B0604020104020204" pitchFamily="34" charset="0"/>
              </a:rPr>
              <a:t>Jika tiada, sila nyatakan TIDAK BERKAITAN.</a:t>
            </a:r>
          </a:p>
        </p:txBody>
      </p:sp>
      <p:sp>
        <p:nvSpPr>
          <p:cNvPr id="9" name="Title 1">
            <a:extLst>
              <a:ext uri="{FF2B5EF4-FFF2-40B4-BE49-F238E27FC236}">
                <a16:creationId xmlns:a16="http://schemas.microsoft.com/office/drawing/2014/main" id="{5DA06230-59DD-4805-BF62-2BD92DA5004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13. PEMBUKTIAN DAFTAR DALAM BUKU AM492 / AM492A</a:t>
            </a:r>
            <a:endParaRPr lang="sv-SE" sz="2800" b="1" dirty="0">
              <a:solidFill>
                <a:srgbClr val="000000"/>
              </a:solidFill>
              <a:latin typeface="Arial"/>
              <a:cs typeface="Arial"/>
            </a:endParaRPr>
          </a:p>
        </p:txBody>
      </p:sp>
      <p:sp>
        <p:nvSpPr>
          <p:cNvPr id="10" name="Content Placeholder 2">
            <a:extLst>
              <a:ext uri="{FF2B5EF4-FFF2-40B4-BE49-F238E27FC236}">
                <a16:creationId xmlns:a16="http://schemas.microsoft.com/office/drawing/2014/main" id="{3FF305F6-6C86-4B22-A958-B94C4670BA1F}"/>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391170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ZE. 21. Arkitektur Clou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6A95FAF-9751-4A17-8CB7-F356B2A899EB}"/>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fi-FI" sz="2500" b="1" dirty="0">
                <a:solidFill>
                  <a:srgbClr val="000000"/>
                </a:solidFill>
                <a:latin typeface="Arial"/>
                <a:cs typeface="Arial"/>
              </a:rPr>
              <a:t>19. ARKITEKTUR </a:t>
            </a:r>
            <a:r>
              <a:rPr lang="fi-FI" sz="2500" b="1" i="1" dirty="0">
                <a:solidFill>
                  <a:srgbClr val="000000"/>
                </a:solidFill>
                <a:latin typeface="Arial"/>
                <a:cs typeface="Arial"/>
              </a:rPr>
              <a:t>CLOUD COMPUTING</a:t>
            </a:r>
            <a:br>
              <a:rPr lang="fi-FI" sz="2500" b="1" dirty="0">
                <a:solidFill>
                  <a:srgbClr val="000000"/>
                </a:solidFill>
                <a:latin typeface="Arial"/>
                <a:cs typeface="Arial"/>
              </a:rPr>
            </a:br>
            <a:r>
              <a:rPr lang="fi-FI" sz="1600" b="1" dirty="0">
                <a:solidFill>
                  <a:srgbClr val="000000"/>
                </a:solidFill>
                <a:latin typeface="Arial"/>
                <a:cs typeface="Arial"/>
              </a:rPr>
              <a:t>(Jika Ada Dilaksanakan / Berkaitan Sahaja)</a:t>
            </a:r>
            <a:endParaRPr lang="sv-SE" sz="1800" b="1" dirty="0">
              <a:solidFill>
                <a:srgbClr val="000000"/>
              </a:solidFill>
              <a:latin typeface="Arial"/>
              <a:cs typeface="Arial"/>
            </a:endParaRPr>
          </a:p>
        </p:txBody>
      </p:sp>
      <p:sp>
        <p:nvSpPr>
          <p:cNvPr id="11" name="Content Placeholder 2">
            <a:extLst>
              <a:ext uri="{FF2B5EF4-FFF2-40B4-BE49-F238E27FC236}">
                <a16:creationId xmlns:a16="http://schemas.microsoft.com/office/drawing/2014/main" id="{79CD153D-72B1-413C-986A-E69C22302FF7}"/>
              </a:ext>
            </a:extLst>
          </p:cNvPr>
          <p:cNvSpPr txBox="1">
            <a:spLocks/>
          </p:cNvSpPr>
          <p:nvPr userDrawn="1"/>
        </p:nvSpPr>
        <p:spPr>
          <a:xfrm>
            <a:off x="0" y="755373"/>
            <a:ext cx="10753725" cy="3040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i="1" dirty="0">
                <a:solidFill>
                  <a:srgbClr val="FF0000"/>
                </a:solidFill>
                <a:latin typeface="Arial" panose="020B0604020202020204" pitchFamily="34" charset="0"/>
                <a:cs typeface="Arial" panose="020B0604020202020204" pitchFamily="34" charset="0"/>
              </a:rPr>
              <a:t>**Wajib isi sekiranya Jabatan melanggan Cloud Computing</a:t>
            </a:r>
          </a:p>
        </p:txBody>
      </p:sp>
      <p:sp>
        <p:nvSpPr>
          <p:cNvPr id="4" name="Content Placeholder 2">
            <a:extLst>
              <a:ext uri="{FF2B5EF4-FFF2-40B4-BE49-F238E27FC236}">
                <a16:creationId xmlns:a16="http://schemas.microsoft.com/office/drawing/2014/main" id="{AB4F2E96-7AF6-478F-8DC5-24C3564139B6}"/>
              </a:ext>
            </a:extLst>
          </p:cNvPr>
          <p:cNvSpPr>
            <a:spLocks noGrp="1"/>
          </p:cNvSpPr>
          <p:nvPr>
            <p:ph idx="1"/>
          </p:nvPr>
        </p:nvSpPr>
        <p:spPr>
          <a:xfrm>
            <a:off x="838200"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38093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G. Contoh Ciri Keselamata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A10EF53-E63D-43F3-802F-74C5502F7E46}"/>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CIRI-CIRI KESELAMATAN </a:t>
            </a:r>
            <a:endParaRPr lang="sv-SE" sz="2800" b="1" spc="-120" dirty="0">
              <a:solidFill>
                <a:srgbClr val="000000"/>
              </a:solidFill>
              <a:latin typeface="Arial"/>
              <a:cs typeface="Arial"/>
            </a:endParaRPr>
          </a:p>
        </p:txBody>
      </p:sp>
      <p:graphicFrame>
        <p:nvGraphicFramePr>
          <p:cNvPr id="62" name="Table 61">
            <a:extLst>
              <a:ext uri="{FF2B5EF4-FFF2-40B4-BE49-F238E27FC236}">
                <a16:creationId xmlns:a16="http://schemas.microsoft.com/office/drawing/2014/main" id="{D467C7E3-AC9B-49AA-938B-5CA388C86F0F}"/>
              </a:ext>
            </a:extLst>
          </p:cNvPr>
          <p:cNvGraphicFramePr>
            <a:graphicFrameLocks noGrp="1"/>
          </p:cNvGraphicFramePr>
          <p:nvPr userDrawn="1">
            <p:extLst>
              <p:ext uri="{D42A27DB-BD31-4B8C-83A1-F6EECF244321}">
                <p14:modId xmlns:p14="http://schemas.microsoft.com/office/powerpoint/2010/main" val="1791675154"/>
              </p:ext>
            </p:extLst>
          </p:nvPr>
        </p:nvGraphicFramePr>
        <p:xfrm>
          <a:off x="741145" y="728811"/>
          <a:ext cx="11059427" cy="2110642"/>
        </p:xfrm>
        <a:graphic>
          <a:graphicData uri="http://schemas.openxmlformats.org/drawingml/2006/table">
            <a:tbl>
              <a:tblPr firstRow="1" bandRow="1"/>
              <a:tblGrid>
                <a:gridCol w="1116531">
                  <a:extLst>
                    <a:ext uri="{9D8B030D-6E8A-4147-A177-3AD203B41FA5}">
                      <a16:colId xmlns:a16="http://schemas.microsoft.com/office/drawing/2014/main" val="20000"/>
                    </a:ext>
                  </a:extLst>
                </a:gridCol>
                <a:gridCol w="4752883">
                  <a:extLst>
                    <a:ext uri="{9D8B030D-6E8A-4147-A177-3AD203B41FA5}">
                      <a16:colId xmlns:a16="http://schemas.microsoft.com/office/drawing/2014/main" val="2723703919"/>
                    </a:ext>
                  </a:extLst>
                </a:gridCol>
                <a:gridCol w="5190013">
                  <a:extLst>
                    <a:ext uri="{9D8B030D-6E8A-4147-A177-3AD203B41FA5}">
                      <a16:colId xmlns:a16="http://schemas.microsoft.com/office/drawing/2014/main" val="20001"/>
                    </a:ext>
                  </a:extLst>
                </a:gridCol>
              </a:tblGrid>
              <a:tr h="37139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BIL</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CC9900"/>
                    </a:solidFill>
                  </a:tcPr>
                </a:tc>
                <a:tc>
                  <a:txBody>
                    <a:bodyPr/>
                    <a:lstStyle/>
                    <a:p>
                      <a:pPr algn="ctr"/>
                      <a:r>
                        <a:rPr lang="en-US" sz="1400" dirty="0">
                          <a:solidFill>
                            <a:schemeClr val="bg1"/>
                          </a:solidFill>
                          <a:latin typeface="Arial" panose="020B0604020202020204" pitchFamily="34" charset="0"/>
                          <a:cs typeface="Arial" panose="020B0604020202020204" pitchFamily="34" charset="0"/>
                        </a:rPr>
                        <a:t>PERALATAN</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CC99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CIRI-CIRI KESELAMATAN</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CC9900"/>
                    </a:solidFill>
                  </a:tcPr>
                </a:tc>
                <a:extLst>
                  <a:ext uri="{0D108BD9-81ED-4DB2-BD59-A6C34878D82A}">
                    <a16:rowId xmlns:a16="http://schemas.microsoft.com/office/drawing/2014/main" val="10000"/>
                  </a:ext>
                </a:extLst>
              </a:tr>
              <a:tr h="43433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dirty="0">
                          <a:solidFill>
                            <a:schemeClr val="tx1"/>
                          </a:solidFill>
                          <a:latin typeface="Arial" panose="020B0604020202020204" pitchFamily="34" charset="0"/>
                          <a:cs typeface="Arial" panose="020B0604020202020204" pitchFamily="34" charset="0"/>
                        </a:rPr>
                        <a:t>1</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r>
                        <a:rPr lang="en-US" sz="1400" i="0" dirty="0">
                          <a:solidFill>
                            <a:schemeClr val="tx1"/>
                          </a:solidFill>
                          <a:latin typeface="Arial" panose="020B0604020202020204" pitchFamily="34" charset="0"/>
                          <a:cs typeface="Arial" panose="020B0604020202020204" pitchFamily="34" charset="0"/>
                        </a:rPr>
                        <a:t>PC, Laptop</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r>
                        <a:rPr lang="en-US" sz="1400" i="0" dirty="0">
                          <a:solidFill>
                            <a:schemeClr val="tx1"/>
                          </a:solidFill>
                          <a:latin typeface="Arial" panose="020B0604020202020204" pitchFamily="34" charset="0"/>
                          <a:cs typeface="Arial" panose="020B0604020202020204" pitchFamily="34" charset="0"/>
                        </a:rPr>
                        <a:t>Antivirus, Antimalware etc.</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432528"/>
                  </a:ext>
                </a:extLst>
              </a:tr>
              <a:tr h="6524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kumimoji="0" lang="en-US" sz="1400" kern="1200" dirty="0">
                          <a:solidFill>
                            <a:schemeClr val="tx1"/>
                          </a:solidFill>
                          <a:latin typeface="Arial" panose="020B0604020202020204" pitchFamily="34" charset="0"/>
                          <a:cs typeface="Arial" panose="020B0604020202020204" pitchFamily="34" charset="0"/>
                        </a:rPr>
                        <a:t>2</a:t>
                      </a:r>
                      <a:endParaRPr kumimoji="0" lang="en-MY" sz="1400" kern="1200" dirty="0">
                        <a:solidFill>
                          <a:schemeClr val="tx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r>
                        <a:rPr lang="en-US" sz="1400" i="0" dirty="0">
                          <a:solidFill>
                            <a:schemeClr val="tx1"/>
                          </a:solidFill>
                          <a:latin typeface="Arial" panose="020B0604020202020204" pitchFamily="34" charset="0"/>
                          <a:cs typeface="Arial" panose="020B0604020202020204" pitchFamily="34" charset="0"/>
                        </a:rPr>
                        <a:t>Server</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mj-lt"/>
                        <a:buNone/>
                      </a:pPr>
                      <a:r>
                        <a:rPr lang="en-US" sz="1400" dirty="0">
                          <a:solidFill>
                            <a:schemeClr val="tx1"/>
                          </a:solidFill>
                          <a:latin typeface="Arial" panose="020B0604020202020204" pitchFamily="34" charset="0"/>
                          <a:cs typeface="Arial" panose="020B0604020202020204" pitchFamily="34" charset="0"/>
                        </a:rPr>
                        <a:t>Tampered Resistant</a:t>
                      </a:r>
                      <a:endParaRPr lang="en-US" sz="1400" i="1" dirty="0">
                        <a:solidFill>
                          <a:schemeClr val="tx1"/>
                        </a:solidFill>
                        <a:latin typeface="Arial" panose="020B0604020202020204" pitchFamily="34" charset="0"/>
                        <a:cs typeface="Arial" panose="020B0604020202020204" pitchFamily="34" charset="0"/>
                      </a:endParaRPr>
                    </a:p>
                    <a:p>
                      <a:pPr marL="0" indent="0">
                        <a:buFont typeface="+mj-lt"/>
                        <a:buNone/>
                      </a:pPr>
                      <a:r>
                        <a:rPr lang="en-US" sz="1400" dirty="0">
                          <a:latin typeface="Arial" panose="020B0604020202020204" pitchFamily="34" charset="0"/>
                          <a:cs typeface="Arial" panose="020B0604020202020204" pitchFamily="34" charset="0"/>
                        </a:rPr>
                        <a:t>Secure Boot / UEFI Secure Boot</a:t>
                      </a:r>
                      <a:endParaRPr lang="en-US" sz="1400" i="1"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524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US" sz="1400" dirty="0">
                          <a:solidFill>
                            <a:schemeClr val="tx1"/>
                          </a:solidFill>
                          <a:latin typeface="Arial" panose="020B0604020202020204" pitchFamily="34" charset="0"/>
                          <a:cs typeface="Arial" panose="020B0604020202020204" pitchFamily="34" charset="0"/>
                        </a:rPr>
                        <a:t>3</a:t>
                      </a: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400" dirty="0">
                          <a:solidFill>
                            <a:schemeClr val="tx1"/>
                          </a:solidFill>
                          <a:latin typeface="Arial" panose="020B0604020202020204" pitchFamily="34" charset="0"/>
                          <a:cs typeface="Arial" panose="020B0604020202020204" pitchFamily="34" charset="0"/>
                        </a:rPr>
                        <a:t>Power BI</a:t>
                      </a: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defRPr/>
                      </a:pPr>
                      <a:r>
                        <a:rPr lang="en-MY" sz="1400" dirty="0">
                          <a:latin typeface="Arial" panose="020B0604020202020204" pitchFamily="34" charset="0"/>
                          <a:cs typeface="Arial" panose="020B0604020202020204" pitchFamily="34" charset="0"/>
                        </a:rPr>
                        <a:t>Authentication &amp; Access Control</a:t>
                      </a:r>
                    </a:p>
                    <a:p>
                      <a:pPr marL="0" marR="0" indent="0" algn="l" defTabSz="914400" rtl="0" eaLnBrk="1" fontAlgn="auto" latinLnBrk="0" hangingPunct="1">
                        <a:lnSpc>
                          <a:spcPct val="100000"/>
                        </a:lnSpc>
                        <a:spcBef>
                          <a:spcPts val="0"/>
                        </a:spcBef>
                        <a:spcAft>
                          <a:spcPts val="0"/>
                        </a:spcAft>
                        <a:buClrTx/>
                        <a:buSzTx/>
                        <a:buFontTx/>
                        <a:buNone/>
                        <a:defRPr/>
                      </a:pPr>
                      <a:r>
                        <a:rPr lang="en-US" sz="1400" dirty="0">
                          <a:latin typeface="Arial" panose="020B0604020202020204" pitchFamily="34" charset="0"/>
                          <a:cs typeface="Arial" panose="020B0604020202020204" pitchFamily="34" charset="0"/>
                        </a:rPr>
                        <a:t>Data Loss Prevention (DLP) Policies</a:t>
                      </a: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pic>
        <p:nvPicPr>
          <p:cNvPr id="7" name="Picture 6">
            <a:extLst>
              <a:ext uri="{FF2B5EF4-FFF2-40B4-BE49-F238E27FC236}">
                <a16:creationId xmlns:a16="http://schemas.microsoft.com/office/drawing/2014/main" id="{0A1BCC29-2B85-487F-A6EF-05B85331DC34}"/>
              </a:ext>
            </a:extLst>
          </p:cNvPr>
          <p:cNvPicPr>
            <a:picLocks noChangeAspect="1"/>
          </p:cNvPicPr>
          <p:nvPr userDrawn="1"/>
        </p:nvPicPr>
        <p:blipFill>
          <a:blip r:embed="rId2">
            <a:alphaModFix amt="48000"/>
          </a:blip>
          <a:stretch>
            <a:fillRect/>
          </a:stretch>
        </p:blipFill>
        <p:spPr>
          <a:xfrm>
            <a:off x="1258907" y="512065"/>
            <a:ext cx="9403277" cy="6858000"/>
          </a:xfrm>
          <a:prstGeom prst="rect">
            <a:avLst/>
          </a:prstGeom>
        </p:spPr>
      </p:pic>
    </p:spTree>
    <p:extLst>
      <p:ext uri="{BB962C8B-B14F-4D97-AF65-F5344CB8AC3E}">
        <p14:creationId xmlns:p14="http://schemas.microsoft.com/office/powerpoint/2010/main" val="327355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 Profi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DFFDBBF-C23A-45FE-9762-121C01544DE1}"/>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MY" sz="2800" b="1" i="0" u="none" strike="noStrike" kern="1200" cap="none" spc="0" normalizeH="0" baseline="0" noProof="0" dirty="0">
                <a:ln>
                  <a:noFill/>
                </a:ln>
                <a:solidFill>
                  <a:srgbClr val="000000"/>
                </a:solidFill>
                <a:effectLst/>
                <a:uLnTx/>
                <a:uFillTx/>
                <a:latin typeface="Arial"/>
                <a:ea typeface="+mj-ea"/>
                <a:cs typeface="Arial"/>
              </a:rPr>
              <a:t>4. PROFIL PROJEK</a:t>
            </a:r>
            <a:endParaRPr kumimoji="0" lang="en-MY" sz="2800" b="1" i="0" u="none" strike="noStrike" kern="1200" cap="none" spc="-120" normalizeH="0" baseline="0" noProof="0" dirty="0">
              <a:ln>
                <a:noFill/>
              </a:ln>
              <a:solidFill>
                <a:srgbClr val="000000"/>
              </a:solidFill>
              <a:effectLst/>
              <a:uLnTx/>
              <a:uFillTx/>
              <a:latin typeface="Arial"/>
              <a:ea typeface="+mj-ea"/>
              <a:cs typeface="Arial"/>
            </a:endParaRPr>
          </a:p>
        </p:txBody>
      </p:sp>
      <p:sp>
        <p:nvSpPr>
          <p:cNvPr id="7" name="Content Placeholder 2">
            <a:extLst>
              <a:ext uri="{FF2B5EF4-FFF2-40B4-BE49-F238E27FC236}">
                <a16:creationId xmlns:a16="http://schemas.microsoft.com/office/drawing/2014/main" id="{40A3A9E0-587C-45F6-9B95-8052F146639B}"/>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892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907B1-4FD1-44B2-8331-DE7F4420C011}"/>
              </a:ext>
            </a:extLst>
          </p:cNvPr>
          <p:cNvSpPr>
            <a:spLocks noGrp="1"/>
          </p:cNvSpPr>
          <p:nvPr>
            <p:ph type="ctrTitle" hasCustomPrompt="1"/>
          </p:nvPr>
        </p:nvSpPr>
        <p:spPr>
          <a:xfrm>
            <a:off x="1524000" y="1122363"/>
            <a:ext cx="9144000" cy="2387600"/>
          </a:xfrm>
        </p:spPr>
        <p:txBody>
          <a:bodyPr anchor="b"/>
          <a:lstStyle>
            <a:lvl1pPr algn="ctr">
              <a:defRPr sz="6000"/>
            </a:lvl1pPr>
          </a:lstStyle>
          <a:p>
            <a:r>
              <a:rPr lang="en-US" dirty="0"/>
              <a:t>END</a:t>
            </a:r>
            <a:endParaRPr lang="en-MY" dirty="0"/>
          </a:p>
        </p:txBody>
      </p:sp>
      <p:sp>
        <p:nvSpPr>
          <p:cNvPr id="3" name="Subtitle 2">
            <a:extLst>
              <a:ext uri="{FF2B5EF4-FFF2-40B4-BE49-F238E27FC236}">
                <a16:creationId xmlns:a16="http://schemas.microsoft.com/office/drawing/2014/main" id="{F2B86DBA-72B6-4CE4-8A98-CB56544DC4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MY" dirty="0"/>
          </a:p>
        </p:txBody>
      </p:sp>
      <p:sp>
        <p:nvSpPr>
          <p:cNvPr id="4" name="Date Placeholder 3">
            <a:extLst>
              <a:ext uri="{FF2B5EF4-FFF2-40B4-BE49-F238E27FC236}">
                <a16:creationId xmlns:a16="http://schemas.microsoft.com/office/drawing/2014/main" id="{F19CBD24-AD63-42F5-A2A4-3AFEA61D1DBD}"/>
              </a:ext>
            </a:extLst>
          </p:cNvPr>
          <p:cNvSpPr>
            <a:spLocks noGrp="1"/>
          </p:cNvSpPr>
          <p:nvPr>
            <p:ph type="dt" sz="half" idx="10"/>
          </p:nvPr>
        </p:nvSpPr>
        <p:spPr/>
        <p:txBody>
          <a:bodyPr/>
          <a:lstStyle/>
          <a:p>
            <a:fld id="{34B76049-AA4D-4D91-A131-81E75E661469}" type="datetimeFigureOut">
              <a:rPr lang="en-MY" smtClean="0"/>
              <a:t>20/8/2025</a:t>
            </a:fld>
            <a:endParaRPr lang="en-MY" dirty="0"/>
          </a:p>
        </p:txBody>
      </p:sp>
      <p:sp>
        <p:nvSpPr>
          <p:cNvPr id="5" name="Footer Placeholder 4">
            <a:extLst>
              <a:ext uri="{FF2B5EF4-FFF2-40B4-BE49-F238E27FC236}">
                <a16:creationId xmlns:a16="http://schemas.microsoft.com/office/drawing/2014/main" id="{0E655AF6-7BE0-4CD2-86CC-CF9B52D20CA2}"/>
              </a:ext>
            </a:extLst>
          </p:cNvPr>
          <p:cNvSpPr>
            <a:spLocks noGrp="1"/>
          </p:cNvSpPr>
          <p:nvPr>
            <p:ph type="ftr" sz="quarter" idx="11"/>
          </p:nvPr>
        </p:nvSpPr>
        <p:spPr/>
        <p:txBody>
          <a:bodyPr/>
          <a:lstStyle/>
          <a:p>
            <a:endParaRPr lang="en-MY" dirty="0"/>
          </a:p>
        </p:txBody>
      </p:sp>
      <p:sp>
        <p:nvSpPr>
          <p:cNvPr id="6" name="Slide Number Placeholder 5">
            <a:extLst>
              <a:ext uri="{FF2B5EF4-FFF2-40B4-BE49-F238E27FC236}">
                <a16:creationId xmlns:a16="http://schemas.microsoft.com/office/drawing/2014/main" id="{2C152098-EA63-44BD-ACA4-FC8C81B5C081}"/>
              </a:ext>
            </a:extLst>
          </p:cNvPr>
          <p:cNvSpPr>
            <a:spLocks noGrp="1"/>
          </p:cNvSpPr>
          <p:nvPr>
            <p:ph type="sldNum" sz="quarter" idx="12"/>
          </p:nvPr>
        </p:nvSpPr>
        <p:spPr/>
        <p:txBody>
          <a:bodyPr/>
          <a:lstStyle/>
          <a:p>
            <a:fld id="{183211F2-0264-4D38-BB9F-5FCAFC15231A}" type="slidenum">
              <a:rPr lang="en-MY" smtClean="0"/>
              <a:t>‹#›</a:t>
            </a:fld>
            <a:endParaRPr lang="en-MY" dirty="0"/>
          </a:p>
        </p:txBody>
      </p:sp>
    </p:spTree>
    <p:extLst>
      <p:ext uri="{BB962C8B-B14F-4D97-AF65-F5344CB8AC3E}">
        <p14:creationId xmlns:p14="http://schemas.microsoft.com/office/powerpoint/2010/main" val="626527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S. Contoh Keselamatan Fizikal DC DRC">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138879-AD93-4930-8A68-53795A0D3ACC}"/>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8" name="Title 1">
            <a:extLst>
              <a:ext uri="{FF2B5EF4-FFF2-40B4-BE49-F238E27FC236}">
                <a16:creationId xmlns:a16="http://schemas.microsoft.com/office/drawing/2014/main" id="{B8B3F1F5-A373-456F-BC8E-8E708E805894}"/>
              </a:ext>
            </a:extLst>
          </p:cNvPr>
          <p:cNvSpPr txBox="1">
            <a:spLocks/>
          </p:cNvSpPr>
          <p:nvPr userDrawn="1"/>
        </p:nvSpPr>
        <p:spPr>
          <a:xfrm>
            <a:off x="0" y="1"/>
            <a:ext cx="12192000" cy="764770"/>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500" b="1" spc="-120" dirty="0">
                <a:solidFill>
                  <a:srgbClr val="000000"/>
                </a:solidFill>
                <a:latin typeface="Arial"/>
                <a:cs typeface="Arial"/>
              </a:rPr>
              <a:t>ARKITEKTUR / CIRI-CIRI KESELAMATAN FIZIKAL / PERSEKITARAN PUSAT DATA (DC) &amp; PUSAT PEMULIHAN BENCANA ( DRC)</a:t>
            </a:r>
            <a:endParaRPr lang="sv-SE" sz="2500" b="1" spc="-120" dirty="0">
              <a:solidFill>
                <a:srgbClr val="000000"/>
              </a:solidFill>
              <a:latin typeface="Arial"/>
              <a:cs typeface="Arial"/>
            </a:endParaRPr>
          </a:p>
        </p:txBody>
      </p:sp>
      <p:sp>
        <p:nvSpPr>
          <p:cNvPr id="9" name="TextBox 8">
            <a:extLst>
              <a:ext uri="{FF2B5EF4-FFF2-40B4-BE49-F238E27FC236}">
                <a16:creationId xmlns:a16="http://schemas.microsoft.com/office/drawing/2014/main" id="{31B4A448-FBE0-4D39-8346-DF52F357B65F}"/>
              </a:ext>
            </a:extLst>
          </p:cNvPr>
          <p:cNvSpPr txBox="1"/>
          <p:nvPr userDrawn="1"/>
        </p:nvSpPr>
        <p:spPr>
          <a:xfrm>
            <a:off x="416801" y="945605"/>
            <a:ext cx="7696200" cy="1569660"/>
          </a:xfrm>
          <a:prstGeom prst="rect">
            <a:avLst/>
          </a:prstGeom>
          <a:noFill/>
        </p:spPr>
        <p:txBody>
          <a:bodyPr wrap="square" rtlCol="0">
            <a:spAutoFit/>
          </a:bodyPr>
          <a:lstStyle/>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CCTV</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Kawalan Akses</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Sistem Pengesanan dan Pemadaman Kebakaran</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Operation Control Room</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Business Continuity Management Plan </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Lain-lain (Sila nyatakan)</a:t>
            </a:r>
          </a:p>
        </p:txBody>
      </p:sp>
    </p:spTree>
    <p:extLst>
      <p:ext uri="{BB962C8B-B14F-4D97-AF65-F5344CB8AC3E}">
        <p14:creationId xmlns:p14="http://schemas.microsoft.com/office/powerpoint/2010/main" val="4167836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Q. Contoh Keselamatan Kontra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60C719-6017-4A21-BB33-8E2DC0680B55}"/>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8" name="Title 1">
            <a:extLst>
              <a:ext uri="{FF2B5EF4-FFF2-40B4-BE49-F238E27FC236}">
                <a16:creationId xmlns:a16="http://schemas.microsoft.com/office/drawing/2014/main" id="{6BAB7D64-5950-47EF-874B-73037E4EDAE4}"/>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ARKITEKTUR/CIRI-CIRI KESELAMATAN KONTRAK</a:t>
            </a:r>
            <a:endParaRPr lang="sv-SE" sz="2800" b="1" spc="-120" dirty="0">
              <a:solidFill>
                <a:srgbClr val="000000"/>
              </a:solidFill>
              <a:latin typeface="Arial"/>
              <a:cs typeface="Arial"/>
            </a:endParaRPr>
          </a:p>
        </p:txBody>
      </p:sp>
      <p:graphicFrame>
        <p:nvGraphicFramePr>
          <p:cNvPr id="9" name="Table 8">
            <a:extLst>
              <a:ext uri="{FF2B5EF4-FFF2-40B4-BE49-F238E27FC236}">
                <a16:creationId xmlns:a16="http://schemas.microsoft.com/office/drawing/2014/main" id="{574C20CA-0C45-4B29-9D12-6ACCC830FF59}"/>
              </a:ext>
            </a:extLst>
          </p:cNvPr>
          <p:cNvGraphicFramePr>
            <a:graphicFrameLocks noGrp="1"/>
          </p:cNvGraphicFramePr>
          <p:nvPr userDrawn="1">
            <p:extLst>
              <p:ext uri="{D42A27DB-BD31-4B8C-83A1-F6EECF244321}">
                <p14:modId xmlns:p14="http://schemas.microsoft.com/office/powerpoint/2010/main" val="1188421181"/>
              </p:ext>
            </p:extLst>
          </p:nvPr>
        </p:nvGraphicFramePr>
        <p:xfrm>
          <a:off x="421601" y="731175"/>
          <a:ext cx="11174231" cy="2961765"/>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8265416">
                  <a:extLst>
                    <a:ext uri="{9D8B030D-6E8A-4147-A177-3AD203B41FA5}">
                      <a16:colId xmlns:a16="http://schemas.microsoft.com/office/drawing/2014/main" val="2131016661"/>
                    </a:ext>
                  </a:extLst>
                </a:gridCol>
                <a:gridCol w="2361772">
                  <a:extLst>
                    <a:ext uri="{9D8B030D-6E8A-4147-A177-3AD203B41FA5}">
                      <a16:colId xmlns:a16="http://schemas.microsoft.com/office/drawing/2014/main" val="1281497356"/>
                    </a:ext>
                  </a:extLst>
                </a:gridCol>
              </a:tblGrid>
              <a:tr h="44598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7116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Security Marking pada setiap mukasurat kontrak termasuk </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page cover</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19945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Kandungan kontrak:</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Skop perkhidmatan diperincikan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Syarikat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Kerahsiaan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Perincian SLA/Penalti </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Sanitasi – Tanggungjawab pihak Kontraktor untuk melaksanakan sanitasi mengikut dasar dan peraturan yang berkuatkuasa tanpa sebarang kos kepada pihak Kerajaan- Sila Rujuk </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Surat Pekeliling Am Bilangan 4 Tahun 2022 Garis Panduan Sanitasi Media Elektronik Dalam Perkhidmatan Awam</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5002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5191830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ardrop 3">
            <a:extLst>
              <a:ext uri="{FF2B5EF4-FFF2-40B4-BE49-F238E27FC236}">
                <a16:creationId xmlns:a16="http://schemas.microsoft.com/office/drawing/2014/main" id="{22FE9F93-B6AC-441F-99F8-A47C85530B2A}"/>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5" name="Slide Number Placeholder 3">
            <a:extLst>
              <a:ext uri="{FF2B5EF4-FFF2-40B4-BE49-F238E27FC236}">
                <a16:creationId xmlns:a16="http://schemas.microsoft.com/office/drawing/2014/main" id="{539BA06F-DBF0-4432-90AD-2E31C5E10D18}"/>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8926104"/>
      </p:ext>
    </p:extLst>
  </p:cSld>
  <p:clrMap bg1="lt1" tx1="dk1" bg2="lt2" tx2="dk2" accent1="accent1" accent2="accent2" accent3="accent3" accent4="accent4" accent5="accent5" accent6="accent6" hlink="hlink" folHlink="folHlink"/>
  <p:sldLayoutIdLst>
    <p:sldLayoutId id="2147483812" r:id="rId1"/>
    <p:sldLayoutId id="2147483823" r:id="rId2"/>
    <p:sldLayoutId id="2147483703" r:id="rId3"/>
    <p:sldLayoutId id="2147483828" r:id="rId4"/>
    <p:sldLayoutId id="2147483717" r:id="rId5"/>
    <p:sldLayoutId id="2147483829" r:id="rId6"/>
    <p:sldLayoutId id="2147483741" r:id="rId7"/>
    <p:sldLayoutId id="2147483736" r:id="rId8"/>
    <p:sldLayoutId id="2147483735" r:id="rId9"/>
    <p:sldLayoutId id="2147483734" r:id="rId10"/>
    <p:sldLayoutId id="2147483770" r:id="rId11"/>
    <p:sldLayoutId id="2147483733" r:id="rId12"/>
    <p:sldLayoutId id="2147483732" r:id="rId13"/>
    <p:sldLayoutId id="2147483769" r:id="rId14"/>
    <p:sldLayoutId id="2147483731" r:id="rId15"/>
    <p:sldLayoutId id="2147483730" r:id="rId16"/>
    <p:sldLayoutId id="2147483729" r:id="rId17"/>
    <p:sldLayoutId id="2147483728" r:id="rId18"/>
    <p:sldLayoutId id="2147483737" r:id="rId19"/>
    <p:sldLayoutId id="2147483718" r:id="rId20"/>
    <p:sldLayoutId id="2147483727" r:id="rId21"/>
    <p:sldLayoutId id="2147483724" r:id="rId22"/>
    <p:sldLayoutId id="2147483725" r:id="rId23"/>
    <p:sldLayoutId id="2147483723" r:id="rId24"/>
    <p:sldLayoutId id="2147483722" r:id="rId25"/>
    <p:sldLayoutId id="2147483721" r:id="rId26"/>
    <p:sldLayoutId id="2147483719" r:id="rId27"/>
    <p:sldLayoutId id="2147483702" r:id="rId28"/>
    <p:sldLayoutId id="2147483726" r:id="rId29"/>
    <p:sldLayoutId id="2147483818" r:id="rId30"/>
    <p:sldLayoutId id="2147483849" r:id="rId31"/>
    <p:sldLayoutId id="2147483848" r:id="rId32"/>
    <p:sldLayoutId id="2147483847" r:id="rId33"/>
    <p:sldLayoutId id="2147483846" r:id="rId34"/>
    <p:sldLayoutId id="2147483845" r:id="rId35"/>
    <p:sldLayoutId id="2147483844" r:id="rId36"/>
    <p:sldLayoutId id="2147483843" r:id="rId37"/>
    <p:sldLayoutId id="2147483842" r:id="rId38"/>
    <p:sldLayoutId id="2147483841" r:id="rId39"/>
    <p:sldLayoutId id="2147483840" r:id="rId40"/>
    <p:sldLayoutId id="2147483839" r:id="rId41"/>
    <p:sldLayoutId id="2147483838" r:id="rId42"/>
    <p:sldLayoutId id="2147483837" r:id="rId43"/>
    <p:sldLayoutId id="2147483836" r:id="rId44"/>
    <p:sldLayoutId id="2147483835" r:id="rId45"/>
    <p:sldLayoutId id="2147483834" r:id="rId46"/>
    <p:sldLayoutId id="2147483832" r:id="rId47"/>
    <p:sldLayoutId id="2147483831" r:id="rId48"/>
    <p:sldLayoutId id="2147483830" r:id="rId49"/>
    <p:sldLayoutId id="2147483833" r:id="rId50"/>
    <p:sldLayoutId id="2147483827" r:id="rId51"/>
    <p:sldLayoutId id="2147483826" r:id="rId52"/>
    <p:sldLayoutId id="2147483825" r:id="rId5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hyperlink" Target="https://www.cgso.gov.my/wp-content/uploads/2021/11/GARIS-PANDUAN-PENGURUSAN-KESELAMATAN-MAKLUMAT-MELALUI-PENGKOMPUTERAN-AWAN-CLOUD-COMPUTING-DALAM-PERKHIDMATAN-AWAM-VERSI-2.0.pdf" TargetMode="Externa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hyperlink" Target="https://www.cgso.gov.my/wp-content/uploads/2021/11/GARIS-PANDUAN-PENGURUSAN-KESELAMATAN-MAKLUMAT-MELALUI-PENGKOMPUTERAN-AWAN-CLOUD-COMPUTING-DALAM-PERKHIDMATAN-AWAM-VERSI-2.0.pdf" TargetMode="Externa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3.xml"/><Relationship Id="rId1" Type="http://schemas.openxmlformats.org/officeDocument/2006/relationships/themeOverride" Target="../theme/themeOverrid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C1AD3-C7F4-48FD-8DC3-A6DD592BEB98}"/>
              </a:ext>
            </a:extLst>
          </p:cNvPr>
          <p:cNvSpPr>
            <a:spLocks noGrp="1"/>
          </p:cNvSpPr>
          <p:nvPr>
            <p:ph type="ctrTitle"/>
          </p:nvPr>
        </p:nvSpPr>
        <p:spPr>
          <a:xfrm>
            <a:off x="761165" y="869948"/>
            <a:ext cx="10669665" cy="2387600"/>
          </a:xfrm>
        </p:spPr>
        <p:txBody>
          <a:bodyPr>
            <a:normAutofit/>
          </a:bodyPr>
          <a:lstStyle/>
          <a:p>
            <a:r>
              <a:rPr lang="ms-MY" sz="3200" b="1" dirty="0">
                <a:latin typeface="Tenorite (Headings)"/>
                <a:ea typeface="Calibri" panose="020F0502020204030204" pitchFamily="34" charset="0"/>
                <a:cs typeface="Arial" panose="020B0604020202020204" pitchFamily="34" charset="0"/>
              </a:rPr>
              <a:t>PERMOHONAN UNTUK PENILAIAN RISIKO KESELAMATAN BAGI PROJEK </a:t>
            </a:r>
            <a:r>
              <a:rPr lang="ms-MY" sz="3200" b="1">
                <a:latin typeface="Tenorite (Headings)"/>
                <a:ea typeface="Calibri" panose="020F0502020204030204" pitchFamily="34" charset="0"/>
                <a:cs typeface="Arial" panose="020B0604020202020204" pitchFamily="34" charset="0"/>
              </a:rPr>
              <a:t>PEROLEHAN PERALATAN / PERISIAN </a:t>
            </a:r>
            <a:r>
              <a:rPr lang="ms-MY" sz="3200" b="1" dirty="0">
                <a:latin typeface="Tenorite (Headings)"/>
                <a:ea typeface="Calibri" panose="020F0502020204030204" pitchFamily="34" charset="0"/>
                <a:cs typeface="Arial" panose="020B0604020202020204" pitchFamily="34" charset="0"/>
              </a:rPr>
              <a:t>XXXXXX</a:t>
            </a:r>
            <a:br>
              <a:rPr lang="ms-MY" sz="3200" b="1" dirty="0">
                <a:latin typeface="Tenorite (Headings)"/>
                <a:ea typeface="Calibri" panose="020F0502020204030204" pitchFamily="34" charset="0"/>
                <a:cs typeface="Arial" panose="020B0604020202020204" pitchFamily="34" charset="0"/>
              </a:rPr>
            </a:br>
            <a:endParaRPr lang="ms-MY" sz="3200" b="1" dirty="0">
              <a:latin typeface="Tenorite (Headings)"/>
              <a:ea typeface="Calibri" panose="020F0502020204030204" pitchFamily="34" charset="0"/>
              <a:cs typeface="Arial" panose="020B0604020202020204" pitchFamily="34" charset="0"/>
            </a:endParaRPr>
          </a:p>
        </p:txBody>
      </p:sp>
      <p:sp>
        <p:nvSpPr>
          <p:cNvPr id="3" name="Subtitle 2">
            <a:extLst>
              <a:ext uri="{FF2B5EF4-FFF2-40B4-BE49-F238E27FC236}">
                <a16:creationId xmlns:a16="http://schemas.microsoft.com/office/drawing/2014/main" id="{6BA9914F-7EF3-482E-864C-C2A3C5942F8C}"/>
              </a:ext>
            </a:extLst>
          </p:cNvPr>
          <p:cNvSpPr>
            <a:spLocks noGrp="1"/>
          </p:cNvSpPr>
          <p:nvPr>
            <p:ph type="subTitle" idx="1"/>
          </p:nvPr>
        </p:nvSpPr>
        <p:spPr>
          <a:xfrm>
            <a:off x="1567689" y="3343274"/>
            <a:ext cx="9056619" cy="827881"/>
          </a:xfrm>
        </p:spPr>
        <p:txBody>
          <a:bodyPr anchor="ctr">
            <a:normAutofit/>
          </a:bodyPr>
          <a:lstStyle/>
          <a:p>
            <a:r>
              <a:rPr lang="ms-MY" sz="1800" dirty="0">
                <a:latin typeface="Berlin Sans FB" panose="020E0602020502020306" pitchFamily="34" charset="0"/>
                <a:ea typeface="Calibri" panose="020F0502020204030204" pitchFamily="34" charset="0"/>
                <a:cs typeface="Arial" panose="020B0604020202020204" pitchFamily="34" charset="0"/>
              </a:rPr>
              <a:t>[NAMA DAN ALAMAT PENUH AGENSI]</a:t>
            </a:r>
          </a:p>
        </p:txBody>
      </p:sp>
      <p:graphicFrame>
        <p:nvGraphicFramePr>
          <p:cNvPr id="5" name="Table 5">
            <a:extLst>
              <a:ext uri="{FF2B5EF4-FFF2-40B4-BE49-F238E27FC236}">
                <a16:creationId xmlns:a16="http://schemas.microsoft.com/office/drawing/2014/main" id="{B3285B01-BF5F-4E79-B25E-00B5C1AA0794}"/>
              </a:ext>
            </a:extLst>
          </p:cNvPr>
          <p:cNvGraphicFramePr>
            <a:graphicFrameLocks noGrp="1"/>
          </p:cNvGraphicFramePr>
          <p:nvPr>
            <p:extLst>
              <p:ext uri="{D42A27DB-BD31-4B8C-83A1-F6EECF244321}">
                <p14:modId xmlns:p14="http://schemas.microsoft.com/office/powerpoint/2010/main" val="55499986"/>
              </p:ext>
            </p:extLst>
          </p:nvPr>
        </p:nvGraphicFramePr>
        <p:xfrm>
          <a:off x="1645477" y="4256881"/>
          <a:ext cx="8901044" cy="2011680"/>
        </p:xfrm>
        <a:graphic>
          <a:graphicData uri="http://schemas.openxmlformats.org/drawingml/2006/table">
            <a:tbl>
              <a:tblPr firstRow="1" bandRow="1">
                <a:tableStyleId>{5940675A-B579-460E-94D1-54222C63F5DA}</a:tableStyleId>
              </a:tblPr>
              <a:tblGrid>
                <a:gridCol w="536271">
                  <a:extLst>
                    <a:ext uri="{9D8B030D-6E8A-4147-A177-3AD203B41FA5}">
                      <a16:colId xmlns:a16="http://schemas.microsoft.com/office/drawing/2014/main" val="3406258642"/>
                    </a:ext>
                  </a:extLst>
                </a:gridCol>
                <a:gridCol w="8364773">
                  <a:extLst>
                    <a:ext uri="{9D8B030D-6E8A-4147-A177-3AD203B41FA5}">
                      <a16:colId xmlns:a16="http://schemas.microsoft.com/office/drawing/2014/main" val="1203802699"/>
                    </a:ext>
                  </a:extLst>
                </a:gridCol>
              </a:tblGrid>
              <a:tr h="26131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a:solidFill>
                            <a:schemeClr val="tx1"/>
                          </a:solidFill>
                          <a:latin typeface="Berlin Sans FB" panose="020E0602020502020306" pitchFamily="34" charset="0"/>
                        </a:rPr>
                        <a:t>Kategori Jabatan/Agensi (Sila Tandakan (</a:t>
                      </a:r>
                      <a:r>
                        <a:rPr lang="en-MY" sz="1600" dirty="0">
                          <a:solidFill>
                            <a:schemeClr val="tx1"/>
                          </a:solidFill>
                          <a:latin typeface="Berlin Sans FB" panose="020E0602020502020306" pitchFamily="34" charset="0"/>
                        </a:rPr>
                        <a:t>√ )</a:t>
                      </a:r>
                      <a:endParaRPr lang="en-MY" sz="1600" kern="1200" dirty="0">
                        <a:solidFill>
                          <a:schemeClr val="tx1"/>
                        </a:solidFill>
                        <a:latin typeface="Berlin Sans FB" panose="020E0602020502020306" pitchFamily="34" charset="0"/>
                        <a:ea typeface="+mn-ea"/>
                        <a:cs typeface="+mn-cs"/>
                      </a:endParaRPr>
                    </a:p>
                  </a:txBody>
                  <a:tcPr/>
                </a:tc>
                <a:tc hMerge="1">
                  <a:txBody>
                    <a:bodyPr/>
                    <a:lstStyle/>
                    <a:p>
                      <a:endParaRPr lang="en-MY" dirty="0"/>
                    </a:p>
                  </a:txBody>
                  <a:tcPr/>
                </a:tc>
                <a:extLst>
                  <a:ext uri="{0D108BD9-81ED-4DB2-BD59-A6C34878D82A}">
                    <a16:rowId xmlns:a16="http://schemas.microsoft.com/office/drawing/2014/main" val="4284877038"/>
                  </a:ext>
                </a:extLst>
              </a:tr>
              <a:tr h="26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600" kern="1200" dirty="0">
                        <a:solidFill>
                          <a:schemeClr val="bg1"/>
                        </a:solidFill>
                        <a:latin typeface="Berlin Sans FB" panose="020E0602020502020306"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a:solidFill>
                            <a:schemeClr val="tx1"/>
                          </a:solidFill>
                          <a:latin typeface="Berlin Sans FB" panose="020E0602020502020306" pitchFamily="34" charset="0"/>
                        </a:rPr>
                        <a:t>Kementerian</a:t>
                      </a:r>
                      <a:endParaRPr lang="en-MY" sz="1600" kern="1200" dirty="0">
                        <a:solidFill>
                          <a:schemeClr val="tx1"/>
                        </a:solidFill>
                        <a:latin typeface="Berlin Sans FB" panose="020E0602020502020306" pitchFamily="34" charset="0"/>
                        <a:ea typeface="+mn-ea"/>
                        <a:cs typeface="+mn-cs"/>
                      </a:endParaRPr>
                    </a:p>
                  </a:txBody>
                  <a:tcPr/>
                </a:tc>
                <a:extLst>
                  <a:ext uri="{0D108BD9-81ED-4DB2-BD59-A6C34878D82A}">
                    <a16:rowId xmlns:a16="http://schemas.microsoft.com/office/drawing/2014/main" val="554660185"/>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Jabatan Persekutuan</a:t>
                      </a:r>
                    </a:p>
                  </a:txBody>
                  <a:tcPr/>
                </a:tc>
                <a:extLst>
                  <a:ext uri="{0D108BD9-81ED-4DB2-BD59-A6C34878D82A}">
                    <a16:rowId xmlns:a16="http://schemas.microsoft.com/office/drawing/2014/main" val="675951076"/>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Kerajaan Negeri</a:t>
                      </a:r>
                    </a:p>
                  </a:txBody>
                  <a:tcPr/>
                </a:tc>
                <a:extLst>
                  <a:ext uri="{0D108BD9-81ED-4DB2-BD59-A6C34878D82A}">
                    <a16:rowId xmlns:a16="http://schemas.microsoft.com/office/drawing/2014/main" val="2555843284"/>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Badan Berkanun</a:t>
                      </a:r>
                    </a:p>
                  </a:txBody>
                  <a:tcPr/>
                </a:tc>
                <a:extLst>
                  <a:ext uri="{0D108BD9-81ED-4DB2-BD59-A6C34878D82A}">
                    <a16:rowId xmlns:a16="http://schemas.microsoft.com/office/drawing/2014/main" val="2359545338"/>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Lain-lain. Sila nyatakan:</a:t>
                      </a:r>
                    </a:p>
                  </a:txBody>
                  <a:tcPr/>
                </a:tc>
                <a:extLst>
                  <a:ext uri="{0D108BD9-81ED-4DB2-BD59-A6C34878D82A}">
                    <a16:rowId xmlns:a16="http://schemas.microsoft.com/office/drawing/2014/main" val="1600715212"/>
                  </a:ext>
                </a:extLst>
              </a:tr>
            </a:tbl>
          </a:graphicData>
        </a:graphic>
      </p:graphicFrame>
      <p:pic>
        <p:nvPicPr>
          <p:cNvPr id="7" name="Graphic 6">
            <a:extLst>
              <a:ext uri="{FF2B5EF4-FFF2-40B4-BE49-F238E27FC236}">
                <a16:creationId xmlns:a16="http://schemas.microsoft.com/office/drawing/2014/main" id="{3A0317FF-E449-4FAB-B066-405BA72AC1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91125" y="367503"/>
            <a:ext cx="1809750" cy="1357313"/>
          </a:xfrm>
          <a:prstGeom prst="rect">
            <a:avLst/>
          </a:prstGeom>
        </p:spPr>
      </p:pic>
    </p:spTree>
    <p:extLst>
      <p:ext uri="{BB962C8B-B14F-4D97-AF65-F5344CB8AC3E}">
        <p14:creationId xmlns:p14="http://schemas.microsoft.com/office/powerpoint/2010/main" val="3872355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395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631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48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341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4446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9698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90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034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7644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E9301471-0C17-4BAC-A5C4-7EBFA670E6EC}"/>
              </a:ext>
            </a:extLst>
          </p:cNvPr>
          <p:cNvGraphicFramePr>
            <a:graphicFrameLocks noGrp="1"/>
          </p:cNvGraphicFramePr>
          <p:nvPr>
            <p:extLst>
              <p:ext uri="{D42A27DB-BD31-4B8C-83A1-F6EECF244321}">
                <p14:modId xmlns:p14="http://schemas.microsoft.com/office/powerpoint/2010/main" val="1800925676"/>
              </p:ext>
            </p:extLst>
          </p:nvPr>
        </p:nvGraphicFramePr>
        <p:xfrm>
          <a:off x="335610" y="1328599"/>
          <a:ext cx="11110153" cy="5311910"/>
        </p:xfrm>
        <a:graphic>
          <a:graphicData uri="http://schemas.openxmlformats.org/drawingml/2006/table">
            <a:tbl>
              <a:tblPr firstRow="1" bandRow="1">
                <a:tableStyleId>{5C22544A-7EE6-4342-B048-85BDC9FD1C3A}</a:tableStyleId>
              </a:tblPr>
              <a:tblGrid>
                <a:gridCol w="489058">
                  <a:extLst>
                    <a:ext uri="{9D8B030D-6E8A-4147-A177-3AD203B41FA5}">
                      <a16:colId xmlns:a16="http://schemas.microsoft.com/office/drawing/2014/main" val="1552051441"/>
                    </a:ext>
                  </a:extLst>
                </a:gridCol>
                <a:gridCol w="2124219">
                  <a:extLst>
                    <a:ext uri="{9D8B030D-6E8A-4147-A177-3AD203B41FA5}">
                      <a16:colId xmlns:a16="http://schemas.microsoft.com/office/drawing/2014/main" val="3251685114"/>
                    </a:ext>
                  </a:extLst>
                </a:gridCol>
                <a:gridCol w="2124219">
                  <a:extLst>
                    <a:ext uri="{9D8B030D-6E8A-4147-A177-3AD203B41FA5}">
                      <a16:colId xmlns:a16="http://schemas.microsoft.com/office/drawing/2014/main" val="1782840276"/>
                    </a:ext>
                  </a:extLst>
                </a:gridCol>
                <a:gridCol w="2124219">
                  <a:extLst>
                    <a:ext uri="{9D8B030D-6E8A-4147-A177-3AD203B41FA5}">
                      <a16:colId xmlns:a16="http://schemas.microsoft.com/office/drawing/2014/main" val="3376949114"/>
                    </a:ext>
                  </a:extLst>
                </a:gridCol>
                <a:gridCol w="2124219">
                  <a:extLst>
                    <a:ext uri="{9D8B030D-6E8A-4147-A177-3AD203B41FA5}">
                      <a16:colId xmlns:a16="http://schemas.microsoft.com/office/drawing/2014/main" val="1695492068"/>
                    </a:ext>
                  </a:extLst>
                </a:gridCol>
                <a:gridCol w="2124219">
                  <a:extLst>
                    <a:ext uri="{9D8B030D-6E8A-4147-A177-3AD203B41FA5}">
                      <a16:colId xmlns:a16="http://schemas.microsoft.com/office/drawing/2014/main" val="4278225158"/>
                    </a:ext>
                  </a:extLst>
                </a:gridCol>
              </a:tblGrid>
              <a:tr h="545576">
                <a:tc>
                  <a:txBody>
                    <a:bodyPr/>
                    <a:lstStyle/>
                    <a:p>
                      <a:pPr algn="ctr"/>
                      <a:r>
                        <a:rPr lang="en-MY" sz="1400" dirty="0">
                          <a:latin typeface="Arial" panose="020B0604020202020204" pitchFamily="34" charset="0"/>
                          <a:cs typeface="Arial" panose="020B0604020202020204" pitchFamily="34" charset="0"/>
                        </a:rPr>
                        <a:t>BIL</a:t>
                      </a:r>
                    </a:p>
                  </a:txBody>
                  <a:tcPr anchor="ctr"/>
                </a:tc>
                <a:tc>
                  <a:txBody>
                    <a:bodyPr/>
                    <a:lstStyle/>
                    <a:p>
                      <a:pPr algn="ctr"/>
                      <a:r>
                        <a:rPr lang="en-MY" sz="1400" dirty="0">
                          <a:latin typeface="Arial" panose="020B0604020202020204" pitchFamily="34" charset="0"/>
                          <a:cs typeface="Arial" panose="020B0604020202020204" pitchFamily="34" charset="0"/>
                        </a:rPr>
                        <a:t>PERALATAN</a:t>
                      </a:r>
                    </a:p>
                  </a:txBody>
                  <a:tcPr anchor="ctr"/>
                </a:tc>
                <a:tc>
                  <a:txBody>
                    <a:bodyPr/>
                    <a:lstStyle/>
                    <a:p>
                      <a:pPr algn="ctr"/>
                      <a:r>
                        <a:rPr lang="en-MY" sz="1400" dirty="0">
                          <a:latin typeface="Arial" panose="020B0604020202020204" pitchFamily="34" charset="0"/>
                          <a:cs typeface="Arial" panose="020B0604020202020204" pitchFamily="34" charset="0"/>
                        </a:rPr>
                        <a:t>NAMA/JENIS DOKUMEN YANG TERLIBAT</a:t>
                      </a:r>
                    </a:p>
                  </a:txBody>
                  <a:tcPr anchor="ctr"/>
                </a:tc>
                <a:tc>
                  <a:txBody>
                    <a:bodyPr/>
                    <a:lstStyle/>
                    <a:p>
                      <a:pPr algn="ctr"/>
                      <a:r>
                        <a:rPr lang="en-MY" sz="1400" dirty="0">
                          <a:latin typeface="Arial" panose="020B0604020202020204" pitchFamily="34" charset="0"/>
                          <a:cs typeface="Arial" panose="020B0604020202020204" pitchFamily="34" charset="0"/>
                        </a:rPr>
                        <a:t>KEGUNAAN</a:t>
                      </a:r>
                    </a:p>
                  </a:txBody>
                  <a:tcPr anchor="ctr"/>
                </a:tc>
                <a:tc>
                  <a:txBody>
                    <a:bodyPr/>
                    <a:lstStyle/>
                    <a:p>
                      <a:pPr algn="ctr"/>
                      <a:r>
                        <a:rPr lang="en-MY" sz="1400" dirty="0">
                          <a:latin typeface="Arial" panose="020B0604020202020204" pitchFamily="34" charset="0"/>
                          <a:cs typeface="Arial" panose="020B0604020202020204" pitchFamily="34" charset="0"/>
                        </a:rPr>
                        <a:t>STAKEHOLDER/ PENGGUNA</a:t>
                      </a:r>
                    </a:p>
                  </a:txBody>
                  <a:tcPr anchor="ctr"/>
                </a:tc>
                <a:tc>
                  <a:txBody>
                    <a:bodyPr/>
                    <a:lstStyle/>
                    <a:p>
                      <a:pPr algn="ctr"/>
                      <a:r>
                        <a:rPr lang="en-MY" sz="1400" dirty="0">
                          <a:latin typeface="Arial" panose="020B0604020202020204" pitchFamily="34" charset="0"/>
                          <a:cs typeface="Arial" panose="020B0604020202020204" pitchFamily="34" charset="0"/>
                        </a:rPr>
                        <a:t>KLASIFIKASI DATA</a:t>
                      </a:r>
                    </a:p>
                  </a:txBody>
                  <a:tcPr anchor="ctr"/>
                </a:tc>
                <a:extLst>
                  <a:ext uri="{0D108BD9-81ED-4DB2-BD59-A6C34878D82A}">
                    <a16:rowId xmlns:a16="http://schemas.microsoft.com/office/drawing/2014/main" val="2217702609"/>
                  </a:ext>
                </a:extLst>
              </a:tr>
              <a:tr h="458039">
                <a:tc>
                  <a:txBody>
                    <a:bodyPr/>
                    <a:lstStyle/>
                    <a:p>
                      <a:pPr algn="ctr"/>
                      <a:r>
                        <a:rPr lang="en-MY" sz="1400" dirty="0">
                          <a:latin typeface="Arial" panose="020B0604020202020204" pitchFamily="34" charset="0"/>
                          <a:cs typeface="Arial" panose="020B0604020202020204" pitchFamily="34" charset="0"/>
                        </a:rPr>
                        <a:t>1.</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305753441"/>
                  </a:ext>
                </a:extLst>
              </a:tr>
              <a:tr h="4580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dirty="0">
                          <a:latin typeface="Arial" panose="020B0604020202020204" pitchFamily="34" charset="0"/>
                          <a:cs typeface="Arial" panose="020B0604020202020204" pitchFamily="34" charset="0"/>
                        </a:rPr>
                        <a:t>2.</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877320503"/>
                  </a:ext>
                </a:extLst>
              </a:tr>
              <a:tr h="458039">
                <a:tc>
                  <a:txBody>
                    <a:bodyPr/>
                    <a:lstStyle/>
                    <a:p>
                      <a:pPr algn="ctr"/>
                      <a:r>
                        <a:rPr lang="en-MY" sz="1400" dirty="0">
                          <a:latin typeface="Arial" panose="020B0604020202020204" pitchFamily="34" charset="0"/>
                          <a:cs typeface="Arial" panose="020B0604020202020204" pitchFamily="34" charset="0"/>
                        </a:rPr>
                        <a:t>3.</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25704430"/>
                  </a:ext>
                </a:extLst>
              </a:tr>
              <a:tr h="458039">
                <a:tc>
                  <a:txBody>
                    <a:bodyPr/>
                    <a:lstStyle/>
                    <a:p>
                      <a:pPr algn="ctr"/>
                      <a:r>
                        <a:rPr lang="en-MY" sz="1400" dirty="0">
                          <a:latin typeface="Arial" panose="020B0604020202020204" pitchFamily="34" charset="0"/>
                          <a:cs typeface="Arial" panose="020B0604020202020204" pitchFamily="34" charset="0"/>
                        </a:rPr>
                        <a:t>4.</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701782083"/>
                  </a:ext>
                </a:extLst>
              </a:tr>
              <a:tr h="4580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dirty="0">
                          <a:latin typeface="Arial" panose="020B0604020202020204" pitchFamily="34" charset="0"/>
                          <a:cs typeface="Arial" panose="020B0604020202020204" pitchFamily="34" charset="0"/>
                        </a:rPr>
                        <a:t>5.</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14858979"/>
                  </a:ext>
                </a:extLst>
              </a:tr>
              <a:tr h="458039">
                <a:tc>
                  <a:txBody>
                    <a:bodyPr/>
                    <a:lstStyle/>
                    <a:p>
                      <a:pPr algn="ctr"/>
                      <a:r>
                        <a:rPr lang="en-MY" sz="1400" dirty="0">
                          <a:latin typeface="Arial" panose="020B0604020202020204" pitchFamily="34" charset="0"/>
                          <a:cs typeface="Arial" panose="020B0604020202020204" pitchFamily="34" charset="0"/>
                        </a:rPr>
                        <a:t>6.</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138905120"/>
                  </a:ext>
                </a:extLst>
              </a:tr>
              <a:tr h="458039">
                <a:tc>
                  <a:txBody>
                    <a:bodyPr/>
                    <a:lstStyle/>
                    <a:p>
                      <a:pPr algn="ctr"/>
                      <a:r>
                        <a:rPr lang="en-MY" sz="1400" dirty="0">
                          <a:latin typeface="Arial" panose="020B0604020202020204" pitchFamily="34" charset="0"/>
                          <a:cs typeface="Arial" panose="020B0604020202020204" pitchFamily="34" charset="0"/>
                        </a:rPr>
                        <a:t>7.</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563907623"/>
                  </a:ext>
                </a:extLst>
              </a:tr>
              <a:tr h="458039">
                <a:tc>
                  <a:txBody>
                    <a:bodyPr/>
                    <a:lstStyle/>
                    <a:p>
                      <a:pPr algn="ctr"/>
                      <a:r>
                        <a:rPr lang="en-MY" sz="1400" dirty="0">
                          <a:latin typeface="Arial" panose="020B0604020202020204" pitchFamily="34" charset="0"/>
                          <a:cs typeface="Arial" panose="020B0604020202020204" pitchFamily="34" charset="0"/>
                        </a:rPr>
                        <a:t>8.</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807550027"/>
                  </a:ext>
                </a:extLst>
              </a:tr>
              <a:tr h="458039">
                <a:tc>
                  <a:txBody>
                    <a:bodyPr/>
                    <a:lstStyle/>
                    <a:p>
                      <a:pPr algn="ctr"/>
                      <a:r>
                        <a:rPr lang="en-MY" sz="1400" dirty="0">
                          <a:latin typeface="Arial" panose="020B0604020202020204" pitchFamily="34" charset="0"/>
                          <a:cs typeface="Arial" panose="020B0604020202020204" pitchFamily="34" charset="0"/>
                        </a:rPr>
                        <a:t>9.</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246181686"/>
                  </a:ext>
                </a:extLst>
              </a:tr>
              <a:tr h="458039">
                <a:tc>
                  <a:txBody>
                    <a:bodyPr/>
                    <a:lstStyle/>
                    <a:p>
                      <a:pPr algn="ctr"/>
                      <a:r>
                        <a:rPr lang="en-MY" sz="1400" dirty="0">
                          <a:latin typeface="Arial" panose="020B0604020202020204" pitchFamily="34" charset="0"/>
                          <a:cs typeface="Arial" panose="020B0604020202020204" pitchFamily="34" charset="0"/>
                        </a:rPr>
                        <a:t>10.</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8168418"/>
                  </a:ext>
                </a:extLst>
              </a:tr>
            </a:tbl>
          </a:graphicData>
        </a:graphic>
      </p:graphicFrame>
    </p:spTree>
    <p:extLst>
      <p:ext uri="{BB962C8B-B14F-4D97-AF65-F5344CB8AC3E}">
        <p14:creationId xmlns:p14="http://schemas.microsoft.com/office/powerpoint/2010/main" val="2782921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1">
            <a:extLst>
              <a:ext uri="{FF2B5EF4-FFF2-40B4-BE49-F238E27FC236}">
                <a16:creationId xmlns:a16="http://schemas.microsoft.com/office/drawing/2014/main" id="{DA172E7B-F3A0-440A-BBAB-583C27FC3C00}"/>
              </a:ext>
            </a:extLst>
          </p:cNvPr>
          <p:cNvSpPr/>
          <p:nvPr/>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3" name="Slide Number Placeholder 3">
            <a:extLst>
              <a:ext uri="{FF2B5EF4-FFF2-40B4-BE49-F238E27FC236}">
                <a16:creationId xmlns:a16="http://schemas.microsoft.com/office/drawing/2014/main" id="{EF37EBBD-C08D-4D14-B6A3-851D257AEB0F}"/>
              </a:ext>
            </a:extLst>
          </p:cNvPr>
          <p:cNvSpPr txBox="1">
            <a:spLocks/>
          </p:cNvSpPr>
          <p:nvPr/>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2</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6372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066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761446F-6ABE-4900-8DC0-9201DE418A70}"/>
              </a:ext>
            </a:extLst>
          </p:cNvPr>
          <p:cNvGraphicFramePr>
            <a:graphicFrameLocks noGrp="1"/>
          </p:cNvGraphicFramePr>
          <p:nvPr>
            <p:extLst>
              <p:ext uri="{D42A27DB-BD31-4B8C-83A1-F6EECF244321}">
                <p14:modId xmlns:p14="http://schemas.microsoft.com/office/powerpoint/2010/main" val="3022773171"/>
              </p:ext>
            </p:extLst>
          </p:nvPr>
        </p:nvGraphicFramePr>
        <p:xfrm>
          <a:off x="762000" y="1314400"/>
          <a:ext cx="10667999" cy="1351280"/>
        </p:xfrm>
        <a:graphic>
          <a:graphicData uri="http://schemas.openxmlformats.org/drawingml/2006/table">
            <a:tbl>
              <a:tblPr firstRow="1" bandRow="1">
                <a:tableStyleId>{5C22544A-7EE6-4342-B048-85BDC9FD1C3A}</a:tableStyleId>
              </a:tblPr>
              <a:tblGrid>
                <a:gridCol w="619125">
                  <a:extLst>
                    <a:ext uri="{9D8B030D-6E8A-4147-A177-3AD203B41FA5}">
                      <a16:colId xmlns:a16="http://schemas.microsoft.com/office/drawing/2014/main" val="3107563161"/>
                    </a:ext>
                  </a:extLst>
                </a:gridCol>
                <a:gridCol w="5195788">
                  <a:extLst>
                    <a:ext uri="{9D8B030D-6E8A-4147-A177-3AD203B41FA5}">
                      <a16:colId xmlns:a16="http://schemas.microsoft.com/office/drawing/2014/main" val="2010178774"/>
                    </a:ext>
                  </a:extLst>
                </a:gridCol>
                <a:gridCol w="4853086">
                  <a:extLst>
                    <a:ext uri="{9D8B030D-6E8A-4147-A177-3AD203B41FA5}">
                      <a16:colId xmlns:a16="http://schemas.microsoft.com/office/drawing/2014/main" val="1437261058"/>
                    </a:ext>
                  </a:extLst>
                </a:gridCol>
              </a:tblGrid>
              <a:tr h="370840">
                <a:tc>
                  <a:txBody>
                    <a:bodyPr/>
                    <a:lstStyle/>
                    <a:p>
                      <a:pPr algn="ctr"/>
                      <a:r>
                        <a:rPr lang="en-MY" sz="1400" dirty="0">
                          <a:latin typeface="Arial" panose="020B0604020202020204" pitchFamily="34" charset="0"/>
                          <a:cs typeface="Arial" panose="020B0604020202020204" pitchFamily="34" charset="0"/>
                        </a:rPr>
                        <a:t>BIL</a:t>
                      </a:r>
                    </a:p>
                  </a:txBody>
                  <a:tcPr anchor="ctr"/>
                </a:tc>
                <a:tc>
                  <a:txBody>
                    <a:bodyPr/>
                    <a:lstStyle/>
                    <a:p>
                      <a:pPr algn="ctr"/>
                      <a:r>
                        <a:rPr lang="en-MY" sz="1400" dirty="0">
                          <a:latin typeface="Arial" panose="020B0604020202020204" pitchFamily="34" charset="0"/>
                          <a:cs typeface="Arial" panose="020B0604020202020204" pitchFamily="34" charset="0"/>
                        </a:rPr>
                        <a:t>NAMA</a:t>
                      </a:r>
                    </a:p>
                  </a:txBody>
                  <a:tcPr anchor="ctr"/>
                </a:tc>
                <a:tc>
                  <a:txBody>
                    <a:bodyPr/>
                    <a:lstStyle/>
                    <a:p>
                      <a:pPr algn="ctr"/>
                      <a:r>
                        <a:rPr lang="en-MY" sz="1400" dirty="0">
                          <a:latin typeface="Arial" panose="020B0604020202020204" pitchFamily="34" charset="0"/>
                          <a:cs typeface="Arial" panose="020B0604020202020204" pitchFamily="34" charset="0"/>
                        </a:rPr>
                        <a:t>JAWATAN</a:t>
                      </a:r>
                    </a:p>
                  </a:txBody>
                  <a:tcPr anchor="ctr"/>
                </a:tc>
                <a:extLst>
                  <a:ext uri="{0D108BD9-81ED-4DB2-BD59-A6C34878D82A}">
                    <a16:rowId xmlns:a16="http://schemas.microsoft.com/office/drawing/2014/main" val="207750512"/>
                  </a:ext>
                </a:extLst>
              </a:tr>
              <a:tr h="370840">
                <a:tc>
                  <a:txBody>
                    <a:bodyPr/>
                    <a:lstStyle/>
                    <a:p>
                      <a:pPr algn="ctr"/>
                      <a:r>
                        <a:rPr lang="en-MY" sz="1400" dirty="0">
                          <a:latin typeface="Arial" panose="020B0604020202020204" pitchFamily="34" charset="0"/>
                          <a:cs typeface="Arial" panose="020B0604020202020204" pitchFamily="34" charset="0"/>
                        </a:rPr>
                        <a:t>1.</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811376"/>
                  </a:ext>
                </a:extLst>
              </a:tr>
              <a:tr h="0">
                <a:tc>
                  <a:txBody>
                    <a:bodyPr/>
                    <a:lstStyle/>
                    <a:p>
                      <a:pPr algn="ctr"/>
                      <a:r>
                        <a:rPr lang="en-MY" sz="1400" dirty="0">
                          <a:latin typeface="Arial" panose="020B0604020202020204" pitchFamily="34" charset="0"/>
                          <a:cs typeface="Arial" panose="020B0604020202020204" pitchFamily="34" charset="0"/>
                        </a:rPr>
                        <a:t>2.</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037352"/>
                  </a:ext>
                </a:extLst>
              </a:tr>
              <a:tr h="0">
                <a:tc>
                  <a:txBody>
                    <a:bodyPr/>
                    <a:lstStyle/>
                    <a:p>
                      <a:pPr algn="ctr"/>
                      <a:r>
                        <a:rPr lang="en-MY" sz="1400" dirty="0">
                          <a:latin typeface="Arial" panose="020B0604020202020204" pitchFamily="34" charset="0"/>
                          <a:cs typeface="Arial" panose="020B0604020202020204" pitchFamily="34" charset="0"/>
                        </a:rPr>
                        <a:t>3.</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47995988"/>
                  </a:ext>
                </a:extLst>
              </a:tr>
            </a:tbl>
          </a:graphicData>
        </a:graphic>
      </p:graphicFrame>
    </p:spTree>
    <p:extLst>
      <p:ext uri="{BB962C8B-B14F-4D97-AF65-F5344CB8AC3E}">
        <p14:creationId xmlns:p14="http://schemas.microsoft.com/office/powerpoint/2010/main" val="372224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07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649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0236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5">
            <a:extLst>
              <a:ext uri="{FF2B5EF4-FFF2-40B4-BE49-F238E27FC236}">
                <a16:creationId xmlns:a16="http://schemas.microsoft.com/office/drawing/2014/main" id="{CC1D057C-8766-41D6-A7C6-4FD549E312C2}"/>
              </a:ext>
            </a:extLst>
          </p:cNvPr>
          <p:cNvSpPr txBox="1">
            <a:spLocks/>
          </p:cNvSpPr>
          <p:nvPr/>
        </p:nvSpPr>
        <p:spPr>
          <a:xfrm>
            <a:off x="0" y="763588"/>
            <a:ext cx="12192000" cy="13033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MY" sz="1200">
                <a:solidFill>
                  <a:srgbClr val="FF0000"/>
                </a:solidFill>
                <a:latin typeface="Arial" panose="020B0604020202020204" pitchFamily="34" charset="0"/>
                <a:ea typeface="Calibri" panose="020F0502020204030204" pitchFamily="34" charset="0"/>
              </a:rPr>
              <a:t>Penggunaan pengkomputeran awan adalah terdedah kepada risiko ancaman seperti ketirisan data, vendor lock-in, kebergantungan kepada pihak ketiga, perundangan kedaulatan data, perubahan bidang kuasa, terikat dengan polisi keselamatan penyedia perkhidmatan serta peningkatan kos.</a:t>
            </a:r>
          </a:p>
          <a:p>
            <a:pPr>
              <a:lnSpc>
                <a:spcPct val="100000"/>
              </a:lnSpc>
              <a:spcBef>
                <a:spcPts val="0"/>
              </a:spcBef>
            </a:pPr>
            <a:r>
              <a:rPr lang="en-MY" sz="1200">
                <a:solidFill>
                  <a:srgbClr val="FF0000"/>
                </a:solidFill>
                <a:latin typeface="Arial" panose="020B0604020202020204" pitchFamily="34" charset="0"/>
                <a:ea typeface="Calibri" panose="020F0502020204030204" pitchFamily="34" charset="0"/>
              </a:rPr>
              <a:t>Penilaian pengurusan risiko (due diligence) penggunaan pengkomputeran awan yang menyeluruh terlebih dahulu yang merangkumi kawalan teknikal, pengurusan, pengoperasian, Cost Benefit Analysis (CBA) dan langkah-langkah yang diambil untuk meminimumkan risiko ke tahap yang boleh diterima. </a:t>
            </a:r>
          </a:p>
          <a:p>
            <a:r>
              <a:rPr lang="en-MY" sz="1800" i="1">
                <a:latin typeface="Arial" panose="020B0604020202020204" pitchFamily="34" charset="0"/>
                <a:ea typeface="Calibri" panose="020F0502020204030204" pitchFamily="34" charset="0"/>
              </a:rPr>
              <a:t>NYATAKAN DUE DILIGENCE YANG TELAH DILAKSANAKAN DI SLAID INI</a:t>
            </a:r>
            <a:endParaRPr lang="en-MY" i="1" dirty="0"/>
          </a:p>
        </p:txBody>
      </p:sp>
    </p:spTree>
    <p:extLst>
      <p:ext uri="{BB962C8B-B14F-4D97-AF65-F5344CB8AC3E}">
        <p14:creationId xmlns:p14="http://schemas.microsoft.com/office/powerpoint/2010/main" val="261521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D5AD2CE-22D8-4E1F-BC01-7E37777DF262}"/>
              </a:ext>
            </a:extLst>
          </p:cNvPr>
          <p:cNvSpPr txBox="1"/>
          <p:nvPr/>
        </p:nvSpPr>
        <p:spPr>
          <a:xfrm>
            <a:off x="455123" y="2066191"/>
            <a:ext cx="1514354" cy="1143000"/>
          </a:xfrm>
          <a:prstGeom prst="rect">
            <a:avLst/>
          </a:prstGeom>
          <a:noFill/>
        </p:spPr>
        <p:txBody>
          <a:bodyPr wrap="square" rtlCol="0">
            <a:spAutoFit/>
          </a:bodyPr>
          <a:lstStyle/>
          <a:p>
            <a:endParaRPr lang="en-MY" dirty="0"/>
          </a:p>
        </p:txBody>
      </p:sp>
      <p:sp>
        <p:nvSpPr>
          <p:cNvPr id="12" name="TextBox 11">
            <a:extLst>
              <a:ext uri="{FF2B5EF4-FFF2-40B4-BE49-F238E27FC236}">
                <a16:creationId xmlns:a16="http://schemas.microsoft.com/office/drawing/2014/main" id="{ADFF3208-1069-456A-8EE9-4A59D7EC5180}"/>
              </a:ext>
            </a:extLst>
          </p:cNvPr>
          <p:cNvSpPr txBox="1"/>
          <p:nvPr/>
        </p:nvSpPr>
        <p:spPr>
          <a:xfrm>
            <a:off x="455122" y="3209191"/>
            <a:ext cx="1514353" cy="1143000"/>
          </a:xfrm>
          <a:prstGeom prst="rect">
            <a:avLst/>
          </a:prstGeom>
          <a:noFill/>
        </p:spPr>
        <p:txBody>
          <a:bodyPr wrap="square" rtlCol="0">
            <a:spAutoFit/>
          </a:bodyPr>
          <a:lstStyle/>
          <a:p>
            <a:endParaRPr lang="en-MY" dirty="0"/>
          </a:p>
        </p:txBody>
      </p:sp>
      <p:sp>
        <p:nvSpPr>
          <p:cNvPr id="13" name="TextBox 12">
            <a:extLst>
              <a:ext uri="{FF2B5EF4-FFF2-40B4-BE49-F238E27FC236}">
                <a16:creationId xmlns:a16="http://schemas.microsoft.com/office/drawing/2014/main" id="{20708FE8-11D2-4DBE-8369-29D8115B2392}"/>
              </a:ext>
            </a:extLst>
          </p:cNvPr>
          <p:cNvSpPr txBox="1"/>
          <p:nvPr/>
        </p:nvSpPr>
        <p:spPr>
          <a:xfrm>
            <a:off x="455119" y="4352191"/>
            <a:ext cx="1514353" cy="1143000"/>
          </a:xfrm>
          <a:prstGeom prst="rect">
            <a:avLst/>
          </a:prstGeom>
          <a:noFill/>
        </p:spPr>
        <p:txBody>
          <a:bodyPr wrap="square" rtlCol="0">
            <a:spAutoFit/>
          </a:bodyPr>
          <a:lstStyle/>
          <a:p>
            <a:endParaRPr lang="en-MY" dirty="0"/>
          </a:p>
        </p:txBody>
      </p:sp>
      <p:sp>
        <p:nvSpPr>
          <p:cNvPr id="5" name="Content Placeholder 2">
            <a:extLst>
              <a:ext uri="{FF2B5EF4-FFF2-40B4-BE49-F238E27FC236}">
                <a16:creationId xmlns:a16="http://schemas.microsoft.com/office/drawing/2014/main" id="{26B577DF-CC47-4365-9FF3-368CD2164BED}"/>
              </a:ext>
            </a:extLst>
          </p:cNvPr>
          <p:cNvSpPr txBox="1">
            <a:spLocks/>
          </p:cNvSpPr>
          <p:nvPr/>
        </p:nvSpPr>
        <p:spPr>
          <a:xfrm>
            <a:off x="56137" y="842834"/>
            <a:ext cx="12135863" cy="524785"/>
          </a:xfrm>
          <a:prstGeom prst="rect">
            <a:avLst/>
          </a:prstGeom>
          <a:noFill/>
          <a:ln>
            <a:no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MY" sz="1600" dirty="0">
                <a:solidFill>
                  <a:srgbClr val="FF0000"/>
                </a:solidFill>
                <a:latin typeface="Arial" panose="020B0604020202020204" pitchFamily="34" charset="0"/>
                <a:cs typeface="Arial" panose="020B0604020202020204" pitchFamily="34" charset="0"/>
              </a:rPr>
              <a:t>Mohon rujuk </a:t>
            </a:r>
            <a:r>
              <a:rPr lang="ms-MY" sz="1600" dirty="0">
                <a:solidFill>
                  <a:srgbClr val="FF0000"/>
                </a:solidFill>
                <a:latin typeface="Arial" panose="020B0604020202020204" pitchFamily="34" charset="0"/>
                <a:cs typeface="Arial" panose="020B0604020202020204" pitchFamily="34" charset="0"/>
              </a:rPr>
              <a:t>Surat Pekeliling Am Bilangan 2 Tahun 2021 versi 2.0 - </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Garis Panduan Pengurusan Keselamatan Maklumat Melalui Pengkomputeran Awan (Cloud Computing) Dalam Perkhidmatan </a:t>
            </a:r>
            <a:r>
              <a:rPr lang="en-MY" sz="1600" dirty="0">
                <a:solidFill>
                  <a:schemeClr val="accent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Awam</a:t>
            </a:r>
            <a:endParaRPr lang="en-MY" sz="1600" dirty="0">
              <a:solidFill>
                <a:schemeClr val="accent1"/>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E1B42DD-B00B-4A1C-A875-56F13C14B68A}"/>
              </a:ext>
            </a:extLst>
          </p:cNvPr>
          <p:cNvSpPr txBox="1"/>
          <p:nvPr/>
        </p:nvSpPr>
        <p:spPr>
          <a:xfrm>
            <a:off x="455119" y="3209191"/>
            <a:ext cx="1514353" cy="1143000"/>
          </a:xfrm>
          <a:prstGeom prst="rect">
            <a:avLst/>
          </a:prstGeom>
          <a:noFill/>
        </p:spPr>
        <p:txBody>
          <a:bodyPr wrap="square" rtlCol="0">
            <a:spAutoFit/>
          </a:bodyPr>
          <a:lstStyle/>
          <a:p>
            <a:endParaRPr lang="en-MY" dirty="0"/>
          </a:p>
        </p:txBody>
      </p:sp>
      <p:sp>
        <p:nvSpPr>
          <p:cNvPr id="7" name="TextBox 6">
            <a:extLst>
              <a:ext uri="{FF2B5EF4-FFF2-40B4-BE49-F238E27FC236}">
                <a16:creationId xmlns:a16="http://schemas.microsoft.com/office/drawing/2014/main" id="{5688574F-2796-4CC3-BA81-CBAAD3C5091B}"/>
              </a:ext>
            </a:extLst>
          </p:cNvPr>
          <p:cNvSpPr txBox="1"/>
          <p:nvPr/>
        </p:nvSpPr>
        <p:spPr>
          <a:xfrm>
            <a:off x="455119" y="2064723"/>
            <a:ext cx="1514353" cy="1143000"/>
          </a:xfrm>
          <a:prstGeom prst="rect">
            <a:avLst/>
          </a:prstGeom>
          <a:noFill/>
        </p:spPr>
        <p:txBody>
          <a:bodyPr wrap="square" rtlCol="0">
            <a:spAutoFit/>
          </a:bodyPr>
          <a:lstStyle/>
          <a:p>
            <a:endParaRPr lang="en-MY" dirty="0"/>
          </a:p>
        </p:txBody>
      </p:sp>
    </p:spTree>
    <p:extLst>
      <p:ext uri="{BB962C8B-B14F-4D97-AF65-F5344CB8AC3E}">
        <p14:creationId xmlns:p14="http://schemas.microsoft.com/office/powerpoint/2010/main" val="502240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5068369-62A5-4F7E-BF8A-D8D223BD9E63}"/>
              </a:ext>
            </a:extLst>
          </p:cNvPr>
          <p:cNvSpPr txBox="1">
            <a:spLocks/>
          </p:cNvSpPr>
          <p:nvPr/>
        </p:nvSpPr>
        <p:spPr>
          <a:xfrm>
            <a:off x="0" y="920434"/>
            <a:ext cx="12192000" cy="833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dirty="0">
                <a:solidFill>
                  <a:srgbClr val="FF0000"/>
                </a:solidFill>
                <a:latin typeface="Arial" panose="020B0604020202020204" pitchFamily="34" charset="0"/>
                <a:cs typeface="Arial" panose="020B0604020202020204" pitchFamily="34" charset="0"/>
              </a:rPr>
              <a:t>** Mohon rujuk </a:t>
            </a:r>
            <a:r>
              <a:rPr lang="ms-MY" sz="1200" dirty="0">
                <a:solidFill>
                  <a:srgbClr val="FF0000"/>
                </a:solidFill>
                <a:latin typeface="Arial" panose="020B0604020202020204" pitchFamily="34" charset="0"/>
                <a:cs typeface="Arial" panose="020B0604020202020204" pitchFamily="34" charset="0"/>
              </a:rPr>
              <a:t>Surat Pekeliling Am Bilangan 2 Tahun 2021 versi 2.0 - </a:t>
            </a:r>
            <a:r>
              <a:rPr lang="en-MY" sz="1200" dirty="0">
                <a:latin typeface="Arial" panose="020B0604020202020204" pitchFamily="34" charset="0"/>
                <a:cs typeface="Arial" panose="020B0604020202020204" pitchFamily="34" charset="0"/>
                <a:hlinkClick r:id="rId2"/>
              </a:rPr>
              <a:t>Garis Panduan Pengurusan Keselamatan Maklumat Melalui Pengkomputeran Awan (Cloud Computing) Dalam Perkhidmatan Awam</a:t>
            </a:r>
            <a:endParaRPr lang="en-MY" sz="1200" dirty="0">
              <a:latin typeface="Arial" panose="020B0604020202020204" pitchFamily="34" charset="0"/>
              <a:cs typeface="Arial" panose="020B0604020202020204" pitchFamily="34" charset="0"/>
            </a:endParaRPr>
          </a:p>
          <a:p>
            <a:r>
              <a:rPr lang="en-MY" sz="1200" dirty="0">
                <a:solidFill>
                  <a:srgbClr val="FF0000"/>
                </a:solidFill>
                <a:latin typeface="Arial" panose="020B0604020202020204" pitchFamily="34" charset="0"/>
                <a:cs typeface="Arial" panose="020B0604020202020204" pitchFamily="34" charset="0"/>
              </a:rPr>
              <a:t>Huraian mengenai Cloud Services. Sila pastikan pelaksanaan </a:t>
            </a:r>
            <a:r>
              <a:rPr lang="en-MY" sz="1200" i="1" dirty="0">
                <a:solidFill>
                  <a:srgbClr val="FF0000"/>
                </a:solidFill>
                <a:latin typeface="Arial" panose="020B0604020202020204" pitchFamily="34" charset="0"/>
                <a:cs typeface="Arial" panose="020B0604020202020204" pitchFamily="34" charset="0"/>
              </a:rPr>
              <a:t>cloud services </a:t>
            </a:r>
            <a:r>
              <a:rPr lang="en-MY" sz="1200" dirty="0">
                <a:solidFill>
                  <a:srgbClr val="FF0000"/>
                </a:solidFill>
                <a:latin typeface="Arial" panose="020B0604020202020204" pitchFamily="34" charset="0"/>
                <a:cs typeface="Arial" panose="020B0604020202020204" pitchFamily="34" charset="0"/>
              </a:rPr>
              <a:t>mematuhi matriks di bawah:</a:t>
            </a: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41600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7977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F8D99DB-FC14-4AF4-A403-5C90E294F31C}"/>
              </a:ext>
            </a:extLst>
          </p:cNvPr>
          <p:cNvSpPr txBox="1"/>
          <p:nvPr/>
        </p:nvSpPr>
        <p:spPr>
          <a:xfrm>
            <a:off x="414704" y="2016204"/>
            <a:ext cx="650631" cy="369332"/>
          </a:xfrm>
          <a:prstGeom prst="rect">
            <a:avLst/>
          </a:prstGeom>
          <a:noFill/>
        </p:spPr>
        <p:txBody>
          <a:bodyPr wrap="square" rtlCol="0">
            <a:spAutoFit/>
          </a:bodyPr>
          <a:lstStyle/>
          <a:p>
            <a:endParaRPr lang="en-MY" dirty="0"/>
          </a:p>
        </p:txBody>
      </p:sp>
      <p:sp>
        <p:nvSpPr>
          <p:cNvPr id="14" name="TextBox 13">
            <a:extLst>
              <a:ext uri="{FF2B5EF4-FFF2-40B4-BE49-F238E27FC236}">
                <a16:creationId xmlns:a16="http://schemas.microsoft.com/office/drawing/2014/main" id="{2A69BAFE-6F52-46B3-81EF-FA52D480EF65}"/>
              </a:ext>
            </a:extLst>
          </p:cNvPr>
          <p:cNvSpPr txBox="1"/>
          <p:nvPr/>
        </p:nvSpPr>
        <p:spPr>
          <a:xfrm>
            <a:off x="414704" y="1646872"/>
            <a:ext cx="650631" cy="369332"/>
          </a:xfrm>
          <a:prstGeom prst="rect">
            <a:avLst/>
          </a:prstGeom>
          <a:noFill/>
        </p:spPr>
        <p:txBody>
          <a:bodyPr wrap="square" rtlCol="0">
            <a:spAutoFit/>
          </a:bodyPr>
          <a:lstStyle/>
          <a:p>
            <a:endParaRPr lang="en-MY" dirty="0"/>
          </a:p>
        </p:txBody>
      </p:sp>
      <p:sp>
        <p:nvSpPr>
          <p:cNvPr id="15" name="TextBox 14">
            <a:extLst>
              <a:ext uri="{FF2B5EF4-FFF2-40B4-BE49-F238E27FC236}">
                <a16:creationId xmlns:a16="http://schemas.microsoft.com/office/drawing/2014/main" id="{B1ABB5E6-0652-4257-AA71-36D85F76499F}"/>
              </a:ext>
            </a:extLst>
          </p:cNvPr>
          <p:cNvSpPr txBox="1"/>
          <p:nvPr/>
        </p:nvSpPr>
        <p:spPr>
          <a:xfrm>
            <a:off x="414704" y="1292414"/>
            <a:ext cx="650631" cy="369332"/>
          </a:xfrm>
          <a:prstGeom prst="rect">
            <a:avLst/>
          </a:prstGeom>
          <a:noFill/>
        </p:spPr>
        <p:txBody>
          <a:bodyPr wrap="square" rtlCol="0">
            <a:spAutoFit/>
          </a:bodyPr>
          <a:lstStyle/>
          <a:p>
            <a:endParaRPr lang="en-MY" dirty="0"/>
          </a:p>
        </p:txBody>
      </p:sp>
      <p:sp>
        <p:nvSpPr>
          <p:cNvPr id="16" name="TextBox 15">
            <a:extLst>
              <a:ext uri="{FF2B5EF4-FFF2-40B4-BE49-F238E27FC236}">
                <a16:creationId xmlns:a16="http://schemas.microsoft.com/office/drawing/2014/main" id="{5EE639F2-9E6D-4D0A-94C8-6061716B964C}"/>
              </a:ext>
            </a:extLst>
          </p:cNvPr>
          <p:cNvSpPr txBox="1"/>
          <p:nvPr/>
        </p:nvSpPr>
        <p:spPr>
          <a:xfrm>
            <a:off x="410308" y="3862698"/>
            <a:ext cx="650631" cy="369332"/>
          </a:xfrm>
          <a:prstGeom prst="rect">
            <a:avLst/>
          </a:prstGeom>
          <a:noFill/>
        </p:spPr>
        <p:txBody>
          <a:bodyPr wrap="square" rtlCol="0">
            <a:spAutoFit/>
          </a:bodyPr>
          <a:lstStyle/>
          <a:p>
            <a:endParaRPr lang="en-MY" dirty="0"/>
          </a:p>
        </p:txBody>
      </p:sp>
      <p:sp>
        <p:nvSpPr>
          <p:cNvPr id="17" name="TextBox 16">
            <a:extLst>
              <a:ext uri="{FF2B5EF4-FFF2-40B4-BE49-F238E27FC236}">
                <a16:creationId xmlns:a16="http://schemas.microsoft.com/office/drawing/2014/main" id="{926B53F5-DBA6-4055-AB5D-3D81B2B530F1}"/>
              </a:ext>
            </a:extLst>
          </p:cNvPr>
          <p:cNvSpPr txBox="1"/>
          <p:nvPr/>
        </p:nvSpPr>
        <p:spPr>
          <a:xfrm>
            <a:off x="410308" y="3493366"/>
            <a:ext cx="650631" cy="369332"/>
          </a:xfrm>
          <a:prstGeom prst="rect">
            <a:avLst/>
          </a:prstGeom>
          <a:noFill/>
        </p:spPr>
        <p:txBody>
          <a:bodyPr wrap="square" rtlCol="0">
            <a:spAutoFit/>
          </a:bodyPr>
          <a:lstStyle/>
          <a:p>
            <a:endParaRPr lang="en-MY" dirty="0"/>
          </a:p>
        </p:txBody>
      </p:sp>
      <p:sp>
        <p:nvSpPr>
          <p:cNvPr id="18" name="TextBox 17">
            <a:extLst>
              <a:ext uri="{FF2B5EF4-FFF2-40B4-BE49-F238E27FC236}">
                <a16:creationId xmlns:a16="http://schemas.microsoft.com/office/drawing/2014/main" id="{72EA4AD9-B5DA-4917-A5F5-BBBC72A319F7}"/>
              </a:ext>
            </a:extLst>
          </p:cNvPr>
          <p:cNvSpPr txBox="1"/>
          <p:nvPr/>
        </p:nvSpPr>
        <p:spPr>
          <a:xfrm>
            <a:off x="410308" y="3124034"/>
            <a:ext cx="650631" cy="369332"/>
          </a:xfrm>
          <a:prstGeom prst="rect">
            <a:avLst/>
          </a:prstGeom>
          <a:noFill/>
        </p:spPr>
        <p:txBody>
          <a:bodyPr wrap="square" rtlCol="0">
            <a:spAutoFit/>
          </a:bodyPr>
          <a:lstStyle/>
          <a:p>
            <a:endParaRPr lang="en-MY" dirty="0"/>
          </a:p>
        </p:txBody>
      </p:sp>
      <p:sp>
        <p:nvSpPr>
          <p:cNvPr id="19" name="TextBox 18">
            <a:extLst>
              <a:ext uri="{FF2B5EF4-FFF2-40B4-BE49-F238E27FC236}">
                <a16:creationId xmlns:a16="http://schemas.microsoft.com/office/drawing/2014/main" id="{59A0B393-DA25-48D5-9453-6805AB43B181}"/>
              </a:ext>
            </a:extLst>
          </p:cNvPr>
          <p:cNvSpPr txBox="1"/>
          <p:nvPr/>
        </p:nvSpPr>
        <p:spPr>
          <a:xfrm>
            <a:off x="410308" y="5694318"/>
            <a:ext cx="650631" cy="369332"/>
          </a:xfrm>
          <a:prstGeom prst="rect">
            <a:avLst/>
          </a:prstGeom>
          <a:noFill/>
        </p:spPr>
        <p:txBody>
          <a:bodyPr wrap="square" rtlCol="0">
            <a:spAutoFit/>
          </a:bodyPr>
          <a:lstStyle/>
          <a:p>
            <a:endParaRPr lang="en-MY" dirty="0"/>
          </a:p>
        </p:txBody>
      </p:sp>
      <p:sp>
        <p:nvSpPr>
          <p:cNvPr id="20" name="TextBox 19">
            <a:extLst>
              <a:ext uri="{FF2B5EF4-FFF2-40B4-BE49-F238E27FC236}">
                <a16:creationId xmlns:a16="http://schemas.microsoft.com/office/drawing/2014/main" id="{E4DCDDBC-8F03-43C5-8C89-1C7A066C6344}"/>
              </a:ext>
            </a:extLst>
          </p:cNvPr>
          <p:cNvSpPr txBox="1"/>
          <p:nvPr/>
        </p:nvSpPr>
        <p:spPr>
          <a:xfrm>
            <a:off x="410308" y="5324986"/>
            <a:ext cx="650631" cy="369332"/>
          </a:xfrm>
          <a:prstGeom prst="rect">
            <a:avLst/>
          </a:prstGeom>
          <a:noFill/>
        </p:spPr>
        <p:txBody>
          <a:bodyPr wrap="square" rtlCol="0">
            <a:spAutoFit/>
          </a:bodyPr>
          <a:lstStyle/>
          <a:p>
            <a:endParaRPr lang="en-MY" dirty="0"/>
          </a:p>
        </p:txBody>
      </p:sp>
      <p:sp>
        <p:nvSpPr>
          <p:cNvPr id="21" name="TextBox 20">
            <a:extLst>
              <a:ext uri="{FF2B5EF4-FFF2-40B4-BE49-F238E27FC236}">
                <a16:creationId xmlns:a16="http://schemas.microsoft.com/office/drawing/2014/main" id="{817E3B83-8E80-4A10-B177-ECE17D856D22}"/>
              </a:ext>
            </a:extLst>
          </p:cNvPr>
          <p:cNvSpPr txBox="1"/>
          <p:nvPr/>
        </p:nvSpPr>
        <p:spPr>
          <a:xfrm>
            <a:off x="410308" y="4955654"/>
            <a:ext cx="650631" cy="369332"/>
          </a:xfrm>
          <a:prstGeom prst="rect">
            <a:avLst/>
          </a:prstGeom>
          <a:noFill/>
        </p:spPr>
        <p:txBody>
          <a:bodyPr wrap="square" rtlCol="0">
            <a:spAutoFit/>
          </a:bodyPr>
          <a:lstStyle/>
          <a:p>
            <a:endParaRPr lang="en-MY" dirty="0"/>
          </a:p>
        </p:txBody>
      </p:sp>
    </p:spTree>
    <p:extLst>
      <p:ext uri="{BB962C8B-B14F-4D97-AF65-F5344CB8AC3E}">
        <p14:creationId xmlns:p14="http://schemas.microsoft.com/office/powerpoint/2010/main" val="845640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3585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000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57C5983-91B0-469F-8DE7-53FC1A186C64}"/>
              </a:ext>
            </a:extLst>
          </p:cNvPr>
          <p:cNvGraphicFramePr>
            <a:graphicFrameLocks noGrp="1"/>
          </p:cNvGraphicFramePr>
          <p:nvPr>
            <p:extLst>
              <p:ext uri="{D42A27DB-BD31-4B8C-83A1-F6EECF244321}">
                <p14:modId xmlns:p14="http://schemas.microsoft.com/office/powerpoint/2010/main" val="1542853107"/>
              </p:ext>
            </p:extLst>
          </p:nvPr>
        </p:nvGraphicFramePr>
        <p:xfrm>
          <a:off x="566286" y="1128204"/>
          <a:ext cx="11059427" cy="2110642"/>
        </p:xfrm>
        <a:graphic>
          <a:graphicData uri="http://schemas.openxmlformats.org/drawingml/2006/table">
            <a:tbl>
              <a:tblPr firstRow="1" bandRow="1"/>
              <a:tblGrid>
                <a:gridCol w="1116531">
                  <a:extLst>
                    <a:ext uri="{9D8B030D-6E8A-4147-A177-3AD203B41FA5}">
                      <a16:colId xmlns:a16="http://schemas.microsoft.com/office/drawing/2014/main" val="20000"/>
                    </a:ext>
                  </a:extLst>
                </a:gridCol>
                <a:gridCol w="4752883">
                  <a:extLst>
                    <a:ext uri="{9D8B030D-6E8A-4147-A177-3AD203B41FA5}">
                      <a16:colId xmlns:a16="http://schemas.microsoft.com/office/drawing/2014/main" val="2723703919"/>
                    </a:ext>
                  </a:extLst>
                </a:gridCol>
                <a:gridCol w="5190013">
                  <a:extLst>
                    <a:ext uri="{9D8B030D-6E8A-4147-A177-3AD203B41FA5}">
                      <a16:colId xmlns:a16="http://schemas.microsoft.com/office/drawing/2014/main" val="20001"/>
                    </a:ext>
                  </a:extLst>
                </a:gridCol>
              </a:tblGrid>
              <a:tr h="37139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BIL</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400" dirty="0">
                          <a:solidFill>
                            <a:schemeClr val="bg1"/>
                          </a:solidFill>
                          <a:latin typeface="Arial" panose="020B0604020202020204" pitchFamily="34" charset="0"/>
                          <a:cs typeface="Arial" panose="020B0604020202020204" pitchFamily="34" charset="0"/>
                        </a:rPr>
                        <a:t>PERALATAN</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CIRI-CIRI KESELAMATAN</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10000"/>
                  </a:ext>
                </a:extLst>
              </a:tr>
              <a:tr h="43433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dirty="0">
                          <a:solidFill>
                            <a:schemeClr val="tx1"/>
                          </a:solidFill>
                          <a:latin typeface="Arial" panose="020B0604020202020204" pitchFamily="34" charset="0"/>
                          <a:cs typeface="Arial" panose="020B0604020202020204" pitchFamily="34" charset="0"/>
                        </a:rPr>
                        <a:t>1</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endParaRPr lang="en-US" sz="1400" i="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endParaRPr lang="en-US" sz="1400" i="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432528"/>
                  </a:ext>
                </a:extLst>
              </a:tr>
              <a:tr h="6524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kumimoji="0" lang="en-US" sz="1400" kern="1200" dirty="0">
                          <a:solidFill>
                            <a:schemeClr val="tx1"/>
                          </a:solidFill>
                          <a:latin typeface="Arial" panose="020B0604020202020204" pitchFamily="34" charset="0"/>
                          <a:cs typeface="Arial" panose="020B0604020202020204" pitchFamily="34" charset="0"/>
                        </a:rPr>
                        <a:t>2</a:t>
                      </a:r>
                      <a:endParaRPr kumimoji="0" lang="en-MY" sz="1400" kern="1200" dirty="0">
                        <a:solidFill>
                          <a:schemeClr val="tx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Font typeface="+mj-lt"/>
                        <a:buNone/>
                      </a:pPr>
                      <a:endParaRPr lang="en-US" sz="1400" i="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mj-lt"/>
                        <a:buNone/>
                      </a:pPr>
                      <a:endParaRPr lang="en-US" sz="1400" i="1"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524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US" sz="1400" dirty="0">
                          <a:solidFill>
                            <a:schemeClr val="tx1"/>
                          </a:solidFill>
                          <a:latin typeface="Arial" panose="020B0604020202020204" pitchFamily="34" charset="0"/>
                          <a:cs typeface="Arial" panose="020B0604020202020204" pitchFamily="34" charset="0"/>
                        </a:rPr>
                        <a:t>3</a:t>
                      </a: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99723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28141E5-321C-40A5-B22F-8AC089E5EC9B}"/>
              </a:ext>
            </a:extLst>
          </p:cNvPr>
          <p:cNvSpPr/>
          <p:nvPr/>
        </p:nvSpPr>
        <p:spPr>
          <a:xfrm>
            <a:off x="523640" y="4871391"/>
            <a:ext cx="11273065" cy="738664"/>
          </a:xfrm>
          <a:prstGeom prst="rect">
            <a:avLst/>
          </a:prstGeom>
        </p:spPr>
        <p:txBody>
          <a:bodyPr wrap="square">
            <a:spAutoFit/>
          </a:bodyPr>
          <a:lstStyle/>
          <a:p>
            <a:endParaRPr lang="en-MY" sz="1400" dirty="0">
              <a:latin typeface="Arial" panose="020B0604020202020204" pitchFamily="34" charset="0"/>
              <a:cs typeface="Arial" panose="020B0604020202020204" pitchFamily="34" charset="0"/>
            </a:endParaRPr>
          </a:p>
          <a:p>
            <a:r>
              <a:rPr lang="en-MY" sz="1400" dirty="0">
                <a:solidFill>
                  <a:srgbClr val="FF0000"/>
                </a:solidFill>
                <a:latin typeface="Arial" panose="020B0604020202020204" pitchFamily="34" charset="0"/>
                <a:cs typeface="Arial" panose="020B0604020202020204" pitchFamily="34" charset="0"/>
              </a:rPr>
              <a:t>** Sila perincikan semua Kawalan Keselamatan yang dinyatakan di slaid yang seterusnya</a:t>
            </a:r>
          </a:p>
          <a:p>
            <a:endParaRPr lang="en-MY" sz="1400" dirty="0">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D95F28E4-2713-4B57-83C6-DE8D697F2784}"/>
              </a:ext>
            </a:extLst>
          </p:cNvPr>
          <p:cNvGraphicFramePr>
            <a:graphicFrameLocks noGrp="1"/>
          </p:cNvGraphicFramePr>
          <p:nvPr>
            <p:extLst>
              <p:ext uri="{D42A27DB-BD31-4B8C-83A1-F6EECF244321}">
                <p14:modId xmlns:p14="http://schemas.microsoft.com/office/powerpoint/2010/main" val="1223641753"/>
              </p:ext>
            </p:extLst>
          </p:nvPr>
        </p:nvGraphicFramePr>
        <p:xfrm>
          <a:off x="599958" y="927766"/>
          <a:ext cx="11120430" cy="2494280"/>
        </p:xfrm>
        <a:graphic>
          <a:graphicData uri="http://schemas.openxmlformats.org/drawingml/2006/table">
            <a:tbl>
              <a:tblPr firstRow="1" bandRow="1">
                <a:tableStyleId>{5940675A-B579-460E-94D1-54222C63F5DA}</a:tableStyleId>
              </a:tblPr>
              <a:tblGrid>
                <a:gridCol w="657342">
                  <a:extLst>
                    <a:ext uri="{9D8B030D-6E8A-4147-A177-3AD203B41FA5}">
                      <a16:colId xmlns:a16="http://schemas.microsoft.com/office/drawing/2014/main" val="2991203636"/>
                    </a:ext>
                  </a:extLst>
                </a:gridCol>
                <a:gridCol w="10463088">
                  <a:extLst>
                    <a:ext uri="{9D8B030D-6E8A-4147-A177-3AD203B41FA5}">
                      <a16:colId xmlns:a16="http://schemas.microsoft.com/office/drawing/2014/main" val="2502985855"/>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Tandakan (√ ) jenis kawalan keselamatan yang telah disediakan/dicadangkan: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800" b="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1030400792"/>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Keselamatan Infrastruktur(Server/Rangkaian)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0732558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Keselamatan Personel (dalaman/pembekal)</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06163323"/>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Keselamatan Kontrak</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86530302"/>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Keselamatan Fizikal/Persekitaran (Secured Environment)</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1955393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Lain-lain (Sila nyatakan)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76499236"/>
                  </a:ext>
                </a:extLst>
              </a:tr>
            </a:tbl>
          </a:graphicData>
        </a:graphic>
      </p:graphicFrame>
    </p:spTree>
    <p:extLst>
      <p:ext uri="{BB962C8B-B14F-4D97-AF65-F5344CB8AC3E}">
        <p14:creationId xmlns:p14="http://schemas.microsoft.com/office/powerpoint/2010/main" val="37776935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9501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79D202DF-C05E-482A-B701-D8A46D82669B}"/>
              </a:ext>
            </a:extLst>
          </p:cNvPr>
          <p:cNvGraphicFramePr>
            <a:graphicFrameLocks noGrp="1"/>
          </p:cNvGraphicFramePr>
          <p:nvPr>
            <p:extLst>
              <p:ext uri="{D42A27DB-BD31-4B8C-83A1-F6EECF244321}">
                <p14:modId xmlns:p14="http://schemas.microsoft.com/office/powerpoint/2010/main" val="3545517714"/>
              </p:ext>
            </p:extLst>
          </p:nvPr>
        </p:nvGraphicFramePr>
        <p:xfrm>
          <a:off x="516836" y="644056"/>
          <a:ext cx="11259046" cy="3102348"/>
        </p:xfrm>
        <a:graphic>
          <a:graphicData uri="http://schemas.openxmlformats.org/drawingml/2006/table">
            <a:tbl>
              <a:tblPr firstRow="1" firstCol="1" bandRow="1"/>
              <a:tblGrid>
                <a:gridCol w="648738">
                  <a:extLst>
                    <a:ext uri="{9D8B030D-6E8A-4147-A177-3AD203B41FA5}">
                      <a16:colId xmlns:a16="http://schemas.microsoft.com/office/drawing/2014/main" val="3982999690"/>
                    </a:ext>
                  </a:extLst>
                </a:gridCol>
                <a:gridCol w="6128049">
                  <a:extLst>
                    <a:ext uri="{9D8B030D-6E8A-4147-A177-3AD203B41FA5}">
                      <a16:colId xmlns:a16="http://schemas.microsoft.com/office/drawing/2014/main" val="2131016661"/>
                    </a:ext>
                  </a:extLst>
                </a:gridCol>
                <a:gridCol w="4482259">
                  <a:extLst>
                    <a:ext uri="{9D8B030D-6E8A-4147-A177-3AD203B41FA5}">
                      <a16:colId xmlns:a16="http://schemas.microsoft.com/office/drawing/2014/main" val="1960961797"/>
                    </a:ext>
                  </a:extLst>
                </a:gridCol>
              </a:tblGrid>
              <a:tr h="612250">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215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3093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134806">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kern="1200" dirty="0">
                        <a:solidFill>
                          <a:prstClr val="black"/>
                        </a:solidFill>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5018061"/>
                  </a:ext>
                </a:extLst>
              </a:tr>
              <a:tr h="293707">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1347296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48194E9B-E94A-4878-A772-F4362CEE9D7E}"/>
              </a:ext>
            </a:extLst>
          </p:cNvPr>
          <p:cNvGraphicFramePr>
            <a:graphicFrameLocks noGrp="1"/>
          </p:cNvGraphicFramePr>
          <p:nvPr>
            <p:extLst>
              <p:ext uri="{D42A27DB-BD31-4B8C-83A1-F6EECF244321}">
                <p14:modId xmlns:p14="http://schemas.microsoft.com/office/powerpoint/2010/main" val="2082079377"/>
              </p:ext>
            </p:extLst>
          </p:nvPr>
        </p:nvGraphicFramePr>
        <p:xfrm>
          <a:off x="508884" y="582731"/>
          <a:ext cx="11174231" cy="5692538"/>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6704546">
                  <a:extLst>
                    <a:ext uri="{9D8B030D-6E8A-4147-A177-3AD203B41FA5}">
                      <a16:colId xmlns:a16="http://schemas.microsoft.com/office/drawing/2014/main" val="2131016661"/>
                    </a:ext>
                  </a:extLst>
                </a:gridCol>
                <a:gridCol w="3922642">
                  <a:extLst>
                    <a:ext uri="{9D8B030D-6E8A-4147-A177-3AD203B41FA5}">
                      <a16:colId xmlns:a16="http://schemas.microsoft.com/office/drawing/2014/main" val="1281497356"/>
                    </a:ext>
                  </a:extLst>
                </a:gridCol>
              </a:tblGrid>
              <a:tr h="612250">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Tapisan Keselamatan - eVetting</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7963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Borang Perakuan Keselamatan yang berkaitan (Arahan Keselamatan)</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C: Perakuan Untuk Ditandatangani oleh Pegawai Awam Berkaitan Dengan Akta Rahsia Rasmi 1972 [Akta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D: Perakuan Untuk Ditandatangani oleh Pegawai Awam Apabila  Meninggalkan Perkhidmatan Kerajaan Berkaitan Dengan Akta Rahsia Rasmi 1972 [Akta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E: Perakuan Untuk Ditandatangani oleh Komuniti Keselamatan Atau Mana-mana Pihak Lain Yang Berurusan Dengan Perkhidmatan Awam Atau Yang Berkhidmat Di Kediaman Rasmi Kerajaan Berkaitan Dengan Akta Rahsia Rasmi 1972 [Akta 88]</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F: Perakuan Untuk Ditandatangani oleh Komuniti Keselamatan Atau Mana-mana Pihak Lain Yang Berurusan Dengan Perkhidmatan Awam Atau Yang Berkhidmat Di Kediaman Rasmi Kerajaan Apabila Tamat Kontrak Perkhidmatan Dengan Kerajaan  Berkaitan Dengan Akta Rahsia Rasmi 1972 [Akta 88]</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Dasar Keselamatan ICT Agensi</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42756">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Non Disclosure Agreement (NDA)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Latihan &amp; Kesedaran Keselamatan</a:t>
                      </a: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Pemantauan Secara Berkala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32617425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595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9F7F1B8C-CC43-4D3A-A717-B4AF62351507}"/>
              </a:ext>
            </a:extLst>
          </p:cNvPr>
          <p:cNvGraphicFramePr>
            <a:graphicFrameLocks noGrp="1"/>
          </p:cNvGraphicFramePr>
          <p:nvPr/>
        </p:nvGraphicFramePr>
        <p:xfrm>
          <a:off x="421601" y="731175"/>
          <a:ext cx="11174231" cy="2961765"/>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8265416">
                  <a:extLst>
                    <a:ext uri="{9D8B030D-6E8A-4147-A177-3AD203B41FA5}">
                      <a16:colId xmlns:a16="http://schemas.microsoft.com/office/drawing/2014/main" val="2131016661"/>
                    </a:ext>
                  </a:extLst>
                </a:gridCol>
                <a:gridCol w="2361772">
                  <a:extLst>
                    <a:ext uri="{9D8B030D-6E8A-4147-A177-3AD203B41FA5}">
                      <a16:colId xmlns:a16="http://schemas.microsoft.com/office/drawing/2014/main" val="1281497356"/>
                    </a:ext>
                  </a:extLst>
                </a:gridCol>
              </a:tblGrid>
              <a:tr h="445984">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71167">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Security Marking pada setiap mukasurat kontrak termasuk </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page cover</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1994589">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Kandungan kontrak:</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Skop perkhidmatan diperincikan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Syarikat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Kerahsiaan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Perincian SLA/Penalti </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Sanitasi – Tanggungjawab pihak Kontraktor untuk melaksanakan sanitasi mengikut dasar dan peraturan yang berkuatkuasa tanpa sebarang kos kepada pihak Kerajaan- Sila Rujuk </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Surat Pekeliling Am Bilangan 4 Tahun 2022 Garis Panduan Sanitasi Media Elektronik Dalam Perkhidmatan Awam</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50025">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521706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2587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1744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27720E96-8372-42F2-BF71-460B348E39E0}"/>
              </a:ext>
            </a:extLst>
          </p:cNvPr>
          <p:cNvGraphicFramePr>
            <a:graphicFrameLocks noGrp="1"/>
          </p:cNvGraphicFramePr>
          <p:nvPr>
            <p:extLst>
              <p:ext uri="{D42A27DB-BD31-4B8C-83A1-F6EECF244321}">
                <p14:modId xmlns:p14="http://schemas.microsoft.com/office/powerpoint/2010/main" val="2895385815"/>
              </p:ext>
            </p:extLst>
          </p:nvPr>
        </p:nvGraphicFramePr>
        <p:xfrm>
          <a:off x="535785" y="896113"/>
          <a:ext cx="11130134" cy="5933440"/>
        </p:xfrm>
        <a:graphic>
          <a:graphicData uri="http://schemas.openxmlformats.org/drawingml/2006/table">
            <a:tbl>
              <a:tblPr firstRow="1" bandRow="1">
                <a:tableStyleId>{5940675A-B579-460E-94D1-54222C63F5DA}</a:tableStyleId>
              </a:tblPr>
              <a:tblGrid>
                <a:gridCol w="644924">
                  <a:extLst>
                    <a:ext uri="{9D8B030D-6E8A-4147-A177-3AD203B41FA5}">
                      <a16:colId xmlns:a16="http://schemas.microsoft.com/office/drawing/2014/main" val="3217779314"/>
                    </a:ext>
                  </a:extLst>
                </a:gridCol>
                <a:gridCol w="10485210">
                  <a:extLst>
                    <a:ext uri="{9D8B030D-6E8A-4147-A177-3AD203B41FA5}">
                      <a16:colId xmlns:a16="http://schemas.microsoft.com/office/drawing/2014/main" val="822334692"/>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Tujuan permohonan khidmat nasihat penilaian risiko:</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mpd="sng">
                      <a:noFill/>
                    </a:lnL>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Kelulusan Jawatankuasa Teknikal ICT Sektor Awam (JTISA)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Pematuhan </a:t>
                      </a:r>
                      <a:r>
                        <a:rPr lang="en-MY" sz="1800" i="1" dirty="0">
                          <a:latin typeface="Arial" panose="020B0604020202020204" pitchFamily="34" charset="0"/>
                          <a:cs typeface="Arial" panose="020B0604020202020204" pitchFamily="34" charset="0"/>
                        </a:rPr>
                        <a:t>Standard Accounting System For Government Agencies </a:t>
                      </a:r>
                      <a:r>
                        <a:rPr lang="en-MY" sz="1800" dirty="0">
                          <a:latin typeface="Arial" panose="020B0604020202020204" pitchFamily="34" charset="0"/>
                          <a:cs typeface="Arial" panose="020B0604020202020204" pitchFamily="34" charset="0"/>
                        </a:rPr>
                        <a:t>(SAGA)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Pengecualian </a:t>
                      </a:r>
                      <a:r>
                        <a:rPr lang="en-US" sz="1800" i="1" dirty="0">
                          <a:latin typeface="Arial" panose="020B0604020202020204" pitchFamily="34" charset="0"/>
                          <a:cs typeface="Arial" panose="020B0604020202020204" pitchFamily="34" charset="0"/>
                        </a:rPr>
                        <a:t>Comprehensive and Progressive Agreement for Trans-Pacific Partnership </a:t>
                      </a:r>
                      <a:r>
                        <a:rPr lang="en-US" sz="1800" dirty="0">
                          <a:latin typeface="Arial" panose="020B0604020202020204" pitchFamily="34" charset="0"/>
                          <a:cs typeface="Arial" panose="020B0604020202020204" pitchFamily="34" charset="0"/>
                        </a:rPr>
                        <a:t>(CPTPP)</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a:latin typeface="Arial" panose="020B0604020202020204" pitchFamily="34" charset="0"/>
                          <a:cs typeface="Arial" panose="020B0604020202020204" pitchFamily="34" charset="0"/>
                        </a:rPr>
                        <a:t>Kelulusan Kementerian Kewangan/Jabatan Akauntan Negara</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9969057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JTICT/JPICT Jabatan/Kementerian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464358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Penyelenggaraan/naik </a:t>
                      </a:r>
                      <a:r>
                        <a:rPr lang="en-MY" sz="1800" dirty="0" err="1">
                          <a:latin typeface="Arial" panose="020B0604020202020204" pitchFamily="34" charset="0"/>
                          <a:cs typeface="Arial" panose="020B0604020202020204" pitchFamily="34" charset="0"/>
                        </a:rPr>
                        <a:t>taraf</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peralatan</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perisian</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perkhidmatan</a:t>
                      </a:r>
                      <a:r>
                        <a:rPr lang="en-MY" sz="1800" dirty="0">
                          <a:latin typeface="Arial" panose="020B0604020202020204" pitchFamily="34" charset="0"/>
                          <a:cs typeface="Arial" panose="020B0604020202020204" pitchFamily="34" charset="0"/>
                        </a:rPr>
                        <a:t> dan </a:t>
                      </a:r>
                      <a:r>
                        <a:rPr lang="en-MY" sz="1800" dirty="0" err="1">
                          <a:latin typeface="Arial" panose="020B0604020202020204" pitchFamily="34" charset="0"/>
                          <a:cs typeface="Arial" panose="020B0604020202020204" pitchFamily="34" charset="0"/>
                        </a:rPr>
                        <a:t>sokongan</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aset</a:t>
                      </a:r>
                      <a:r>
                        <a:rPr lang="en-MY" sz="1800" dirty="0">
                          <a:latin typeface="Arial" panose="020B0604020202020204" pitchFamily="34" charset="0"/>
                          <a:cs typeface="Arial" panose="020B0604020202020204" pitchFamily="34" charset="0"/>
                        </a:rPr>
                        <a:t> ICT</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1904021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a:latin typeface="Arial" panose="020B0604020202020204" pitchFamily="34" charset="0"/>
                          <a:cs typeface="Arial" panose="020B0604020202020204" pitchFamily="34" charset="0"/>
                        </a:rPr>
                        <a:t>Lain-lain (Sila nyatakan):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498996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09243032"/>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Jenis permohonan khidmat nasihat untuk ulasan penilaian risiko: (Sila pilih satu sahaja)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84771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Peralatan</a:t>
                      </a:r>
                      <a:r>
                        <a:rPr lang="en-MY" sz="1800" dirty="0">
                          <a:latin typeface="Arial" panose="020B0604020202020204" pitchFamily="34" charset="0"/>
                          <a:cs typeface="Arial" panose="020B0604020202020204" pitchFamily="34" charset="0"/>
                        </a:rPr>
                        <a:t> ICT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8759217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err="1">
                          <a:latin typeface="Arial" panose="020B0604020202020204" pitchFamily="34" charset="0"/>
                          <a:cs typeface="Arial" panose="020B0604020202020204" pitchFamily="34" charset="0"/>
                        </a:rPr>
                        <a:t>Perisian</a:t>
                      </a:r>
                      <a:r>
                        <a:rPr lang="en-US" dirty="0">
                          <a:latin typeface="Arial" panose="020B0604020202020204" pitchFamily="34" charset="0"/>
                          <a:cs typeface="Arial" panose="020B0604020202020204" pitchFamily="34" charset="0"/>
                        </a:rPr>
                        <a:t> ICT</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881877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err="1">
                          <a:latin typeface="Arial" panose="020B0604020202020204" pitchFamily="34" charset="0"/>
                          <a:cs typeface="Arial" panose="020B0604020202020204" pitchFamily="34" charset="0"/>
                        </a:rPr>
                        <a:t>Perkhidmatan</a:t>
                      </a:r>
                      <a:r>
                        <a:rPr lang="en-US" dirty="0">
                          <a:latin typeface="Arial" panose="020B0604020202020204" pitchFamily="34" charset="0"/>
                          <a:cs typeface="Arial" panose="020B0604020202020204" pitchFamily="34" charset="0"/>
                        </a:rPr>
                        <a:t>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0538866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err="1">
                          <a:latin typeface="Arial" panose="020B0604020202020204" pitchFamily="34" charset="0"/>
                          <a:cs typeface="Arial" panose="020B0604020202020204" pitchFamily="34" charset="0"/>
                        </a:rPr>
                        <a:t>Peralatan</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Sokongan</a:t>
                      </a:r>
                      <a:r>
                        <a:rPr lang="en-MY" dirty="0">
                          <a:latin typeface="Arial" panose="020B0604020202020204" pitchFamily="34" charset="0"/>
                          <a:cs typeface="Arial" panose="020B0604020202020204" pitchFamily="34" charset="0"/>
                        </a:rPr>
                        <a:t> ICT / </a:t>
                      </a:r>
                      <a:r>
                        <a:rPr lang="en-MY" dirty="0" err="1">
                          <a:latin typeface="Arial" panose="020B0604020202020204" pitchFamily="34" charset="0"/>
                          <a:cs typeface="Arial" panose="020B0604020202020204" pitchFamily="34" charset="0"/>
                        </a:rPr>
                        <a:t>Keselamatan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703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Lain-lain (</a:t>
                      </a:r>
                      <a:r>
                        <a:rPr lang="en-MY" dirty="0" err="1">
                          <a:latin typeface="Arial" panose="020B0604020202020204" pitchFamily="34" charset="0"/>
                          <a:cs typeface="Arial" panose="020B0604020202020204" pitchFamily="34" charset="0"/>
                        </a:rPr>
                        <a:t>Sila</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nyatakan</a:t>
                      </a:r>
                      <a:r>
                        <a:rPr lang="en-MY" dirty="0">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3200933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03056833"/>
                  </a:ext>
                </a:extLst>
              </a:tr>
            </a:tbl>
          </a:graphicData>
        </a:graphic>
      </p:graphicFrame>
    </p:spTree>
    <p:extLst>
      <p:ext uri="{BB962C8B-B14F-4D97-AF65-F5344CB8AC3E}">
        <p14:creationId xmlns:p14="http://schemas.microsoft.com/office/powerpoint/2010/main" val="3763396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39D22EA-9F3A-4F36-BEA2-64762F2159B1}"/>
              </a:ext>
            </a:extLst>
          </p:cNvPr>
          <p:cNvSpPr txBox="1"/>
          <p:nvPr/>
        </p:nvSpPr>
        <p:spPr>
          <a:xfrm>
            <a:off x="1048946" y="1587362"/>
            <a:ext cx="9910355" cy="1938992"/>
          </a:xfrm>
          <a:prstGeom prst="rect">
            <a:avLst/>
          </a:prstGeom>
          <a:noFill/>
        </p:spPr>
        <p:txBody>
          <a:bodyPr wrap="square">
            <a:spAutoFit/>
          </a:bodyPr>
          <a:lstStyle/>
          <a:p>
            <a:pPr marL="0" indent="0" algn="ctr">
              <a:buNone/>
            </a:pPr>
            <a:r>
              <a:rPr lang="en-MY" sz="2400" dirty="0">
                <a:latin typeface="Arial" panose="020B0604020202020204" pitchFamily="34" charset="0"/>
                <a:cs typeface="Arial" panose="020B0604020202020204" pitchFamily="34" charset="0"/>
              </a:rPr>
              <a:t>Mesyuarat dimohon untuk mempertimbangkan dan mendapatkan ulasan CGSO mengenai penilaian risiko untuk keselamatan</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penilaian] </a:t>
            </a:r>
            <a:r>
              <a:rPr lang="en-MY" sz="2400" dirty="0">
                <a:latin typeface="Arial" panose="020B0604020202020204" pitchFamily="34" charset="0"/>
                <a:cs typeface="Arial" panose="020B0604020202020204" pitchFamily="34" charset="0"/>
              </a:rPr>
              <a:t>bagi projek</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projek] </a:t>
            </a:r>
            <a:r>
              <a:rPr lang="en-MY" sz="2400" dirty="0">
                <a:solidFill>
                  <a:schemeClr val="tx1"/>
                </a:solidFill>
                <a:latin typeface="Arial" panose="020B0604020202020204" pitchFamily="34" charset="0"/>
                <a:cs typeface="Arial" panose="020B0604020202020204" pitchFamily="34" charset="0"/>
              </a:rPr>
              <a:t>yang akan/sedang dilaksanakan di </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agensi]</a:t>
            </a:r>
          </a:p>
        </p:txBody>
      </p:sp>
    </p:spTree>
    <p:extLst>
      <p:ext uri="{BB962C8B-B14F-4D97-AF65-F5344CB8AC3E}">
        <p14:creationId xmlns:p14="http://schemas.microsoft.com/office/powerpoint/2010/main" val="40726939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26C7A6BA-2A49-4680-A12D-00BEF062384A}"/>
              </a:ext>
            </a:extLst>
          </p:cNvPr>
          <p:cNvGraphicFramePr>
            <a:graphicFrameLocks/>
          </p:cNvGraphicFramePr>
          <p:nvPr>
            <p:extLst>
              <p:ext uri="{D42A27DB-BD31-4B8C-83A1-F6EECF244321}">
                <p14:modId xmlns:p14="http://schemas.microsoft.com/office/powerpoint/2010/main" val="1304178305"/>
              </p:ext>
            </p:extLst>
          </p:nvPr>
        </p:nvGraphicFramePr>
        <p:xfrm>
          <a:off x="720344" y="2651220"/>
          <a:ext cx="10499726"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1">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Jawatan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graphicFrame>
        <p:nvGraphicFramePr>
          <p:cNvPr id="8" name="Content Placeholder 3">
            <a:extLst>
              <a:ext uri="{FF2B5EF4-FFF2-40B4-BE49-F238E27FC236}">
                <a16:creationId xmlns:a16="http://schemas.microsoft.com/office/drawing/2014/main" id="{8E05883C-76DC-46ED-853F-75DBB7431296}"/>
              </a:ext>
            </a:extLst>
          </p:cNvPr>
          <p:cNvGraphicFramePr>
            <a:graphicFrameLocks/>
          </p:cNvGraphicFramePr>
          <p:nvPr>
            <p:extLst>
              <p:ext uri="{D42A27DB-BD31-4B8C-83A1-F6EECF244321}">
                <p14:modId xmlns:p14="http://schemas.microsoft.com/office/powerpoint/2010/main" val="2182400468"/>
              </p:ext>
            </p:extLst>
          </p:nvPr>
        </p:nvGraphicFramePr>
        <p:xfrm>
          <a:off x="720344" y="835390"/>
          <a:ext cx="10499725"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0">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Jawatan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spTree>
    <p:extLst>
      <p:ext uri="{BB962C8B-B14F-4D97-AF65-F5344CB8AC3E}">
        <p14:creationId xmlns:p14="http://schemas.microsoft.com/office/powerpoint/2010/main" val="30658586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4517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3090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oogle Shape;207;p5">
            <a:extLst>
              <a:ext uri="{FF2B5EF4-FFF2-40B4-BE49-F238E27FC236}">
                <a16:creationId xmlns:a16="http://schemas.microsoft.com/office/drawing/2014/main" id="{F7D84E64-B18B-4CFE-9DD7-2E0F4349BD63}"/>
              </a:ext>
            </a:extLst>
          </p:cNvPr>
          <p:cNvGraphicFramePr/>
          <p:nvPr>
            <p:extLst>
              <p:ext uri="{D42A27DB-BD31-4B8C-83A1-F6EECF244321}">
                <p14:modId xmlns:p14="http://schemas.microsoft.com/office/powerpoint/2010/main" val="1519284360"/>
              </p:ext>
            </p:extLst>
          </p:nvPr>
        </p:nvGraphicFramePr>
        <p:xfrm>
          <a:off x="211153" y="747223"/>
          <a:ext cx="11769694" cy="5363553"/>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graphicFrame>
        <p:nvGraphicFramePr>
          <p:cNvPr id="10" name="Google Shape;207;p5">
            <a:extLst>
              <a:ext uri="{FF2B5EF4-FFF2-40B4-BE49-F238E27FC236}">
                <a16:creationId xmlns:a16="http://schemas.microsoft.com/office/drawing/2014/main" id="{BD5C5529-46C3-429E-9F83-3080D162EE02}"/>
              </a:ext>
            </a:extLst>
          </p:cNvPr>
          <p:cNvGraphicFramePr/>
          <p:nvPr>
            <p:extLst>
              <p:ext uri="{D42A27DB-BD31-4B8C-83A1-F6EECF244321}">
                <p14:modId xmlns:p14="http://schemas.microsoft.com/office/powerpoint/2010/main" val="953350271"/>
              </p:ext>
            </p:extLst>
          </p:nvPr>
        </p:nvGraphicFramePr>
        <p:xfrm>
          <a:off x="211153" y="628443"/>
          <a:ext cx="11769694" cy="6093038"/>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endParaRPr lang="en-MY"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Tarikh kelulusan JPICT Kementerian / Agensi : Tarikh Bulan Tahun </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(Contoh: JPICT JPM Bil.1 Tahun 2021)</a:t>
                      </a: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 Projek terkandung di dalam Pelan Strategik Jabatan 2020 – 2022</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Teras Strategik 3: Pemerkasaan Keselamatan Perlindungan Dalam Persekitaran ICT (Membangunkan Sistem dan Aplikasi Keselamatan Perlindungan)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bulan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mula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  </a:t>
                      </a:r>
                      <a:r>
                        <a:rPr lang="en-US"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rPr>
                        <a:t>	</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akhir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RM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.00 termasuk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Baharu/Naik Taraf/Lain-Lain(Sila Nyatakan):</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Terbuka/Sebut harga/Tender Terhad</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MyGovCloud@PDSA</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MyGov*Net</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Government Public Key Infrastructure (GPKI) </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MyIDENTITY</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sp>
        <p:nvSpPr>
          <p:cNvPr id="11" name="Teardrop 10">
            <a:extLst>
              <a:ext uri="{FF2B5EF4-FFF2-40B4-BE49-F238E27FC236}">
                <a16:creationId xmlns:a16="http://schemas.microsoft.com/office/drawing/2014/main" id="{C4A39F96-C165-4F78-9CED-3FD084597FA3}"/>
              </a:ext>
            </a:extLst>
          </p:cNvPr>
          <p:cNvSpPr/>
          <p:nvPr/>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2" name="Slide Number Placeholder 3">
            <a:extLst>
              <a:ext uri="{FF2B5EF4-FFF2-40B4-BE49-F238E27FC236}">
                <a16:creationId xmlns:a16="http://schemas.microsoft.com/office/drawing/2014/main" id="{5B08D375-40D9-4359-A021-FD437BCEF5B4}"/>
              </a:ext>
            </a:extLst>
          </p:cNvPr>
          <p:cNvSpPr txBox="1">
            <a:spLocks/>
          </p:cNvSpPr>
          <p:nvPr/>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6</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4159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331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7016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8E4B6F30-5DB0-4EED-A8D6-54671F0D1442}"/>
              </a:ext>
            </a:extLst>
          </p:cNvPr>
          <p:cNvGraphicFramePr>
            <a:graphicFrameLocks noGrp="1"/>
          </p:cNvGraphicFramePr>
          <p:nvPr>
            <p:extLst>
              <p:ext uri="{D42A27DB-BD31-4B8C-83A1-F6EECF244321}">
                <p14:modId xmlns:p14="http://schemas.microsoft.com/office/powerpoint/2010/main" val="2367159412"/>
              </p:ext>
            </p:extLst>
          </p:nvPr>
        </p:nvGraphicFramePr>
        <p:xfrm>
          <a:off x="462012" y="1056551"/>
          <a:ext cx="11165307" cy="2496411"/>
        </p:xfrm>
        <a:graphic>
          <a:graphicData uri="http://schemas.openxmlformats.org/drawingml/2006/table">
            <a:tbl>
              <a:tblPr firstRow="1" bandRow="1">
                <a:tableStyleId>{5C22544A-7EE6-4342-B048-85BDC9FD1C3A}</a:tableStyleId>
              </a:tblPr>
              <a:tblGrid>
                <a:gridCol w="858075">
                  <a:extLst>
                    <a:ext uri="{9D8B030D-6E8A-4147-A177-3AD203B41FA5}">
                      <a16:colId xmlns:a16="http://schemas.microsoft.com/office/drawing/2014/main" val="640589053"/>
                    </a:ext>
                  </a:extLst>
                </a:gridCol>
                <a:gridCol w="3367416">
                  <a:extLst>
                    <a:ext uri="{9D8B030D-6E8A-4147-A177-3AD203B41FA5}">
                      <a16:colId xmlns:a16="http://schemas.microsoft.com/office/drawing/2014/main" val="3837199610"/>
                    </a:ext>
                  </a:extLst>
                </a:gridCol>
                <a:gridCol w="1786200">
                  <a:extLst>
                    <a:ext uri="{9D8B030D-6E8A-4147-A177-3AD203B41FA5}">
                      <a16:colId xmlns:a16="http://schemas.microsoft.com/office/drawing/2014/main" val="2722032660"/>
                    </a:ext>
                  </a:extLst>
                </a:gridCol>
                <a:gridCol w="2576808">
                  <a:extLst>
                    <a:ext uri="{9D8B030D-6E8A-4147-A177-3AD203B41FA5}">
                      <a16:colId xmlns:a16="http://schemas.microsoft.com/office/drawing/2014/main" val="1505340840"/>
                    </a:ext>
                  </a:extLst>
                </a:gridCol>
                <a:gridCol w="2576808">
                  <a:extLst>
                    <a:ext uri="{9D8B030D-6E8A-4147-A177-3AD203B41FA5}">
                      <a16:colId xmlns:a16="http://schemas.microsoft.com/office/drawing/2014/main" val="2824460356"/>
                    </a:ext>
                  </a:extLst>
                </a:gridCol>
              </a:tblGrid>
              <a:tr h="241801">
                <a:tc>
                  <a:txBody>
                    <a:bodyPr/>
                    <a:lstStyle/>
                    <a:p>
                      <a:pPr algn="ctr"/>
                      <a:r>
                        <a:rPr lang="en-MY" dirty="0"/>
                        <a:t>BIL.</a:t>
                      </a:r>
                    </a:p>
                  </a:txBody>
                  <a:tcPr/>
                </a:tc>
                <a:tc>
                  <a:txBody>
                    <a:bodyPr/>
                    <a:lstStyle/>
                    <a:p>
                      <a:pPr algn="ctr"/>
                      <a:r>
                        <a:rPr lang="en-MY" dirty="0"/>
                        <a:t>ITEM</a:t>
                      </a:r>
                    </a:p>
                  </a:txBody>
                  <a:tcPr/>
                </a:tc>
                <a:tc>
                  <a:txBody>
                    <a:bodyPr/>
                    <a:lstStyle/>
                    <a:p>
                      <a:pPr algn="ctr"/>
                      <a:r>
                        <a:rPr lang="en-MY" dirty="0"/>
                        <a:t>KUANTITI (UNIT)</a:t>
                      </a:r>
                    </a:p>
                  </a:txBody>
                  <a:tcPr/>
                </a:tc>
                <a:tc>
                  <a:txBody>
                    <a:bodyPr/>
                    <a:lstStyle/>
                    <a:p>
                      <a:pPr algn="ctr"/>
                      <a:r>
                        <a:rPr lang="en-MY" dirty="0"/>
                        <a:t>LOKASI</a:t>
                      </a:r>
                    </a:p>
                  </a:txBody>
                  <a:tcPr/>
                </a:tc>
                <a:tc>
                  <a:txBody>
                    <a:bodyPr/>
                    <a:lstStyle/>
                    <a:p>
                      <a:pPr algn="ctr"/>
                      <a:r>
                        <a:rPr lang="en-MY" dirty="0"/>
                        <a:t>KEGUNAAN</a:t>
                      </a:r>
                    </a:p>
                  </a:txBody>
                  <a:tcPr/>
                </a:tc>
                <a:extLst>
                  <a:ext uri="{0D108BD9-81ED-4DB2-BD59-A6C34878D82A}">
                    <a16:rowId xmlns:a16="http://schemas.microsoft.com/office/drawing/2014/main" val="2648133945"/>
                  </a:ext>
                </a:extLst>
              </a:tr>
              <a:tr h="465189">
                <a:tc>
                  <a:txBody>
                    <a:bodyPr/>
                    <a:lstStyle/>
                    <a:p>
                      <a:endParaRPr lang="en-MY" dirty="0"/>
                    </a:p>
                  </a:txBody>
                  <a:tcPr/>
                </a:tc>
                <a:tc>
                  <a:txBody>
                    <a:bodyPr/>
                    <a:lstStyle/>
                    <a:p>
                      <a:endParaRPr lang="en-MY" dirty="0"/>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2131315190"/>
                  </a:ext>
                </a:extLst>
              </a:tr>
              <a:tr h="555154">
                <a:tc>
                  <a:txBody>
                    <a:bodyPr/>
                    <a:lstStyle/>
                    <a:p>
                      <a:endParaRPr lang="en-MY"/>
                    </a:p>
                  </a:txBody>
                  <a:tcPr/>
                </a:tc>
                <a:tc>
                  <a:txBody>
                    <a:bodyPr/>
                    <a:lstStyle/>
                    <a:p>
                      <a:endParaRPr lang="en-MY" dirty="0"/>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3501166966"/>
                  </a:ext>
                </a:extLst>
              </a:tr>
              <a:tr h="555154">
                <a:tc>
                  <a:txBody>
                    <a:bodyPr/>
                    <a:lstStyle/>
                    <a:p>
                      <a:endParaRPr lang="en-MY"/>
                    </a:p>
                  </a:txBody>
                  <a:tcPr/>
                </a:tc>
                <a:tc>
                  <a:txBody>
                    <a:bodyPr/>
                    <a:lstStyle/>
                    <a:p>
                      <a:endParaRPr lang="en-MY" dirty="0"/>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2113866139"/>
                  </a:ext>
                </a:extLst>
              </a:tr>
              <a:tr h="555154">
                <a:tc>
                  <a:txBody>
                    <a:bodyPr/>
                    <a:lstStyle/>
                    <a:p>
                      <a:endParaRPr lang="en-MY"/>
                    </a:p>
                  </a:txBody>
                  <a:tcPr/>
                </a:tc>
                <a:tc>
                  <a:txBody>
                    <a:bodyPr/>
                    <a:lstStyle/>
                    <a:p>
                      <a:endParaRPr lang="en-MY" dirty="0"/>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083392562"/>
                  </a:ext>
                </a:extLst>
              </a:tr>
            </a:tbl>
          </a:graphicData>
        </a:graphic>
      </p:graphicFrame>
    </p:spTree>
    <p:extLst>
      <p:ext uri="{BB962C8B-B14F-4D97-AF65-F5344CB8AC3E}">
        <p14:creationId xmlns:p14="http://schemas.microsoft.com/office/powerpoint/2010/main" val="3156068904"/>
      </p:ext>
    </p:extLst>
  </p:cSld>
  <p:clrMapOvr>
    <a:masterClrMapping/>
  </p:clrMapOvr>
</p:sld>
</file>

<file path=ppt/theme/theme1.xml><?xml version="1.0" encoding="utf-8"?>
<a:theme xmlns:a="http://schemas.openxmlformats.org/drawingml/2006/main" name="Cover and End Slide Mas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themeOverride>
</file>

<file path=docProps/app.xml><?xml version="1.0" encoding="utf-8"?>
<Properties xmlns="http://schemas.openxmlformats.org/officeDocument/2006/extended-properties" xmlns:vt="http://schemas.openxmlformats.org/officeDocument/2006/docPropsVTypes">
  <Template/>
  <TotalTime>8635</TotalTime>
  <Words>996</Words>
  <Application>Microsoft Office PowerPoint</Application>
  <PresentationFormat>Widescreen</PresentationFormat>
  <Paragraphs>200</Paragraphs>
  <Slides>42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Abadi</vt:lpstr>
      <vt:lpstr>Arial</vt:lpstr>
      <vt:lpstr>Berlin Sans FB</vt:lpstr>
      <vt:lpstr>Calibri</vt:lpstr>
      <vt:lpstr>Calibri Light</vt:lpstr>
      <vt:lpstr>Tenorite (Headings)</vt:lpstr>
      <vt:lpstr>Cover and End Slide Master</vt:lpstr>
      <vt:lpstr>PERMOHONAN UNTUK PENILAIAN RISIKO KESELAMATAN BAGI PROJEK PEROLEHAN PERALATAN / PERISIAN XXXXXX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dc:title>
  <dc:creator>USER</dc:creator>
  <cp:lastModifiedBy>User</cp:lastModifiedBy>
  <cp:revision>296</cp:revision>
  <cp:lastPrinted>2022-11-07T01:19:45Z</cp:lastPrinted>
  <dcterms:created xsi:type="dcterms:W3CDTF">2022-02-16T01:28:00Z</dcterms:created>
  <dcterms:modified xsi:type="dcterms:W3CDTF">2025-08-20T04:55:40Z</dcterms:modified>
</cp:coreProperties>
</file>